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3" r:id="rId2"/>
    <p:sldId id="256" r:id="rId3"/>
    <p:sldId id="257" r:id="rId4"/>
    <p:sldId id="276" r:id="rId5"/>
    <p:sldId id="258" r:id="rId6"/>
    <p:sldId id="259" r:id="rId7"/>
    <p:sldId id="277" r:id="rId8"/>
    <p:sldId id="260" r:id="rId9"/>
    <p:sldId id="261" r:id="rId10"/>
    <p:sldId id="264" r:id="rId11"/>
    <p:sldId id="267" r:id="rId12"/>
    <p:sldId id="268" r:id="rId13"/>
    <p:sldId id="269" r:id="rId14"/>
    <p:sldId id="270" r:id="rId15"/>
    <p:sldId id="273" r:id="rId16"/>
    <p:sldId id="271" r:id="rId17"/>
    <p:sldId id="275" r:id="rId18"/>
    <p:sldId id="278" r:id="rId19"/>
    <p:sldId id="2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94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9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31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7218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27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70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27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41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0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4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1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3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84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5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5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66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27FF7-3F34-4540-BCAA-BD4E53979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Some things to think about if your strategies are not changing your bx in the expected direction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11C62-1CA8-4B08-BCAA-EDD015217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circumstances does your bx (or lack of it) occur in? (what is the time, place, people present, environmental events?)</a:t>
            </a:r>
          </a:p>
          <a:p>
            <a:r>
              <a:rPr lang="en-US" dirty="0"/>
              <a:t>What happens right before you engage in the bx (or competing bx)?</a:t>
            </a:r>
          </a:p>
          <a:p>
            <a:r>
              <a:rPr lang="en-US" dirty="0"/>
              <a:t>What happens right after you engage in the bx (or competing bx)?</a:t>
            </a:r>
          </a:p>
          <a:p>
            <a:r>
              <a:rPr lang="en-US" dirty="0"/>
              <a:t>What serves to reinforce or punish the bx?</a:t>
            </a:r>
          </a:p>
          <a:p>
            <a:r>
              <a:rPr lang="en-US" dirty="0"/>
              <a:t>Should you implement stronger reinforcements for the desired bx?</a:t>
            </a:r>
          </a:p>
          <a:p>
            <a:r>
              <a:rPr lang="en-US" dirty="0"/>
              <a:t>Should you make more realistic/gradual goals?</a:t>
            </a:r>
          </a:p>
          <a:p>
            <a:r>
              <a:rPr lang="en-US" dirty="0"/>
              <a:t>What is the function of the competing bxs?</a:t>
            </a:r>
          </a:p>
          <a:p>
            <a:r>
              <a:rPr lang="en-US" dirty="0"/>
              <a:t>See list of questions to ask on p. 250 in Chapter 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98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use prompting and transfer of stimulus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1. choose the most appropriate prompting strategy (the one that best fits the learner and the learning task).</a:t>
            </a:r>
          </a:p>
          <a:p>
            <a:r>
              <a:rPr lang="en-US" dirty="0"/>
              <a:t>2. Get the learner’s attention</a:t>
            </a:r>
          </a:p>
          <a:p>
            <a:r>
              <a:rPr lang="en-US" dirty="0"/>
              <a:t>3. Present the S+</a:t>
            </a:r>
          </a:p>
          <a:p>
            <a:r>
              <a:rPr lang="en-US" dirty="0"/>
              <a:t>4. Prompt the correct response</a:t>
            </a:r>
          </a:p>
          <a:p>
            <a:r>
              <a:rPr lang="en-US" dirty="0"/>
              <a:t>5. Reinforce the correct bx</a:t>
            </a:r>
          </a:p>
          <a:p>
            <a:r>
              <a:rPr lang="en-US" dirty="0"/>
              <a:t>6. Transfer stimulus control by fading prompts</a:t>
            </a:r>
          </a:p>
          <a:p>
            <a:r>
              <a:rPr lang="en-US" dirty="0"/>
              <a:t>7. Continue to reinforce unprompted responses (go from CR to intermittent reinforcement)</a:t>
            </a:r>
          </a:p>
          <a:p>
            <a:r>
              <a:rPr lang="en-US" dirty="0"/>
              <a:t>8. The goal is for the bx to come under the control of natural contingencies of reinforcement.  What does this mean?</a:t>
            </a:r>
          </a:p>
        </p:txBody>
      </p:sp>
    </p:spTree>
    <p:extLst>
      <p:ext uri="{BB962C8B-B14F-4D97-AF65-F5344CB8AC3E}">
        <p14:creationId xmlns:p14="http://schemas.microsoft.com/office/powerpoint/2010/main" val="2350131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Chapter 12</a:t>
            </a:r>
            <a:br>
              <a:rPr lang="en-US" dirty="0"/>
            </a:br>
            <a:r>
              <a:rPr lang="en-US" dirty="0"/>
              <a:t>Behavioral Skills Training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Behavioral Skills Training Procedures are used in training sessions to help a person acquire useful skills such as social skills or job-related skills.</a:t>
            </a:r>
          </a:p>
          <a:p>
            <a:r>
              <a:rPr lang="en-US" dirty="0"/>
              <a:t>BST procedures include:</a:t>
            </a:r>
          </a:p>
          <a:p>
            <a:pPr lvl="1"/>
            <a:r>
              <a:rPr lang="en-US" dirty="0"/>
              <a:t>Instructions</a:t>
            </a:r>
          </a:p>
          <a:p>
            <a:pPr lvl="1"/>
            <a:r>
              <a:rPr lang="en-US" dirty="0"/>
              <a:t>Modeling</a:t>
            </a:r>
          </a:p>
          <a:p>
            <a:pPr lvl="1"/>
            <a:r>
              <a:rPr lang="en-US" dirty="0"/>
              <a:t>Rehearsal</a:t>
            </a:r>
          </a:p>
          <a:p>
            <a:pPr lvl="1"/>
            <a:r>
              <a:rPr lang="en-US" dirty="0"/>
              <a:t>Feedback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0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Instructions describe the appropriate bx for the learner.</a:t>
            </a:r>
          </a:p>
          <a:p>
            <a:pPr lvl="1"/>
            <a:r>
              <a:rPr lang="en-US" sz="2400" dirty="0"/>
              <a:t>Instructions should be specific</a:t>
            </a:r>
          </a:p>
          <a:p>
            <a:pPr lvl="1"/>
            <a:r>
              <a:rPr lang="en-US" sz="2400" dirty="0"/>
              <a:t>They should specify each component of bx in proper sequence</a:t>
            </a:r>
          </a:p>
          <a:p>
            <a:pPr lvl="1"/>
            <a:r>
              <a:rPr lang="en-US" sz="2400" dirty="0"/>
              <a:t>They should specify appropriate circumstances in which the learner is expected to engage in the bx</a:t>
            </a:r>
          </a:p>
          <a:p>
            <a:pPr lvl="1"/>
            <a:r>
              <a:rPr lang="en-US" sz="2400" dirty="0"/>
              <a:t>Instruction specifies the antecedent situation, the correct bx, and the consequence.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7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influences the effectiveness of Instructions?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Instructions should be presented at a level that the learner can understand.  They shouldn’t be too complex or too simple.</a:t>
            </a:r>
          </a:p>
          <a:p>
            <a:r>
              <a:rPr lang="en-US" dirty="0"/>
              <a:t>Instructions should be delivered by someone who has credibility  with the learner.</a:t>
            </a:r>
          </a:p>
          <a:p>
            <a:r>
              <a:rPr lang="en-US" dirty="0"/>
              <a:t>Instructions should be paired with modeling whenever that will enhance the potential for learning the bx.</a:t>
            </a:r>
          </a:p>
          <a:p>
            <a:r>
              <a:rPr lang="en-US" dirty="0"/>
              <a:t>Instructions should be given only when learner is paying attention.</a:t>
            </a:r>
          </a:p>
          <a:p>
            <a:r>
              <a:rPr lang="en-US" dirty="0"/>
              <a:t>Learner should repeat instructions so teacher can be sure the learner heard instructions correctly.</a:t>
            </a:r>
          </a:p>
          <a:p>
            <a:r>
              <a:rPr lang="en-US" dirty="0"/>
              <a:t>Learner should have opportunity to rehearse the bx as soon as possible after receiving instructions.</a:t>
            </a:r>
          </a:p>
        </p:txBody>
      </p:sp>
    </p:spTree>
    <p:extLst>
      <p:ext uri="{BB962C8B-B14F-4D97-AF65-F5344CB8AC3E}">
        <p14:creationId xmlns:p14="http://schemas.microsoft.com/office/powerpoint/2010/main" val="1734930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correct bx is demonstrated for the learner.</a:t>
            </a:r>
          </a:p>
          <a:p>
            <a:r>
              <a:rPr lang="en-US" dirty="0"/>
              <a:t>The learner observes the model’s bx and then imitates the model.</a:t>
            </a:r>
          </a:p>
          <a:p>
            <a:r>
              <a:rPr lang="en-US" dirty="0"/>
              <a:t>The learner has to be able to pay attention to the model and perform the bx the model has just demonstrated.</a:t>
            </a:r>
          </a:p>
          <a:p>
            <a:r>
              <a:rPr lang="en-US" dirty="0"/>
              <a:t>Modeling may be live or symbolic (the correct bx is demonstrated on video).</a:t>
            </a:r>
          </a:p>
          <a:p>
            <a:r>
              <a:rPr lang="en-US" dirty="0"/>
              <a:t>A number of factors influence the effectiveness of modeling.  See list pages 228-229.</a:t>
            </a:r>
          </a:p>
        </p:txBody>
      </p:sp>
    </p:spTree>
    <p:extLst>
      <p:ext uri="{BB962C8B-B14F-4D97-AF65-F5344CB8AC3E}">
        <p14:creationId xmlns:p14="http://schemas.microsoft.com/office/powerpoint/2010/main" val="3035576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Rehearsal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the opportunity for the learner to practice the bx after receiving instructions or watching a model demonstrate the bx.</a:t>
            </a:r>
          </a:p>
          <a:p>
            <a:r>
              <a:rPr lang="en-US" dirty="0"/>
              <a:t>Several factors influence the effectiveness of rehearsal:</a:t>
            </a:r>
          </a:p>
          <a:p>
            <a:pPr lvl="1"/>
            <a:r>
              <a:rPr lang="en-US" dirty="0"/>
              <a:t>The bx should be rehearsed in the proper context</a:t>
            </a:r>
          </a:p>
          <a:p>
            <a:pPr lvl="1"/>
            <a:r>
              <a:rPr lang="en-US" dirty="0"/>
              <a:t>Rehearsals should be programmed for success. After success with easy bxs, learners can practice more difficult bxs. That makes rehearsal reinforcing and the learners will continue to participate.</a:t>
            </a:r>
          </a:p>
          <a:p>
            <a:pPr lvl="1"/>
            <a:r>
              <a:rPr lang="en-US" dirty="0"/>
              <a:t>Rehearsal of correct bx should immediately be followed by praise or other reinforcement.</a:t>
            </a:r>
          </a:p>
          <a:p>
            <a:pPr lvl="1"/>
            <a:r>
              <a:rPr lang="en-US" dirty="0"/>
              <a:t>Rehearsals that are incorrect or partly correct should be followed by corrective feedback.</a:t>
            </a:r>
          </a:p>
          <a:p>
            <a:pPr lvl="1"/>
            <a:r>
              <a:rPr lang="en-US" dirty="0"/>
              <a:t>Bx should be rehearsed until it is demonstrated correctly at least a few times.</a:t>
            </a:r>
          </a:p>
        </p:txBody>
      </p:sp>
    </p:spTree>
    <p:extLst>
      <p:ext uri="{BB962C8B-B14F-4D97-AF65-F5344CB8AC3E}">
        <p14:creationId xmlns:p14="http://schemas.microsoft.com/office/powerpoint/2010/main" val="810641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This includes praise or other reinforcers for correct performance.</a:t>
            </a:r>
          </a:p>
          <a:p>
            <a:r>
              <a:rPr lang="en-US" dirty="0"/>
              <a:t>It may also include further instruction on how to improve performance if there are some errors in the rehearsal.</a:t>
            </a:r>
          </a:p>
          <a:p>
            <a:r>
              <a:rPr lang="en-US" dirty="0"/>
              <a:t>What influences effectiveness of </a:t>
            </a:r>
            <a:r>
              <a:rPr lang="en-US" dirty="0" err="1"/>
              <a:t>feedbackl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It should be given immediately</a:t>
            </a:r>
          </a:p>
          <a:p>
            <a:pPr lvl="1"/>
            <a:r>
              <a:rPr lang="en-US" dirty="0"/>
              <a:t>It should always involve praise or other reinforcers for some aspect of the bx</a:t>
            </a:r>
          </a:p>
          <a:p>
            <a:pPr lvl="1"/>
            <a:r>
              <a:rPr lang="en-US" dirty="0"/>
              <a:t>Praise should be descriptive </a:t>
            </a:r>
          </a:p>
          <a:p>
            <a:pPr lvl="1"/>
            <a:r>
              <a:rPr lang="en-US" dirty="0"/>
              <a:t>Corrective Feedback should not be negative</a:t>
            </a:r>
          </a:p>
          <a:p>
            <a:pPr lvl="1"/>
            <a:r>
              <a:rPr lang="en-US" dirty="0"/>
              <a:t>Always praise some aspect of the performance before providing corrective feedback</a:t>
            </a:r>
          </a:p>
          <a:p>
            <a:pPr lvl="1"/>
            <a:r>
              <a:rPr lang="en-US" dirty="0"/>
              <a:t>Provide corrective feedback on one aspect of the performance at a time.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99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A4F4-31A5-45C3-92D5-41052A10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Promote Generalization after Behavioral Skills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0AF68-656D-404B-B6C0-95C2FEC32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Training should involve a variety of role-plays that simulate the actual situations the learner is likely to encounter in real-life</a:t>
            </a:r>
          </a:p>
          <a:p>
            <a:r>
              <a:rPr lang="en-US" dirty="0"/>
              <a:t>Incorporate real-life situations into training (real contexts for instance)</a:t>
            </a:r>
          </a:p>
          <a:p>
            <a:r>
              <a:rPr lang="en-US" dirty="0"/>
              <a:t>Have the learner practice the skill outside of the BST session in a real-life situation.</a:t>
            </a:r>
          </a:p>
          <a:p>
            <a:r>
              <a:rPr lang="en-US" dirty="0"/>
              <a:t>The trainer can arrange for reinforcement of the skills in situations outside the training sessions.  Maybe have teacher or parent reinforce the bx at school or home.</a:t>
            </a:r>
          </a:p>
          <a:p>
            <a:r>
              <a:rPr lang="en-US" dirty="0"/>
              <a:t>Trainer could arrange for in-situ assessment (in the real-life setting but without the knowledge of the learner)</a:t>
            </a:r>
          </a:p>
          <a:p>
            <a:r>
              <a:rPr lang="en-US" dirty="0"/>
              <a:t>Telling and showing people what to do isn’t enough.  They need to practice the skills and get feedback (including praise) in order to use the skills in actual situations.</a:t>
            </a:r>
          </a:p>
        </p:txBody>
      </p:sp>
    </p:spTree>
    <p:extLst>
      <p:ext uri="{BB962C8B-B14F-4D97-AF65-F5344CB8AC3E}">
        <p14:creationId xmlns:p14="http://schemas.microsoft.com/office/powerpoint/2010/main" val="3942003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FA4F4-31A5-45C3-92D5-41052A10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Promote Generalization after Behavioral Skills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0AF68-656D-404B-B6C0-95C2FEC32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 bx skill that you could train?</a:t>
            </a:r>
          </a:p>
          <a:p>
            <a:r>
              <a:rPr lang="en-US" dirty="0"/>
              <a:t>How are things usually trained?  What steps (Instructions, Modeling, Rehearsal, Feedback) are included and what steps aren’t?</a:t>
            </a:r>
          </a:p>
          <a:p>
            <a:r>
              <a:rPr lang="en-US" dirty="0"/>
              <a:t>Why is it so hard to promote generalization of difficult skills?</a:t>
            </a:r>
          </a:p>
          <a:p>
            <a:r>
              <a:rPr lang="en-US" dirty="0"/>
              <a:t>Can you think of times when important steps were left out?</a:t>
            </a:r>
          </a:p>
          <a:p>
            <a:r>
              <a:rPr lang="en-US" dirty="0"/>
              <a:t>Can you think of times when feedback wasn’t </a:t>
            </a:r>
            <a:r>
              <a:rPr lang="en-US"/>
              <a:t>used appropriately?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44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B0C88-B20D-4DB1-A9BE-713CFC53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do you need to do for next week?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18A37-0B1B-4372-AB50-FA7EAE80E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to be at entrance to Birmingham Zoo at 9:45 LATEST with $7.50 plus tax and your school ID on Tuesday!  Dress appropriately for the weather.  If you are late, meet us at the sea lion show.</a:t>
            </a:r>
          </a:p>
          <a:p>
            <a:r>
              <a:rPr lang="en-US" dirty="0"/>
              <a:t>Read the chapter that you are going to do a group presentation on next week.</a:t>
            </a:r>
          </a:p>
          <a:p>
            <a:r>
              <a:rPr lang="en-US" dirty="0"/>
              <a:t>Get together with your group members to plan the group presentation.</a:t>
            </a:r>
          </a:p>
          <a:p>
            <a:r>
              <a:rPr lang="en-US" dirty="0"/>
              <a:t>Keep working on changing your bxs and keep monitoring.</a:t>
            </a:r>
          </a:p>
          <a:p>
            <a:r>
              <a:rPr lang="en-US" dirty="0"/>
              <a:t>If you are having problems, please contact me or talk with other classmates so we can help you trouble shoot.</a:t>
            </a:r>
          </a:p>
        </p:txBody>
      </p:sp>
    </p:spTree>
    <p:extLst>
      <p:ext uri="{BB962C8B-B14F-4D97-AF65-F5344CB8AC3E}">
        <p14:creationId xmlns:p14="http://schemas.microsoft.com/office/powerpoint/2010/main" val="167486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BB58-81F1-4CAF-AD3F-0DC558B88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1" y="1454964"/>
            <a:ext cx="4799009" cy="3308840"/>
          </a:xfrm>
        </p:spPr>
        <p:txBody>
          <a:bodyPr>
            <a:normAutofit/>
          </a:bodyPr>
          <a:lstStyle/>
          <a:p>
            <a:r>
              <a:rPr lang="en-US" sz="4400" dirty="0"/>
              <a:t>More on Stimulus Control and Behavioral Skills 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AA372-17C5-4F87-9FE5-05DEE2DF8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701" y="4763803"/>
            <a:ext cx="4799009" cy="1464378"/>
          </a:xfrm>
        </p:spPr>
        <p:txBody>
          <a:bodyPr>
            <a:normAutofit/>
          </a:bodyPr>
          <a:lstStyle/>
          <a:p>
            <a:r>
              <a:rPr lang="en-US" dirty="0"/>
              <a:t>Chapters 10 &amp; 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4FD47C-9779-4FDB-B6A4-AF8F0BC7A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85" r="32488"/>
          <a:stretch/>
        </p:blipFill>
        <p:spPr>
          <a:xfrm>
            <a:off x="6094411" y="10"/>
            <a:ext cx="609759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1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BEC-542D-4462-8E8C-46C4C7AC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Ch. 10 – Prompts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29CE-E4DE-4666-B01F-82C67833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Prompt = antecedent event or stim used to evoke appropriate bx in a particular situation</a:t>
            </a:r>
          </a:p>
          <a:p>
            <a:r>
              <a:rPr lang="en-US" dirty="0"/>
              <a:t>Prompts are used to increase the likelihood that a person will engage in the correct bx at the correct time.</a:t>
            </a:r>
          </a:p>
          <a:p>
            <a:r>
              <a:rPr lang="en-US" dirty="0"/>
              <a:t>They are used during discrimination training to help the person engage in the correct bx in the presence of the discriminative stimulus so the bx can be reinforced.</a:t>
            </a:r>
          </a:p>
          <a:p>
            <a:r>
              <a:rPr lang="en-US" dirty="0"/>
              <a:t>The function of prompts is to produce an instance of the correct bx so it can be reinforced.</a:t>
            </a:r>
          </a:p>
        </p:txBody>
      </p:sp>
    </p:spTree>
    <p:extLst>
      <p:ext uri="{BB962C8B-B14F-4D97-AF65-F5344CB8AC3E}">
        <p14:creationId xmlns:p14="http://schemas.microsoft.com/office/powerpoint/2010/main" val="3178843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BEC-542D-4462-8E8C-46C4C7AC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Ch. 10 – Prompts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29CE-E4DE-4666-B01F-82C67833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example at beginning of chapter, the S+ is the ball approaching the batter.  The correct response is swinging the bat to connect with the ball, and the reinforcer is hitting the ball and getting praise from the coach.</a:t>
            </a:r>
          </a:p>
          <a:p>
            <a:r>
              <a:rPr lang="en-US" dirty="0"/>
              <a:t>Read over the baseball example at the beginning of the chapter p. 182-183.</a:t>
            </a:r>
          </a:p>
        </p:txBody>
      </p:sp>
    </p:spTree>
    <p:extLst>
      <p:ext uri="{BB962C8B-B14F-4D97-AF65-F5344CB8AC3E}">
        <p14:creationId xmlns:p14="http://schemas.microsoft.com/office/powerpoint/2010/main" val="410919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BEC-542D-4462-8E8C-46C4C7AC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29CE-E4DE-4666-B01F-82C67833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Fading is the gradual elimination of the prompt as the bx continues to occur in the presence of the S+.</a:t>
            </a:r>
          </a:p>
          <a:p>
            <a:r>
              <a:rPr lang="en-US" sz="2400" dirty="0"/>
              <a:t>Fading is a way to transfer stimulus control from the prompts to the S+.</a:t>
            </a:r>
          </a:p>
          <a:p>
            <a:r>
              <a:rPr lang="en-US" sz="2400" dirty="0"/>
              <a:t>Teaching is not complete until prompts are completely faded (help is removed and the bx is under the stimulus control of the natural S+).</a:t>
            </a:r>
          </a:p>
          <a:p>
            <a:r>
              <a:rPr lang="en-US" sz="2400" dirty="0"/>
              <a:t>How does the coach fade the prompts in the batting example? See p. 184.</a:t>
            </a:r>
          </a:p>
        </p:txBody>
      </p:sp>
    </p:spTree>
    <p:extLst>
      <p:ext uri="{BB962C8B-B14F-4D97-AF65-F5344CB8AC3E}">
        <p14:creationId xmlns:p14="http://schemas.microsoft.com/office/powerpoint/2010/main" val="2430241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BEC-542D-4462-8E8C-46C4C7AC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Different Types of Prompts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29CE-E4DE-4666-B01F-82C67833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Response Prompts – bx of another person that evokes the desired response in the presence of the S+</a:t>
            </a:r>
          </a:p>
          <a:p>
            <a:pPr lvl="1"/>
            <a:r>
              <a:rPr lang="en-US" dirty="0"/>
              <a:t>Verbal prompts – any verbal statement from another person may act as a verbal prompt if it makes the correct bx more likely to occur  at the right time.</a:t>
            </a:r>
          </a:p>
          <a:p>
            <a:pPr lvl="1"/>
            <a:r>
              <a:rPr lang="en-US" dirty="0"/>
              <a:t>Gestural prompts – any physical movement or gesture of another person that leads to the correct bx in the presence of the S+</a:t>
            </a:r>
          </a:p>
          <a:p>
            <a:pPr lvl="1"/>
            <a:r>
              <a:rPr lang="en-US" dirty="0"/>
              <a:t>Modeling prompts – any demonstration of the correct bx by another person that makes it more likely the correct bx will occur at the right time</a:t>
            </a:r>
          </a:p>
          <a:p>
            <a:pPr lvl="1"/>
            <a:r>
              <a:rPr lang="en-US" dirty="0"/>
              <a:t>Physical prompts – another person physically helps a person engage in the correct bx at the right time. This may involve hand over hand guidance.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99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BEC-542D-4462-8E8C-46C4C7AC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Different Types of Prompts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29CE-E4DE-4666-B01F-82C67833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Response Prompts – bx of another person that evokes the desired response in the presence of the S+</a:t>
            </a:r>
          </a:p>
          <a:p>
            <a:pPr lvl="1"/>
            <a:r>
              <a:rPr lang="en-US" dirty="0"/>
              <a:t>Verbal prompts – any verbal statement from another person may act as a verbal prompt if it makes the correct bx more likely to occur  at the right time.</a:t>
            </a:r>
          </a:p>
          <a:p>
            <a:pPr lvl="1"/>
            <a:r>
              <a:rPr lang="en-US" dirty="0"/>
              <a:t>Gestural prompts – any physical movement or gesture of another person that leads to the correct bx in the presence of the S+</a:t>
            </a:r>
          </a:p>
          <a:p>
            <a:pPr lvl="1"/>
            <a:r>
              <a:rPr lang="en-US" dirty="0"/>
              <a:t>Modeling prompts – any demonstration of the correct bx by another person that makes it more likely the correct bx will occur at the right time</a:t>
            </a:r>
          </a:p>
          <a:p>
            <a:pPr lvl="1"/>
            <a:r>
              <a:rPr lang="en-US" dirty="0"/>
              <a:t>Physical prompts – another person physically helps a person engage in the correct bx at the right time. This may involve hand over hand guidance.</a:t>
            </a:r>
          </a:p>
          <a:p>
            <a:pPr lvl="1"/>
            <a:r>
              <a:rPr lang="en-US" b="1" dirty="0"/>
              <a:t>Come up with an example of a task to be taught and discuss how you might use the 4 types of prompts above.</a:t>
            </a:r>
          </a:p>
        </p:txBody>
      </p:sp>
    </p:spTree>
    <p:extLst>
      <p:ext uri="{BB962C8B-B14F-4D97-AF65-F5344CB8AC3E}">
        <p14:creationId xmlns:p14="http://schemas.microsoft.com/office/powerpoint/2010/main" val="202593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65F48-309E-4B5D-AF54-A2980E477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Stimulus Prompts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ADEED-9591-4271-9627-1F82BFB48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involves some change in the stimulus or the addition or removal of a stimulus to make a correct response more likely</a:t>
            </a:r>
          </a:p>
          <a:p>
            <a:r>
              <a:rPr lang="en-US" dirty="0"/>
              <a:t>Within-stimulus prompts involve a change in the S+ that makes it more likely a correct response will occur.  The change might be in the position, size, shape, color, or intensity.  In the baseball example, this would be the ball approaching the batter at a slow speed from a  close distance (easy pitches).</a:t>
            </a:r>
          </a:p>
          <a:p>
            <a:r>
              <a:rPr lang="en-US" dirty="0"/>
              <a:t>Extra-stimulus prompts – adding a stimulus to help a person make the correct discrimination.  For instance, a line in the dirt to show batter where to stand.  An x on the back of the right hand to help students know difference between right and left.</a:t>
            </a:r>
          </a:p>
        </p:txBody>
      </p:sp>
    </p:spTree>
    <p:extLst>
      <p:ext uri="{BB962C8B-B14F-4D97-AF65-F5344CB8AC3E}">
        <p14:creationId xmlns:p14="http://schemas.microsoft.com/office/powerpoint/2010/main" val="463172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723E-5DEC-4582-82EC-0755846E4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Transfer of Stimulus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6D04F-2369-4D9B-A430-5E417F654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goal is for the transfer of stimulus control from the prompt to the S+</a:t>
            </a:r>
          </a:p>
          <a:p>
            <a:r>
              <a:rPr lang="en-US" dirty="0"/>
              <a:t>Therefore, the correct bx occurs without any prompts</a:t>
            </a:r>
          </a:p>
          <a:p>
            <a:r>
              <a:rPr lang="en-US" dirty="0"/>
              <a:t>How to do this?  Prompt fading</a:t>
            </a:r>
          </a:p>
          <a:p>
            <a:r>
              <a:rPr lang="en-US" dirty="0"/>
              <a:t>Prompt fading = a response prompt is removed gradually across learning trials until the prompt is no longer provided.</a:t>
            </a:r>
          </a:p>
          <a:p>
            <a:r>
              <a:rPr lang="en-US" dirty="0"/>
              <a:t>Prompt delay = present the S+, wait a certain number of seconds, and then if correct response is not made, provide the prompt</a:t>
            </a:r>
          </a:p>
          <a:p>
            <a:r>
              <a:rPr lang="en-US" dirty="0"/>
              <a:t>How would you fade the prompts in the example you came up with?</a:t>
            </a:r>
          </a:p>
          <a:p>
            <a:r>
              <a:rPr lang="en-US" dirty="0"/>
              <a:t>Stimulus fading = stimulus prompts are removed through a process of fading to transfer control to the S+.  This is used if you want to help a person make a correct discrimination (e.g. between enter and exit sign for instance.) Another example - the pitches would increase in distance and speed.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14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2035</TotalTime>
  <Words>1831</Words>
  <Application>Microsoft Office PowerPoint</Application>
  <PresentationFormat>Widescreen</PresentationFormat>
  <Paragraphs>122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Ion</vt:lpstr>
      <vt:lpstr>Some things to think about if your strategies are not changing your bx in the expected direction</vt:lpstr>
      <vt:lpstr>More on Stimulus Control and Behavioral Skills Training</vt:lpstr>
      <vt:lpstr>Ch. 10 – Prompts</vt:lpstr>
      <vt:lpstr>Ch. 10 – Prompts</vt:lpstr>
      <vt:lpstr>Fading</vt:lpstr>
      <vt:lpstr>Different Types of Prompts</vt:lpstr>
      <vt:lpstr>Different Types of Prompts</vt:lpstr>
      <vt:lpstr>Stimulus Prompts </vt:lpstr>
      <vt:lpstr>Transfer of Stimulus Control</vt:lpstr>
      <vt:lpstr>How to use prompting and transfer of stimulus control</vt:lpstr>
      <vt:lpstr>Chapter 12 Behavioral Skills Training Procedures</vt:lpstr>
      <vt:lpstr>Instructions</vt:lpstr>
      <vt:lpstr>What influences the effectiveness of Instructions?</vt:lpstr>
      <vt:lpstr>Modeling</vt:lpstr>
      <vt:lpstr>Rehearsal</vt:lpstr>
      <vt:lpstr>Feedback</vt:lpstr>
      <vt:lpstr>How to Promote Generalization after Behavioral Skills Training</vt:lpstr>
      <vt:lpstr>How to Promote Generalization after Behavioral Skills Training</vt:lpstr>
      <vt:lpstr>What do you need to do for next week?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Shaping</dc:title>
  <dc:creator>Lynne Trench</dc:creator>
  <cp:lastModifiedBy>Trench, Lynne S.</cp:lastModifiedBy>
  <cp:revision>52</cp:revision>
  <dcterms:created xsi:type="dcterms:W3CDTF">2020-01-09T18:41:53Z</dcterms:created>
  <dcterms:modified xsi:type="dcterms:W3CDTF">2020-01-16T15:16:17Z</dcterms:modified>
</cp:coreProperties>
</file>