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65" r:id="rId6"/>
    <p:sldId id="266" r:id="rId7"/>
    <p:sldId id="261" r:id="rId8"/>
    <p:sldId id="263" r:id="rId9"/>
    <p:sldId id="260" r:id="rId10"/>
    <p:sldId id="264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custDataLst>
    <p:tags r:id="rId2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706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YpO9k6l8Bk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whpJ19RJ4JY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w0JHc8rXVs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Construction of Difference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2303988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Oppression &amp; Social Injustice</a:t>
            </a:r>
          </a:p>
          <a:p>
            <a:pPr algn="ctr"/>
            <a:r>
              <a:rPr lang="en-US" dirty="0" smtClean="0"/>
              <a:t>SO 119-A Spring 2019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Dr. Jessica Pincham King</a:t>
            </a:r>
          </a:p>
          <a:p>
            <a:pPr algn="ctr"/>
            <a:r>
              <a:rPr lang="en-US" dirty="0" smtClean="0"/>
              <a:t>Birmingham-Southern College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70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The American Psychiatric Association (APA) made a significant decision in 1973 that had significant implications for gays and lesbians.  </a:t>
            </a:r>
            <a:endParaRPr lang="en-US" sz="4000" dirty="0" smtClean="0"/>
          </a:p>
          <a:p>
            <a:pPr lvl="1"/>
            <a:r>
              <a:rPr lang="en-US" sz="3600" dirty="0" smtClean="0"/>
              <a:t>What </a:t>
            </a:r>
            <a:r>
              <a:rPr lang="en-US" sz="3600" dirty="0"/>
              <a:t>was this decision</a:t>
            </a:r>
            <a:r>
              <a:rPr lang="en-US" sz="3600" dirty="0" smtClean="0"/>
              <a:t>?</a:t>
            </a:r>
          </a:p>
          <a:p>
            <a:pPr lvl="1"/>
            <a:r>
              <a:rPr lang="en-US" sz="3600" dirty="0" smtClean="0"/>
              <a:t> </a:t>
            </a:r>
            <a:r>
              <a:rPr lang="en-US" sz="3600" dirty="0"/>
              <a:t>What are the implications?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0232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Page 88 provides an example of how the quest for equal rights for a particular group further subordinated individuals with disabilities. Can you think of an example where a quest for rights perpetuated the subordination of another group?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48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 text states that “…instances of difference are also a factor of inequality…inequality of status and power.”  What does this mean to you?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390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There are two types of inequality—temporary and permanent.  Take turns defining what they mean (in your own words) and provide an example for each.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9924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Dominants and subordinates are the two groups involved in permanent inequality. </a:t>
            </a:r>
            <a:endParaRPr lang="en-US" sz="4400" dirty="0" smtClean="0"/>
          </a:p>
          <a:p>
            <a:pPr lvl="1"/>
            <a:r>
              <a:rPr lang="en-US" sz="4000" dirty="0" smtClean="0"/>
              <a:t>Describe </a:t>
            </a:r>
            <a:r>
              <a:rPr lang="en-US" sz="4000" dirty="0"/>
              <a:t>their functions and roles.</a:t>
            </a:r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45940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“A dominant group has the greatest influence in determining a culture’s overall outlook—its philosophy, morality, social theory and even its science…thus, the dominant group legitimizes the unequal relationship and incorporates it into society’s guiding concepts.” </a:t>
            </a:r>
            <a:endParaRPr lang="en-US" sz="3200" dirty="0" smtClean="0"/>
          </a:p>
          <a:p>
            <a:pPr lvl="1"/>
            <a:r>
              <a:rPr lang="en-US" sz="2800" dirty="0" smtClean="0"/>
              <a:t>Provide </a:t>
            </a:r>
            <a:r>
              <a:rPr lang="en-US" sz="2800" dirty="0"/>
              <a:t>an example of this (feel free to pull from what we’ve discussed in class).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8658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Page 95 states, “Subordinates know much more about the dominates than vice versa.” What role does this play in the manner subordinates “act and react?”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4039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Racism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contributes to prejudice (per the text)?</a:t>
            </a:r>
          </a:p>
          <a:p>
            <a:r>
              <a:rPr lang="en-US" sz="3600" dirty="0" smtClean="0"/>
              <a:t>Define cultural racism</a:t>
            </a:r>
          </a:p>
          <a:p>
            <a:r>
              <a:rPr lang="en-US" sz="3600" dirty="0" smtClean="0"/>
              <a:t>Define internalized oppression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6961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racism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109023"/>
          </a:xfrm>
        </p:spPr>
        <p:txBody>
          <a:bodyPr>
            <a:noAutofit/>
          </a:bodyPr>
          <a:lstStyle/>
          <a:p>
            <a:r>
              <a:rPr lang="en-US" sz="3200" dirty="0" smtClean="0"/>
              <a:t>Why is systematic advantage and disadvantage critical when understanding how racism operates in the U.S.?</a:t>
            </a:r>
          </a:p>
          <a:p>
            <a:r>
              <a:rPr lang="en-US" sz="3200" dirty="0" smtClean="0"/>
              <a:t>What is your definition of racism?</a:t>
            </a:r>
          </a:p>
          <a:p>
            <a:pPr lvl="1"/>
            <a:r>
              <a:rPr lang="en-US" sz="2800" dirty="0" smtClean="0"/>
              <a:t>Think back to your definition, can people of color be racist?</a:t>
            </a:r>
          </a:p>
          <a:p>
            <a:pPr lvl="1"/>
            <a:r>
              <a:rPr lang="en-US" sz="2800" dirty="0" smtClean="0"/>
              <a:t>What would Dr.  Tatum say about people of color being racist?</a:t>
            </a:r>
          </a:p>
        </p:txBody>
      </p:sp>
    </p:spTree>
    <p:extLst>
      <p:ext uri="{BB962C8B-B14F-4D97-AF65-F5344CB8AC3E}">
        <p14:creationId xmlns:p14="http://schemas.microsoft.com/office/powerpoint/2010/main" val="356610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Racism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Clarify: what is active racism vs. passive racism?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6459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117649"/>
          </a:xfrm>
        </p:spPr>
        <p:txBody>
          <a:bodyPr>
            <a:normAutofit/>
          </a:bodyPr>
          <a:lstStyle/>
          <a:p>
            <a:r>
              <a:rPr lang="en-US" sz="3500" dirty="0" smtClean="0"/>
              <a:t>Discuss the three groups in which disability was a significant factor for inequitable treatment during the </a:t>
            </a: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“great citizenship debates of the 19</a:t>
            </a:r>
            <a:r>
              <a:rPr lang="en-US" sz="36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early 20</a:t>
            </a:r>
            <a:r>
              <a:rPr lang="en-US" sz="36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century.” </a:t>
            </a:r>
            <a:endParaRPr lang="en-US" sz="3500" dirty="0" smtClean="0"/>
          </a:p>
          <a:p>
            <a:endParaRPr lang="en-US" sz="3500" dirty="0" smtClean="0"/>
          </a:p>
          <a:p>
            <a:pPr marL="0" indent="0">
              <a:buNone/>
            </a:pPr>
            <a:endParaRPr lang="en-US" sz="3500" dirty="0" smtClean="0"/>
          </a:p>
          <a:p>
            <a:pPr marL="0" indent="0">
              <a:buNone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45870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Oppression &amp; Racism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What are the four frames of color-blind racism?</a:t>
            </a:r>
          </a:p>
          <a:p>
            <a:pPr lvl="1"/>
            <a:r>
              <a:rPr lang="en-US" sz="3200" dirty="0" smtClean="0"/>
              <a:t>Describe the 3 main tenets of liberalism at it relates to color-blind racism</a:t>
            </a:r>
          </a:p>
          <a:p>
            <a:pPr lvl="1"/>
            <a:r>
              <a:rPr lang="en-US" sz="3200" dirty="0" smtClean="0"/>
              <a:t>What is the role of “things being natural?”</a:t>
            </a:r>
          </a:p>
          <a:p>
            <a:pPr lvl="1"/>
            <a:r>
              <a:rPr lang="en-US" sz="3200" dirty="0" smtClean="0"/>
              <a:t>How has the culture frame become “fixed” and used to “explain racial inequality?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0539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117649"/>
          </a:xfrm>
        </p:spPr>
        <p:txBody>
          <a:bodyPr>
            <a:normAutofit/>
          </a:bodyPr>
          <a:lstStyle/>
          <a:p>
            <a:r>
              <a:rPr lang="en-US" sz="3500" dirty="0" smtClean="0"/>
              <a:t>What role did </a:t>
            </a:r>
            <a:r>
              <a:rPr lang="en-US" sz="3500" u="sng" dirty="0" smtClean="0"/>
              <a:t>science</a:t>
            </a:r>
            <a:r>
              <a:rPr lang="en-US" sz="3500" dirty="0" smtClean="0"/>
              <a:t> (i.e., evolution) play in the oppressive justifications of disability?</a:t>
            </a:r>
          </a:p>
          <a:p>
            <a:endParaRPr lang="en-US" sz="3500" dirty="0" smtClean="0"/>
          </a:p>
          <a:p>
            <a:r>
              <a:rPr lang="en-US" sz="3500" dirty="0"/>
              <a:t>What role did </a:t>
            </a:r>
            <a:r>
              <a:rPr lang="en-US" sz="3500" u="sng" dirty="0" smtClean="0"/>
              <a:t>medicine</a:t>
            </a:r>
            <a:r>
              <a:rPr lang="en-US" sz="3500" dirty="0" smtClean="0"/>
              <a:t> </a:t>
            </a:r>
            <a:r>
              <a:rPr lang="en-US" sz="3500" dirty="0"/>
              <a:t>play in the oppressive justifications of disability?</a:t>
            </a:r>
          </a:p>
          <a:p>
            <a:pPr marL="0" indent="0">
              <a:buNone/>
            </a:pPr>
            <a:endParaRPr lang="en-US" sz="3500" dirty="0" smtClean="0"/>
          </a:p>
          <a:p>
            <a:pPr marL="0" indent="0">
              <a:buNone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93655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1853754"/>
            <a:ext cx="9603275" cy="4117649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</a:t>
            </a: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the disability argument used to justify denying women the right to vote</a:t>
            </a:r>
            <a:r>
              <a:rPr lang="en-US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3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</a:t>
            </a: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the disability argument used to advocate </a:t>
            </a:r>
            <a:r>
              <a:rPr lang="en-US" sz="3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women’s suffrage? </a:t>
            </a:r>
            <a:endParaRPr lang="en-US" sz="3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did this argument, in turn, further subordinate individuals with disabilities?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600" dirty="0" smtClean="0"/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2138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power women have--suffragette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https://youtu.be/buqRQWuVcw0</a:t>
            </a:r>
          </a:p>
        </p:txBody>
      </p:sp>
    </p:spTree>
    <p:extLst>
      <p:ext uri="{BB962C8B-B14F-4D97-AF65-F5344CB8AC3E}">
        <p14:creationId xmlns:p14="http://schemas.microsoft.com/office/powerpoint/2010/main" val="201185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Suffragette</a:t>
            </a:r>
            <a:endParaRPr lang="en-US" dirty="0"/>
          </a:p>
        </p:txBody>
      </p:sp>
      <p:pic>
        <p:nvPicPr>
          <p:cNvPr id="4" name="OYpO9k6l8Bk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43208" y="497941"/>
            <a:ext cx="10855105" cy="608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12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 </a:t>
            </a:r>
            <a:r>
              <a:rPr lang="en-US" b="1" u="sng" dirty="0" smtClean="0"/>
              <a:t>ARE</a:t>
            </a:r>
            <a:r>
              <a:rPr lang="en-US" dirty="0" smtClean="0"/>
              <a:t> Crazy!!</a:t>
            </a:r>
            <a:endParaRPr lang="en-US" dirty="0"/>
          </a:p>
        </p:txBody>
      </p:sp>
      <p:pic>
        <p:nvPicPr>
          <p:cNvPr id="4" name="whpJ19RJ4JY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68721" y="6992"/>
            <a:ext cx="10556340" cy="685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36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Discuss the historical influence of the disability argument on immigration policy. 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0657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Disability and Immigration at </a:t>
            </a:r>
            <a:r>
              <a:rPr lang="en-US" dirty="0" err="1" smtClean="0"/>
              <a:t>ellis</a:t>
            </a:r>
            <a:r>
              <a:rPr lang="en-US" dirty="0" smtClean="0"/>
              <a:t> island</a:t>
            </a:r>
            <a:endParaRPr lang="en-US" dirty="0"/>
          </a:p>
        </p:txBody>
      </p:sp>
      <p:pic>
        <p:nvPicPr>
          <p:cNvPr id="4" name="w0JHc8rXVsY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81222" y="1919977"/>
            <a:ext cx="6426680" cy="418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05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27d6ec61-c597-4858-9c7c-29b28a4d2948"/>
  <p:tag name="WASPOLLED" val="3E7A6732449E4D41BFF37535ABBCC3D5"/>
  <p:tag name="TPVERSION" val="8"/>
  <p:tag name="TPFULLVERSION" val="8.2.0.30"/>
  <p:tag name="PPTVERSION" val="16"/>
  <p:tag name="TPOS" val="2"/>
  <p:tag name="TPLASTSAVEVERSION" val="6.2 PC"/>
</p:tagLst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600</TotalTime>
  <Words>525</Words>
  <Application>Microsoft Office PowerPoint</Application>
  <PresentationFormat>Widescreen</PresentationFormat>
  <Paragraphs>61</Paragraphs>
  <Slides>20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Gill Sans MT</vt:lpstr>
      <vt:lpstr>Times New Roman</vt:lpstr>
      <vt:lpstr>Gallery</vt:lpstr>
      <vt:lpstr>Social Construction of Difference</vt:lpstr>
      <vt:lpstr>disability</vt:lpstr>
      <vt:lpstr>disability</vt:lpstr>
      <vt:lpstr>disability</vt:lpstr>
      <vt:lpstr>The power women have--suffragette</vt:lpstr>
      <vt:lpstr>Suffragette</vt:lpstr>
      <vt:lpstr>Women ARE Crazy!!</vt:lpstr>
      <vt:lpstr>Disability</vt:lpstr>
      <vt:lpstr>Disability and Immigration at ellis island</vt:lpstr>
      <vt:lpstr>Disability</vt:lpstr>
      <vt:lpstr>disability</vt:lpstr>
      <vt:lpstr>Inequality</vt:lpstr>
      <vt:lpstr>inequality</vt:lpstr>
      <vt:lpstr>inequality</vt:lpstr>
      <vt:lpstr>inequality</vt:lpstr>
      <vt:lpstr>inequality</vt:lpstr>
      <vt:lpstr>Defining Racism</vt:lpstr>
      <vt:lpstr>Defining racism</vt:lpstr>
      <vt:lpstr>Defining Racism</vt:lpstr>
      <vt:lpstr>Oppression &amp; Racism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our Racial Identity</dc:title>
  <dc:creator>King, Jessica Pincham</dc:creator>
  <cp:lastModifiedBy>Harbert Classroom</cp:lastModifiedBy>
  <cp:revision>64</cp:revision>
  <dcterms:created xsi:type="dcterms:W3CDTF">2019-02-05T23:21:06Z</dcterms:created>
  <dcterms:modified xsi:type="dcterms:W3CDTF">2019-02-25T18:16:09Z</dcterms:modified>
</cp:coreProperties>
</file>