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3" r:id="rId6"/>
    <p:sldId id="264" r:id="rId7"/>
    <p:sldId id="262" r:id="rId8"/>
    <p:sldId id="265" r:id="rId9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70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jeffersoncountymemorial.com/30-victims/" TargetMode="External"/><Relationship Id="rId2" Type="http://schemas.openxmlformats.org/officeDocument/2006/relationships/hyperlink" Target="https://eji.org/videos/why-build-lynching-memoria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ytimes.com/2019/03/12/us/college-admissions-cheating-scandal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Discrimination in Everyday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2303988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Oppression &amp; Social Injustice</a:t>
            </a:r>
          </a:p>
          <a:p>
            <a:pPr algn="ctr"/>
            <a:r>
              <a:rPr lang="en-US" dirty="0" smtClean="0"/>
              <a:t>SO 119-A Spring 2019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Dr. Jessica Pincham King</a:t>
            </a:r>
          </a:p>
          <a:p>
            <a:pPr algn="ctr"/>
            <a:r>
              <a:rPr lang="en-US" dirty="0" smtClean="0"/>
              <a:t>Birmingham-Southern College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70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 &amp; Ethnicity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Jefferson County Memorial Project</a:t>
            </a:r>
          </a:p>
          <a:p>
            <a:pPr lvl="1"/>
            <a:r>
              <a:rPr lang="en-US" sz="3000" dirty="0" smtClean="0">
                <a:hlinkClick r:id="rId2"/>
              </a:rPr>
              <a:t>Equal Justice Initiative</a:t>
            </a:r>
            <a:endParaRPr lang="en-US" sz="3000" dirty="0" smtClean="0"/>
          </a:p>
          <a:p>
            <a:pPr lvl="1"/>
            <a:endParaRPr lang="en-US" sz="3000" dirty="0" smtClean="0"/>
          </a:p>
          <a:p>
            <a:r>
              <a:rPr lang="en-US" sz="3200" dirty="0" smtClean="0">
                <a:hlinkClick r:id="rId3"/>
              </a:rPr>
              <a:t>http</a:t>
            </a:r>
            <a:r>
              <a:rPr lang="en-US" sz="3200" dirty="0">
                <a:hlinkClick r:id="rId3"/>
              </a:rPr>
              <a:t>://jeffersoncountymemorial.com/30-victims</a:t>
            </a:r>
            <a:r>
              <a:rPr lang="en-US" sz="3200" dirty="0" smtClean="0">
                <a:hlinkClick r:id="rId3"/>
              </a:rPr>
              <a:t>/</a:t>
            </a:r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8795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 &amp; Ethnicity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6270" y="1853754"/>
            <a:ext cx="9603275" cy="3450613"/>
          </a:xfrm>
        </p:spPr>
        <p:txBody>
          <a:bodyPr>
            <a:noAutofit/>
          </a:bodyPr>
          <a:lstStyle/>
          <a:p>
            <a:r>
              <a:rPr lang="en-US" sz="3600" dirty="0"/>
              <a:t>Create a timeline</a:t>
            </a:r>
            <a:r>
              <a:rPr lang="en-US" sz="3600" dirty="0" smtClean="0">
                <a:sym typeface="Wingdings" panose="05000000000000000000" pitchFamily="2" charset="2"/>
              </a:rPr>
              <a:t> </a:t>
            </a:r>
            <a:r>
              <a:rPr lang="en-US" sz="3600" dirty="0" smtClean="0"/>
              <a:t>race </a:t>
            </a:r>
            <a:r>
              <a:rPr lang="en-US" sz="3600" dirty="0"/>
              <a:t>as a social concept, racial ideology/identity, and the historical development of race (include scientific, social, political elements as necessary</a:t>
            </a:r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5352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Race, Ethnicity, &amp; Mass Incarceration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0390" y="1853754"/>
            <a:ext cx="9603275" cy="3450613"/>
          </a:xfrm>
        </p:spPr>
        <p:txBody>
          <a:bodyPr>
            <a:noAutofit/>
          </a:bodyPr>
          <a:lstStyle/>
          <a:p>
            <a:r>
              <a:rPr lang="en-US" sz="2600" dirty="0" smtClean="0"/>
              <a:t>Describe the School-to-Prison Pipeline and its “steps”</a:t>
            </a:r>
          </a:p>
          <a:p>
            <a:endParaRPr lang="en-US" sz="2600" dirty="0"/>
          </a:p>
          <a:p>
            <a:r>
              <a:rPr lang="en-US" sz="2600" dirty="0" smtClean="0"/>
              <a:t>What role does disproportionality and overrepresentation in special education play in the pipeline?</a:t>
            </a:r>
          </a:p>
          <a:p>
            <a:endParaRPr lang="en-US" sz="2600" dirty="0"/>
          </a:p>
          <a:p>
            <a:r>
              <a:rPr lang="en-US" sz="2600" dirty="0" smtClean="0"/>
              <a:t>Is higher education likely for these students?...</a:t>
            </a:r>
          </a:p>
          <a:p>
            <a:endParaRPr lang="en-US" sz="2600" dirty="0"/>
          </a:p>
          <a:p>
            <a:endParaRPr lang="en-US" sz="26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84528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Break:</a:t>
            </a:r>
            <a:r>
              <a:rPr lang="en-US" dirty="0" smtClean="0"/>
              <a:t> Reflect &amp; Write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103" y="1715731"/>
            <a:ext cx="9603275" cy="3450613"/>
          </a:xfrm>
        </p:spPr>
        <p:txBody>
          <a:bodyPr>
            <a:noAutofit/>
          </a:bodyPr>
          <a:lstStyle/>
          <a:p>
            <a:pPr lvl="1"/>
            <a:r>
              <a:rPr lang="en-US" sz="2500" dirty="0" smtClean="0"/>
              <a:t>“Race and family income of prospective college applicants influence the advice guidance counselors give them.”</a:t>
            </a:r>
          </a:p>
          <a:p>
            <a:pPr lvl="1"/>
            <a:endParaRPr lang="en-US" sz="2500" dirty="0" smtClean="0"/>
          </a:p>
          <a:p>
            <a:pPr lvl="1"/>
            <a:r>
              <a:rPr lang="en-US" sz="2500" dirty="0" smtClean="0"/>
              <a:t>Counselors are more likely to recommend community colleges to middle-class black students with sub-par academic records than to middle-class white students with similar records.”</a:t>
            </a:r>
          </a:p>
          <a:p>
            <a:pPr lvl="1"/>
            <a:endParaRPr lang="en-US" sz="2500" dirty="0" smtClean="0"/>
          </a:p>
          <a:p>
            <a:pPr lvl="1"/>
            <a:r>
              <a:rPr lang="en-US" sz="2500" dirty="0" smtClean="0"/>
              <a:t>Counselors or more likely to recommend community colleges to middle-class students than to wealthier ones.”</a:t>
            </a:r>
          </a:p>
          <a:p>
            <a:pPr lvl="1"/>
            <a:endParaRPr lang="en-US" sz="2500" dirty="0" smtClean="0"/>
          </a:p>
          <a:p>
            <a:endParaRPr lang="en-US" sz="2500" dirty="0"/>
          </a:p>
          <a:p>
            <a:endParaRPr lang="en-US" sz="2500" dirty="0"/>
          </a:p>
          <a:p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64213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Discrimination in Everyday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Your education won’t save you…</a:t>
            </a:r>
          </a:p>
          <a:p>
            <a:pPr lvl="1"/>
            <a:r>
              <a:rPr lang="en-US" sz="2400" dirty="0" smtClean="0"/>
              <a:t>Why did Dr. </a:t>
            </a:r>
            <a:r>
              <a:rPr lang="en-US" sz="2400" dirty="0" err="1" smtClean="0"/>
              <a:t>Kasongo’s</a:t>
            </a:r>
            <a:r>
              <a:rPr lang="en-US" sz="2400" dirty="0" smtClean="0"/>
              <a:t> white coat vanish (p. 288-89)?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Operation Varsity Blues</a:t>
            </a:r>
          </a:p>
          <a:p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www.nytimes.com/2019/03/12/us/college-admissions-cheating-scandal.html</a:t>
            </a: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6069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Race, Ethnicity, &amp; Mass Incarceration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0390" y="1853754"/>
            <a:ext cx="9603275" cy="3450613"/>
          </a:xfrm>
        </p:spPr>
        <p:txBody>
          <a:bodyPr>
            <a:noAutofit/>
          </a:bodyPr>
          <a:lstStyle/>
          <a:p>
            <a:r>
              <a:rPr lang="en-US" sz="2600" dirty="0" smtClean="0"/>
              <a:t>Describe the 3 Stage System of Mass Incarceration</a:t>
            </a:r>
          </a:p>
          <a:p>
            <a:endParaRPr lang="en-US" sz="2600" dirty="0" smtClean="0"/>
          </a:p>
          <a:p>
            <a:r>
              <a:rPr lang="en-US" sz="2600" dirty="0" smtClean="0"/>
              <a:t>What role does racial bias play in the System of Mass Incarceration (i.e., at each stage)?</a:t>
            </a:r>
          </a:p>
          <a:p>
            <a:endParaRPr lang="en-US" sz="2600" dirty="0" smtClean="0"/>
          </a:p>
          <a:p>
            <a:r>
              <a:rPr lang="en-US" sz="2600" dirty="0" smtClean="0"/>
              <a:t>How does the “closed circuit of perpetual marginality” (Rothenberg, 2016, p. 261) reinforce </a:t>
            </a:r>
            <a:r>
              <a:rPr lang="en-US" sz="2600" i="1" dirty="0" smtClean="0"/>
              <a:t>structural discrimination </a:t>
            </a:r>
            <a:r>
              <a:rPr lang="en-US" sz="2600" dirty="0" smtClean="0"/>
              <a:t>and systems of oppression?</a:t>
            </a:r>
            <a:endParaRPr lang="en-US" sz="26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89513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Break:</a:t>
            </a:r>
            <a:r>
              <a:rPr lang="en-US" dirty="0" smtClean="0"/>
              <a:t> Reflect &amp; Write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0224" y="2198810"/>
            <a:ext cx="9603275" cy="3450613"/>
          </a:xfrm>
        </p:spPr>
        <p:txBody>
          <a:bodyPr>
            <a:noAutofit/>
          </a:bodyPr>
          <a:lstStyle/>
          <a:p>
            <a:pPr lvl="1"/>
            <a:r>
              <a:rPr lang="en-US" sz="3200" dirty="0" smtClean="0"/>
              <a:t>“Systems of oppression are durable.  They tend to reinvent themselves and they do it right under your nose.” </a:t>
            </a:r>
          </a:p>
          <a:p>
            <a:pPr marL="914400" lvl="2" indent="0">
              <a:buNone/>
            </a:pPr>
            <a:r>
              <a:rPr lang="en-US" sz="2800" dirty="0" smtClean="0"/>
              <a:t>(13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by Ava </a:t>
            </a:r>
            <a:r>
              <a:rPr lang="en-US" sz="2800" dirty="0" err="1" smtClean="0"/>
              <a:t>Duvernay</a:t>
            </a:r>
            <a:r>
              <a:rPr lang="en-US" sz="2800" dirty="0" smtClean="0"/>
              <a:t>)</a:t>
            </a:r>
          </a:p>
          <a:p>
            <a:pPr lvl="1"/>
            <a:endParaRPr lang="en-US" sz="3200" dirty="0" smtClean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360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27d6ec61-c597-4858-9c7c-29b28a4d2948"/>
  <p:tag name="WASPOLLED" val="3E7A6732449E4D41BFF37535ABBCC3D5"/>
  <p:tag name="TPVERSION" val="8"/>
  <p:tag name="TPFULLVERSION" val="8.2.0.30"/>
  <p:tag name="PPTVERSION" val="16"/>
  <p:tag name="TPOS" val="2"/>
  <p:tag name="TPLASTSAVEVERSION" val="6.2 PC"/>
</p:tagLst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746</TotalTime>
  <Words>290</Words>
  <Application>Microsoft Office PowerPoint</Application>
  <PresentationFormat>Widescreen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Gill Sans MT</vt:lpstr>
      <vt:lpstr>Wingdings</vt:lpstr>
      <vt:lpstr>Gallery</vt:lpstr>
      <vt:lpstr>Discrimination in Everyday life</vt:lpstr>
      <vt:lpstr>Race &amp; Ethnicity</vt:lpstr>
      <vt:lpstr>Race &amp; Ethnicity</vt:lpstr>
      <vt:lpstr>Race, Ethnicity, &amp; Mass Incarceration</vt:lpstr>
      <vt:lpstr>Brain Break: Reflect &amp; Write </vt:lpstr>
      <vt:lpstr>Discrimination in Everyday Life</vt:lpstr>
      <vt:lpstr>Race, Ethnicity, &amp; Mass Incarceration</vt:lpstr>
      <vt:lpstr>Brain Break: Reflect &amp; Write 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our Racial Identity</dc:title>
  <dc:creator>King, Jessica Pincham</dc:creator>
  <cp:lastModifiedBy>King, Jessica Pincham</cp:lastModifiedBy>
  <cp:revision>76</cp:revision>
  <dcterms:created xsi:type="dcterms:W3CDTF">2019-02-05T23:21:06Z</dcterms:created>
  <dcterms:modified xsi:type="dcterms:W3CDTF">2019-03-18T15:28:32Z</dcterms:modified>
</cp:coreProperties>
</file>