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9" r:id="rId3"/>
    <p:sldId id="260" r:id="rId4"/>
    <p:sldId id="261" r:id="rId5"/>
    <p:sldId id="263" r:id="rId6"/>
    <p:sldId id="264" r:id="rId7"/>
    <p:sldId id="262" r:id="rId8"/>
    <p:sldId id="265" r:id="rId9"/>
  </p:sldIdLst>
  <p:sldSz cx="12192000" cy="6858000"/>
  <p:notesSz cx="6858000" cy="9144000"/>
  <p:custDataLst>
    <p:tags r:id="rId10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45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3/18/2019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57066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3/18/2019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3/18/2019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3/18/2019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jeffersoncountymemorial.com/30-victims/" TargetMode="External"/><Relationship Id="rId2" Type="http://schemas.openxmlformats.org/officeDocument/2006/relationships/hyperlink" Target="https://eji.org/videos/why-build-lynching-memorial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nytimes.com/2019/03/12/us/college-admissions-cheating-scandal.html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Discrimination in Everyday life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2303988"/>
          </a:xfrm>
        </p:spPr>
        <p:txBody>
          <a:bodyPr>
            <a:normAutofit lnSpcReduction="10000"/>
          </a:bodyPr>
          <a:lstStyle/>
          <a:p>
            <a:pPr algn="ctr"/>
            <a:r>
              <a:rPr lang="en-US" dirty="0" smtClean="0"/>
              <a:t>Oppression &amp; Social Injustice</a:t>
            </a:r>
          </a:p>
          <a:p>
            <a:pPr algn="ctr"/>
            <a:r>
              <a:rPr lang="en-US" dirty="0" smtClean="0"/>
              <a:t>SO 119-A Spring 2019</a:t>
            </a:r>
          </a:p>
          <a:p>
            <a:pPr algn="ctr"/>
            <a:endParaRPr lang="en-US" dirty="0" smtClean="0"/>
          </a:p>
          <a:p>
            <a:pPr algn="ctr"/>
            <a:r>
              <a:rPr lang="en-US" dirty="0" smtClean="0"/>
              <a:t>Dr. Jessica Pincham King</a:t>
            </a:r>
          </a:p>
          <a:p>
            <a:pPr algn="ctr"/>
            <a:r>
              <a:rPr lang="en-US" dirty="0" smtClean="0"/>
              <a:t>Birmingham-Southern College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4709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Race &amp; Ethnicity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Jefferson County Memorial Project</a:t>
            </a:r>
          </a:p>
          <a:p>
            <a:pPr lvl="1"/>
            <a:r>
              <a:rPr lang="en-US" sz="3000" dirty="0" smtClean="0">
                <a:hlinkClick r:id="rId2"/>
              </a:rPr>
              <a:t>Equal Justice Initiative</a:t>
            </a:r>
            <a:endParaRPr lang="en-US" sz="3000" dirty="0" smtClean="0"/>
          </a:p>
          <a:p>
            <a:pPr lvl="1"/>
            <a:endParaRPr lang="en-US" sz="3000" dirty="0" smtClean="0"/>
          </a:p>
          <a:p>
            <a:r>
              <a:rPr lang="en-US" sz="3200" dirty="0" smtClean="0">
                <a:hlinkClick r:id="rId3"/>
              </a:rPr>
              <a:t>http</a:t>
            </a:r>
            <a:r>
              <a:rPr lang="en-US" sz="3200" dirty="0">
                <a:hlinkClick r:id="rId3"/>
              </a:rPr>
              <a:t>://jeffersoncountymemorial.com/30-victims</a:t>
            </a:r>
            <a:r>
              <a:rPr lang="en-US" sz="3200" dirty="0" smtClean="0">
                <a:hlinkClick r:id="rId3"/>
              </a:rPr>
              <a:t>/</a:t>
            </a:r>
            <a:endParaRPr lang="en-US" sz="3200" dirty="0" smtClean="0"/>
          </a:p>
          <a:p>
            <a:endParaRPr lang="en-US" sz="3200" dirty="0" smtClean="0"/>
          </a:p>
          <a:p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387951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Race &amp; Ethnicity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56270" y="1853754"/>
            <a:ext cx="9603275" cy="3450613"/>
          </a:xfrm>
        </p:spPr>
        <p:txBody>
          <a:bodyPr>
            <a:noAutofit/>
          </a:bodyPr>
          <a:lstStyle/>
          <a:p>
            <a:r>
              <a:rPr lang="en-US" sz="3600" dirty="0"/>
              <a:t>Create a timeline</a:t>
            </a:r>
            <a:r>
              <a:rPr lang="en-US" sz="3600" dirty="0" smtClean="0">
                <a:sym typeface="Wingdings" panose="05000000000000000000" pitchFamily="2" charset="2"/>
              </a:rPr>
              <a:t> </a:t>
            </a:r>
            <a:r>
              <a:rPr lang="en-US" sz="3600" dirty="0" smtClean="0"/>
              <a:t>race </a:t>
            </a:r>
            <a:r>
              <a:rPr lang="en-US" sz="3600" dirty="0"/>
              <a:t>as a social concept, racial ideology/identity, and the historical development of race (include scientific, social, political elements as necessary</a:t>
            </a:r>
          </a:p>
          <a:p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2753522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Race, Ethnicity, &amp; Mass Incarceration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30390" y="1853754"/>
            <a:ext cx="9603275" cy="3450613"/>
          </a:xfrm>
        </p:spPr>
        <p:txBody>
          <a:bodyPr>
            <a:noAutofit/>
          </a:bodyPr>
          <a:lstStyle/>
          <a:p>
            <a:r>
              <a:rPr lang="en-US" sz="2600" dirty="0" smtClean="0"/>
              <a:t>Describe the School-to-Prison Pipeline and its “steps”</a:t>
            </a:r>
          </a:p>
          <a:p>
            <a:endParaRPr lang="en-US" sz="2600" dirty="0"/>
          </a:p>
          <a:p>
            <a:r>
              <a:rPr lang="en-US" sz="2600" dirty="0" smtClean="0"/>
              <a:t>What role does disproportionality and overrepresentation in special education play in the pipeline?</a:t>
            </a:r>
          </a:p>
          <a:p>
            <a:endParaRPr lang="en-US" sz="2600" dirty="0"/>
          </a:p>
          <a:p>
            <a:r>
              <a:rPr lang="en-US" sz="2600" dirty="0" smtClean="0"/>
              <a:t>Is higher education likely for these students?...</a:t>
            </a:r>
          </a:p>
          <a:p>
            <a:endParaRPr lang="en-US" sz="2600" dirty="0"/>
          </a:p>
          <a:p>
            <a:endParaRPr lang="en-US" sz="2600" dirty="0"/>
          </a:p>
          <a:p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8452858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Brain Break:</a:t>
            </a:r>
            <a:r>
              <a:rPr lang="en-US" dirty="0" smtClean="0"/>
              <a:t> Reflect &amp; Write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6103" y="1715731"/>
            <a:ext cx="9603275" cy="3450613"/>
          </a:xfrm>
        </p:spPr>
        <p:txBody>
          <a:bodyPr>
            <a:noAutofit/>
          </a:bodyPr>
          <a:lstStyle/>
          <a:p>
            <a:pPr lvl="1"/>
            <a:r>
              <a:rPr lang="en-US" sz="2500" dirty="0" smtClean="0"/>
              <a:t>“Race and family income of prospective college applicants influence the advice guidance counselors give them.”</a:t>
            </a:r>
          </a:p>
          <a:p>
            <a:pPr lvl="1"/>
            <a:endParaRPr lang="en-US" sz="2500" dirty="0" smtClean="0"/>
          </a:p>
          <a:p>
            <a:pPr lvl="1"/>
            <a:r>
              <a:rPr lang="en-US" sz="2500" dirty="0" smtClean="0"/>
              <a:t>Counselors are more likely to recommend community colleges to middle-class black students with sub-par academic records than to middle-class white students with similar records.”</a:t>
            </a:r>
          </a:p>
          <a:p>
            <a:pPr lvl="1"/>
            <a:endParaRPr lang="en-US" sz="2500" dirty="0" smtClean="0"/>
          </a:p>
          <a:p>
            <a:pPr lvl="1"/>
            <a:r>
              <a:rPr lang="en-US" sz="2500" dirty="0" smtClean="0"/>
              <a:t>Counselors or more likely to recommend community colleges to middle-class students than to wealthier ones.”</a:t>
            </a:r>
          </a:p>
          <a:p>
            <a:pPr lvl="1"/>
            <a:endParaRPr lang="en-US" sz="2500" dirty="0" smtClean="0"/>
          </a:p>
          <a:p>
            <a:endParaRPr lang="en-US" sz="2500" dirty="0"/>
          </a:p>
          <a:p>
            <a:endParaRPr lang="en-US" sz="2500" dirty="0"/>
          </a:p>
          <a:p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6421349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Discrimination in Everyday Life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Your education won’t save you…</a:t>
            </a:r>
          </a:p>
          <a:p>
            <a:pPr lvl="1"/>
            <a:r>
              <a:rPr lang="en-US" sz="2400" dirty="0" smtClean="0"/>
              <a:t>Why did Dr. </a:t>
            </a:r>
            <a:r>
              <a:rPr lang="en-US" sz="2400" dirty="0" err="1" smtClean="0"/>
              <a:t>Kasongo’s</a:t>
            </a:r>
            <a:r>
              <a:rPr lang="en-US" sz="2400" dirty="0" smtClean="0"/>
              <a:t> white coat vanish (p. 288-89)?</a:t>
            </a:r>
          </a:p>
          <a:p>
            <a:pPr lvl="1"/>
            <a:endParaRPr lang="en-US" sz="2400" dirty="0" smtClean="0"/>
          </a:p>
          <a:p>
            <a:r>
              <a:rPr lang="en-US" sz="2800" dirty="0" smtClean="0"/>
              <a:t>Operation Varsity Blues</a:t>
            </a:r>
          </a:p>
          <a:p>
            <a:r>
              <a:rPr lang="en-US" sz="2800" dirty="0">
                <a:hlinkClick r:id="rId2"/>
              </a:rPr>
              <a:t>https://</a:t>
            </a:r>
            <a:r>
              <a:rPr lang="en-US" sz="2800" dirty="0" smtClean="0">
                <a:hlinkClick r:id="rId2"/>
              </a:rPr>
              <a:t>www.nytimes.com/2019/03/12/us/college-admissions-cheating-scandal.html</a:t>
            </a:r>
            <a:endParaRPr lang="en-US" sz="2800" dirty="0" smtClean="0"/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0606918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Race, Ethnicity, &amp; Mass Incarceration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30390" y="1853754"/>
            <a:ext cx="9603275" cy="3450613"/>
          </a:xfrm>
        </p:spPr>
        <p:txBody>
          <a:bodyPr>
            <a:noAutofit/>
          </a:bodyPr>
          <a:lstStyle/>
          <a:p>
            <a:r>
              <a:rPr lang="en-US" sz="2600" dirty="0" smtClean="0"/>
              <a:t>Describe the 3 Stage System of Mass Incarceration</a:t>
            </a:r>
          </a:p>
          <a:p>
            <a:endParaRPr lang="en-US" sz="2600" dirty="0" smtClean="0"/>
          </a:p>
          <a:p>
            <a:r>
              <a:rPr lang="en-US" sz="2600" dirty="0" smtClean="0"/>
              <a:t>What role does racial bias play in the System of Mass Incarceration (i.e., at each stage)?</a:t>
            </a:r>
          </a:p>
          <a:p>
            <a:endParaRPr lang="en-US" sz="2600" dirty="0" smtClean="0"/>
          </a:p>
          <a:p>
            <a:r>
              <a:rPr lang="en-US" sz="2600" dirty="0" smtClean="0"/>
              <a:t>How does the “closed circuit of perpetual marginality” (Rothenberg, 2016, p. 261) reinforce </a:t>
            </a:r>
            <a:r>
              <a:rPr lang="en-US" sz="2600" i="1" dirty="0" smtClean="0"/>
              <a:t>structural discrimination </a:t>
            </a:r>
            <a:r>
              <a:rPr lang="en-US" sz="2600" dirty="0" smtClean="0"/>
              <a:t>and systems of oppression?</a:t>
            </a:r>
            <a:endParaRPr lang="en-US" sz="2600" dirty="0"/>
          </a:p>
          <a:p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38951317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Brain Break:</a:t>
            </a:r>
            <a:r>
              <a:rPr lang="en-US" dirty="0" smtClean="0"/>
              <a:t> Reflect &amp; Write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80224" y="2198810"/>
            <a:ext cx="9603275" cy="3450613"/>
          </a:xfrm>
        </p:spPr>
        <p:txBody>
          <a:bodyPr>
            <a:noAutofit/>
          </a:bodyPr>
          <a:lstStyle/>
          <a:p>
            <a:pPr lvl="1"/>
            <a:r>
              <a:rPr lang="en-US" sz="3200" dirty="0" smtClean="0"/>
              <a:t>“Systems of oppression are durable.  They tend to reinvent themselves and they do it right under your nose.” </a:t>
            </a:r>
          </a:p>
          <a:p>
            <a:pPr marL="914400" lvl="2" indent="0">
              <a:buNone/>
            </a:pPr>
            <a:r>
              <a:rPr lang="en-US" sz="2800" dirty="0" smtClean="0"/>
              <a:t>(13</a:t>
            </a:r>
            <a:r>
              <a:rPr lang="en-US" sz="2800" baseline="30000" dirty="0" smtClean="0"/>
              <a:t>th</a:t>
            </a:r>
            <a:r>
              <a:rPr lang="en-US" sz="2800" dirty="0" smtClean="0"/>
              <a:t> by Ava </a:t>
            </a:r>
            <a:r>
              <a:rPr lang="en-US" sz="2800" dirty="0" err="1" smtClean="0"/>
              <a:t>Duvernay</a:t>
            </a:r>
            <a:r>
              <a:rPr lang="en-US" sz="2800" dirty="0" smtClean="0"/>
              <a:t>)</a:t>
            </a:r>
          </a:p>
          <a:p>
            <a:pPr lvl="1"/>
            <a:endParaRPr lang="en-US" sz="3200" dirty="0" smtClean="0"/>
          </a:p>
          <a:p>
            <a:endParaRPr lang="en-US" sz="3200" dirty="0"/>
          </a:p>
          <a:p>
            <a:endParaRPr lang="en-US" sz="3200" dirty="0"/>
          </a:p>
          <a:p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136006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PPRESENTATIONGUID" val="27d6ec61-c597-4858-9c7c-29b28a4d2948"/>
  <p:tag name="WASPOLLED" val="3E7A6732449E4D41BFF37535ABBCC3D5"/>
  <p:tag name="TPVERSION" val="8"/>
  <p:tag name="TPFULLVERSION" val="8.2.0.30"/>
  <p:tag name="PPTVERSION" val="16"/>
  <p:tag name="TPOS" val="2"/>
  <p:tag name="TPLASTSAVEVERSION" val="6.2 PC"/>
</p:tagLst>
</file>

<file path=ppt/theme/theme1.xml><?xml version="1.0" encoding="utf-8"?>
<a:theme xmlns:a="http://schemas.openxmlformats.org/drawingml/2006/main" name="Gallery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TM10001114[[fn=Gallery]]</Template>
  <TotalTime>746</TotalTime>
  <Words>290</Words>
  <Application>Microsoft Office PowerPoint</Application>
  <PresentationFormat>Widescreen</PresentationFormat>
  <Paragraphs>45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Gill Sans MT</vt:lpstr>
      <vt:lpstr>Wingdings</vt:lpstr>
      <vt:lpstr>Gallery</vt:lpstr>
      <vt:lpstr>Discrimination in Everyday life</vt:lpstr>
      <vt:lpstr>Race &amp; Ethnicity</vt:lpstr>
      <vt:lpstr>Race &amp; Ethnicity</vt:lpstr>
      <vt:lpstr>Race, Ethnicity, &amp; Mass Incarceration</vt:lpstr>
      <vt:lpstr>Brain Break: Reflect &amp; Write </vt:lpstr>
      <vt:lpstr>Discrimination in Everyday Life</vt:lpstr>
      <vt:lpstr>Race, Ethnicity, &amp; Mass Incarceration</vt:lpstr>
      <vt:lpstr>Brain Break: Reflect &amp; Write </vt:lpstr>
    </vt:vector>
  </TitlesOfParts>
  <Company>Birmingham-Southern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Exploring our Racial Identity</dc:title>
  <dc:creator>King, Jessica Pincham</dc:creator>
  <cp:lastModifiedBy>King, Jessica Pincham</cp:lastModifiedBy>
  <cp:revision>76</cp:revision>
  <dcterms:created xsi:type="dcterms:W3CDTF">2019-02-05T23:21:06Z</dcterms:created>
  <dcterms:modified xsi:type="dcterms:W3CDTF">2019-03-18T15:28:32Z</dcterms:modified>
</cp:coreProperties>
</file>

<file path=docProps/thumbnail.jpeg>
</file>