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3"/>
  </p:notesMasterIdLst>
  <p:handoutMasterIdLst>
    <p:handoutMasterId r:id="rId24"/>
  </p:handoutMasterIdLst>
  <p:sldIdLst>
    <p:sldId id="262" r:id="rId2"/>
    <p:sldId id="299" r:id="rId3"/>
    <p:sldId id="300" r:id="rId4"/>
    <p:sldId id="256" r:id="rId5"/>
    <p:sldId id="288" r:id="rId6"/>
    <p:sldId id="312" r:id="rId7"/>
    <p:sldId id="302" r:id="rId8"/>
    <p:sldId id="303" r:id="rId9"/>
    <p:sldId id="304" r:id="rId10"/>
    <p:sldId id="322" r:id="rId11"/>
    <p:sldId id="323" r:id="rId12"/>
    <p:sldId id="311" r:id="rId13"/>
    <p:sldId id="321" r:id="rId14"/>
    <p:sldId id="308" r:id="rId15"/>
    <p:sldId id="307" r:id="rId16"/>
    <p:sldId id="326" r:id="rId17"/>
    <p:sldId id="327" r:id="rId18"/>
    <p:sldId id="328" r:id="rId19"/>
    <p:sldId id="320" r:id="rId20"/>
    <p:sldId id="309" r:id="rId21"/>
    <p:sldId id="313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5C6C994-2188-4D1A-B3EB-1048BB16E6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45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A49F88A-70E8-4EC8-B397-8D11C5C0C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396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368BAC-39B0-45F4-A15C-45E8B904723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58AFDF-B7E2-4C0A-83A2-AF1A9860F95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AA6AB9-03D6-44E3-946A-CAE6DB4DB83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2434C08-E1EB-4323-85AF-902005F2D3B5}" type="slidenum">
              <a:rPr lang="en-US" sz="1200" smtClean="0"/>
              <a:pPr/>
              <a:t>18</a:t>
            </a:fld>
            <a:endParaRPr lang="en-US" sz="120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D4757-0945-4E54-BBB1-C96CF62FB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383EF-D189-44AA-AD34-BD66CBC8CC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268E2-BE92-4844-8927-96042441F3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D96D-E2BC-4140-83D9-027F470A1B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EDF51-98CA-4CEC-9049-EABEE95774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3204C-B7C9-4E0F-8021-B9C4F3CF7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5B177-E61D-458E-BEA9-B18136819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3F8B1-0353-44A9-9354-9EDFFF8F93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7BF81-AC83-4781-854D-317D4A0A4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7B8FE-E8A5-460F-91E1-A5512DE7D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97870-15A9-49DD-A36A-AEB2D61737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A66F936-3502-4E1A-8C05-C1C4E792E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An Introduction to Drug Abuse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From </a:t>
            </a:r>
            <a:r>
              <a:rPr lang="en-US" i="1" dirty="0" smtClean="0"/>
              <a:t>Buzzed</a:t>
            </a:r>
            <a:r>
              <a:rPr lang="en-US" dirty="0" smtClean="0"/>
              <a:t> and Lynne’s Notes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Neuronal membranes are a phospholipid bilayer that </a:t>
            </a:r>
            <a:r>
              <a:rPr lang="en-US" dirty="0" smtClean="0"/>
              <a:t>prevent </a:t>
            </a:r>
            <a:r>
              <a:rPr lang="en-US" dirty="0" smtClean="0"/>
              <a:t>most materials from freely passing, unless they are lipid-soluble.</a:t>
            </a:r>
          </a:p>
          <a:p>
            <a:r>
              <a:rPr lang="en-US" dirty="0" smtClean="0"/>
              <a:t>Proteins are inserted into the bilayer.  Many of these are receptors – large molecules that are the initial sites of action of neurotransmitters, hormones, and drugs.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07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2" name="Picture 4" descr="membran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0"/>
            <a:ext cx="7543800" cy="689451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744337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Neurotransmitters (NT)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excitatory</a:t>
            </a:r>
          </a:p>
          <a:p>
            <a:pPr lvl="1"/>
            <a:r>
              <a:rPr lang="en-US" dirty="0" smtClean="0"/>
              <a:t>Increase the likelihood that a neuron will fire</a:t>
            </a:r>
          </a:p>
          <a:p>
            <a:pPr lvl="1"/>
            <a:r>
              <a:rPr lang="en-US" dirty="0" smtClean="0"/>
              <a:t>Glutamate is most common excitatory NT</a:t>
            </a:r>
          </a:p>
          <a:p>
            <a:r>
              <a:rPr lang="en-US" dirty="0" smtClean="0"/>
              <a:t>Can be inhibitory</a:t>
            </a:r>
          </a:p>
          <a:p>
            <a:pPr lvl="1"/>
            <a:r>
              <a:rPr lang="en-US" dirty="0" smtClean="0"/>
              <a:t>Decrease the likelihood that a neuron will fire</a:t>
            </a:r>
          </a:p>
          <a:p>
            <a:pPr lvl="1"/>
            <a:r>
              <a:rPr lang="en-US" dirty="0" smtClean="0"/>
              <a:t>GABA is most common inhibitory NT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8" name="Picture 4" descr="exocytosi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0"/>
            <a:ext cx="8305800" cy="687228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703123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Basics</a:t>
            </a:r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Receptors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All receptors are proteins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Receptor </a:t>
            </a:r>
            <a:r>
              <a:rPr lang="en-US" sz="2400" dirty="0" smtClean="0"/>
              <a:t>subtypes (different forms of receptors that may lead to different effects)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800" dirty="0"/>
              <a:t>Terms</a:t>
            </a:r>
          </a:p>
          <a:p>
            <a:pPr lvl="1">
              <a:lnSpc>
                <a:spcPct val="90000"/>
              </a:lnSpc>
            </a:pPr>
            <a:r>
              <a:rPr lang="en-US" sz="2400" dirty="0" err="1"/>
              <a:t>Ligand</a:t>
            </a:r>
            <a:r>
              <a:rPr lang="en-US" sz="2400" dirty="0"/>
              <a:t> 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Compound that binds to a receptor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Agonist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Activates receptor; mimics effect of natural </a:t>
            </a:r>
            <a:r>
              <a:rPr lang="en-US" sz="2000" dirty="0" err="1"/>
              <a:t>ligand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Antagonist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Blocks receptor; doesn’t allow natural </a:t>
            </a:r>
            <a:r>
              <a:rPr lang="en-US" sz="2000" dirty="0" err="1"/>
              <a:t>ligand</a:t>
            </a:r>
            <a:r>
              <a:rPr lang="en-US" sz="2000" dirty="0"/>
              <a:t> to bind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6" name="Picture 4" descr="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0"/>
            <a:ext cx="4852988" cy="6858000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Receptor Types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What are the two main types of receptors?</a:t>
            </a:r>
          </a:p>
          <a:p>
            <a:r>
              <a:rPr lang="en-US" sz="2800" dirty="0" err="1" smtClean="0"/>
              <a:t>Ionotropic</a:t>
            </a:r>
            <a:r>
              <a:rPr lang="en-US" sz="2800" dirty="0" smtClean="0"/>
              <a:t> and Metabotropic</a:t>
            </a:r>
          </a:p>
          <a:p>
            <a:r>
              <a:rPr lang="en-US" sz="2800" dirty="0" err="1" smtClean="0"/>
              <a:t>Ionotropic</a:t>
            </a:r>
            <a:r>
              <a:rPr lang="en-US" sz="2800" dirty="0" smtClean="0"/>
              <a:t> </a:t>
            </a:r>
          </a:p>
          <a:p>
            <a:pPr lvl="2"/>
            <a:r>
              <a:rPr lang="en-US" sz="2000" dirty="0" smtClean="0"/>
              <a:t>Ion channel-linked receptor; at the center of the receptor is a channel or pore through which ions can flow</a:t>
            </a:r>
          </a:p>
          <a:p>
            <a:pPr lvl="2"/>
            <a:r>
              <a:rPr lang="en-US" sz="2000" dirty="0" smtClean="0"/>
              <a:t>Work very rapidly</a:t>
            </a:r>
          </a:p>
          <a:p>
            <a:pPr lvl="2"/>
            <a:r>
              <a:rPr lang="en-US" sz="2000" dirty="0" smtClean="0"/>
              <a:t>One or more binding sites for NT is found on receptor</a:t>
            </a:r>
          </a:p>
          <a:p>
            <a:pPr lvl="2"/>
            <a:r>
              <a:rPr lang="en-US" sz="2000" dirty="0" smtClean="0"/>
              <a:t>NT binds, opens or closes ion channel</a:t>
            </a:r>
          </a:p>
          <a:p>
            <a:pPr lvl="2"/>
            <a:r>
              <a:rPr lang="en-US" sz="2000" dirty="0" smtClean="0"/>
              <a:t>Examples are GABA and Nicotinic Acetylcholine receptors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982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 bldLvl="3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mtClean="0"/>
              <a:t>Metabotropic Receptors</a:t>
            </a:r>
            <a:endParaRPr lang="en-US" i="0" smtClean="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More metabotropic than </a:t>
            </a:r>
            <a:r>
              <a:rPr lang="en-US" sz="2400" dirty="0" err="1" smtClean="0"/>
              <a:t>ionotropic</a:t>
            </a:r>
            <a:r>
              <a:rPr lang="en-US" sz="2400" dirty="0" smtClean="0"/>
              <a:t> receptors</a:t>
            </a:r>
          </a:p>
          <a:p>
            <a:r>
              <a:rPr lang="en-US" sz="2400" dirty="0" smtClean="0"/>
              <a:t>Effects are slower, more varied, and last longer compared to </a:t>
            </a:r>
            <a:r>
              <a:rPr lang="en-US" sz="2400" dirty="0" err="1" smtClean="0"/>
              <a:t>ionotropic</a:t>
            </a:r>
            <a:endParaRPr lang="en-US" sz="2400" dirty="0" smtClean="0"/>
          </a:p>
          <a:p>
            <a:pPr lvl="1"/>
            <a:r>
              <a:rPr lang="en-US" sz="2400" dirty="0" smtClean="0"/>
              <a:t>Work by activating other proteins in the cell membrane (G-proteins)</a:t>
            </a:r>
          </a:p>
          <a:p>
            <a:pPr lvl="2"/>
            <a:r>
              <a:rPr lang="en-US" sz="2000" dirty="0" smtClean="0"/>
              <a:t>Stimulate or inhibit opening of ion channels in membrane</a:t>
            </a:r>
          </a:p>
          <a:p>
            <a:pPr lvl="2"/>
            <a:r>
              <a:rPr lang="en-US" sz="2000" dirty="0" smtClean="0"/>
              <a:t>Stimulating or inhibiting enzymes in cell membrane</a:t>
            </a:r>
          </a:p>
          <a:p>
            <a:pPr lvl="2"/>
            <a:r>
              <a:rPr lang="en-US" sz="2000" dirty="0" smtClean="0"/>
              <a:t>Examples are muscarinic Acetylcholine, Dopamine receptors</a:t>
            </a:r>
          </a:p>
          <a:p>
            <a:r>
              <a:rPr lang="en-US" sz="2400" dirty="0" err="1" smtClean="0"/>
              <a:t>Autoreceptors</a:t>
            </a:r>
            <a:r>
              <a:rPr lang="en-US" sz="2400" dirty="0" smtClean="0"/>
              <a:t>, different from other receptors</a:t>
            </a:r>
          </a:p>
          <a:p>
            <a:pPr lvl="3"/>
            <a:r>
              <a:rPr lang="en-US" sz="1800" dirty="0" smtClean="0"/>
              <a:t>Located on presynaptic membrane</a:t>
            </a:r>
          </a:p>
          <a:p>
            <a:pPr lvl="3"/>
            <a:r>
              <a:rPr lang="en-US" sz="1800" dirty="0" smtClean="0"/>
              <a:t>Bind to neuron’s own NT</a:t>
            </a:r>
          </a:p>
          <a:p>
            <a:pPr lvl="3"/>
            <a:r>
              <a:rPr lang="en-US" sz="1800" dirty="0" smtClean="0"/>
              <a:t>Monitor NT release, increasing or decreasing when necessary</a:t>
            </a:r>
          </a:p>
        </p:txBody>
      </p:sp>
    </p:spTree>
    <p:extLst>
      <p:ext uri="{BB962C8B-B14F-4D97-AF65-F5344CB8AC3E}">
        <p14:creationId xmlns:p14="http://schemas.microsoft.com/office/powerpoint/2010/main" val="136904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2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32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32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32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32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 bldLvl="3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692400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smtClean="0"/>
          </a:p>
        </p:txBody>
      </p:sp>
      <p:pic>
        <p:nvPicPr>
          <p:cNvPr id="16387" name="Picture 4" descr="drug affect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28600"/>
            <a:ext cx="9144000" cy="630872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reading in </a:t>
            </a:r>
            <a:r>
              <a:rPr lang="en-US" i="1" dirty="0" smtClean="0"/>
              <a:t>Buzzed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were some of the main points in the Introduction and Just say Know sections?</a:t>
            </a:r>
          </a:p>
          <a:p>
            <a:pPr lvl="1"/>
            <a:r>
              <a:rPr lang="en-US" dirty="0" smtClean="0"/>
              <a:t>Efforts to educate about effects of alcohol and drugs are often inadequate and misdirected</a:t>
            </a:r>
          </a:p>
          <a:p>
            <a:pPr lvl="1"/>
            <a:r>
              <a:rPr lang="en-US" dirty="0" smtClean="0"/>
              <a:t>Most drugs have actions in addition to those they are used for</a:t>
            </a:r>
          </a:p>
          <a:p>
            <a:pPr lvl="1"/>
            <a:r>
              <a:rPr lang="en-US" dirty="0" smtClean="0"/>
              <a:t>Do “horror stories” about drug use work well as a principle tool in drug education?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Basics</a:t>
            </a:r>
            <a:endParaRPr lang="en-US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Regulation by feedback</a:t>
            </a:r>
          </a:p>
          <a:p>
            <a:pPr lvl="1"/>
            <a:r>
              <a:rPr lang="en-US"/>
              <a:t>Receptor number</a:t>
            </a:r>
          </a:p>
          <a:p>
            <a:pPr lvl="2"/>
            <a:r>
              <a:rPr lang="en-US"/>
              <a:t>Excessive stimulation by agonists =&gt; decrease in number of receptors (down-regulation)</a:t>
            </a:r>
          </a:p>
          <a:p>
            <a:pPr lvl="2"/>
            <a:r>
              <a:rPr lang="en-US"/>
              <a:t>Insufficient stimulation by agonists =&gt; increase in number of receptors (up-regulation)</a:t>
            </a:r>
          </a:p>
          <a:p>
            <a:pPr lvl="1"/>
            <a:r>
              <a:rPr lang="en-US"/>
              <a:t>Neurotransmitter (NT) levels </a:t>
            </a:r>
          </a:p>
          <a:p>
            <a:pPr lvl="2"/>
            <a:r>
              <a:rPr lang="en-US"/>
              <a:t>Too much stimulation =&gt; less ligand</a:t>
            </a:r>
          </a:p>
          <a:p>
            <a:pPr lvl="2"/>
            <a:r>
              <a:rPr lang="en-US"/>
              <a:t>Too little stimulation =&gt; more ligand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else was covered in this chapter?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Plasticity</a:t>
            </a:r>
          </a:p>
          <a:p>
            <a:pPr lvl="1"/>
            <a:r>
              <a:rPr lang="en-US" sz="2400" dirty="0" smtClean="0"/>
              <a:t>Brain changes in response to constant presence of drugs</a:t>
            </a:r>
          </a:p>
          <a:p>
            <a:pPr lvl="1"/>
            <a:r>
              <a:rPr lang="en-US" sz="2400" dirty="0" smtClean="0"/>
              <a:t>Drugs can affect learning and/or memory</a:t>
            </a:r>
          </a:p>
          <a:p>
            <a:pPr lvl="1"/>
            <a:r>
              <a:rPr lang="en-US" sz="2400" smtClean="0"/>
              <a:t>LTP and LTD</a:t>
            </a:r>
            <a:endParaRPr lang="en-US" sz="2400" dirty="0" smtClean="0"/>
          </a:p>
          <a:p>
            <a:r>
              <a:rPr lang="en-US" sz="2800" dirty="0" smtClean="0"/>
              <a:t>What was said about the adolescent period?</a:t>
            </a:r>
          </a:p>
          <a:p>
            <a:pPr lvl="1"/>
            <a:r>
              <a:rPr lang="en-US" sz="2400" dirty="0" smtClean="0"/>
              <a:t>Brain not fully developed until late in adolescence</a:t>
            </a:r>
          </a:p>
          <a:p>
            <a:pPr lvl="1"/>
            <a:r>
              <a:rPr lang="en-US" sz="2400" dirty="0" smtClean="0"/>
              <a:t>Among last parts to develop are frontal lobes, these:</a:t>
            </a:r>
          </a:p>
          <a:p>
            <a:pPr lvl="2"/>
            <a:r>
              <a:rPr lang="en-US" sz="2000" dirty="0" smtClean="0"/>
              <a:t>Inhibit inappropriate behavior</a:t>
            </a:r>
          </a:p>
          <a:p>
            <a:pPr lvl="2"/>
            <a:r>
              <a:rPr lang="en-US" sz="2000" dirty="0" smtClean="0"/>
              <a:t>Handle complex tasks</a:t>
            </a:r>
          </a:p>
          <a:p>
            <a:pPr lvl="2"/>
            <a:r>
              <a:rPr lang="en-US" sz="2000" dirty="0" smtClean="0"/>
              <a:t>Plan ahead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Introductory reading in </a:t>
            </a:r>
            <a:r>
              <a:rPr lang="en-US" i="1" dirty="0" smtClean="0"/>
              <a:t>Buzzed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were some of the main points in the Introduction and Just say Know sections?</a:t>
            </a:r>
          </a:p>
          <a:p>
            <a:pPr lvl="1"/>
            <a:r>
              <a:rPr lang="en-US" dirty="0" smtClean="0"/>
              <a:t>What about internet information on drugs?</a:t>
            </a:r>
          </a:p>
          <a:p>
            <a:pPr lvl="1"/>
            <a:r>
              <a:rPr lang="en-US" dirty="0" smtClean="0"/>
              <a:t>What is primary goal of this book? (p. 20)</a:t>
            </a:r>
          </a:p>
          <a:p>
            <a:pPr lvl="1"/>
            <a:r>
              <a:rPr lang="en-US" dirty="0" smtClean="0"/>
              <a:t>How was your drug knowledge? What surprised you?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Some points about legal drugs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/>
              <a:t>“The distinction between drugs that are considered legal or illegal in a given society is often based on much more than just scientific information.” (p. 21 our text)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/>
              <a:t>Alcohol and Nicotine, just because they are legal, are NOT less dangerous, than the illegal drugs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/>
              <a:t>“While statutes distinguish between lawful drugs such as nicotine and alcohol and illegal drugs such as heroin and cocaine, biology recognizes no such distinction.” p. 2 </a:t>
            </a:r>
            <a:r>
              <a:rPr lang="en-US" sz="2400" dirty="0" err="1" smtClean="0"/>
              <a:t>Abadinsky</a:t>
            </a: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/>
              <a:t>“cigarettes are responsible for more premature deaths than all of the other drugs of abuse combined” p. 2 </a:t>
            </a:r>
            <a:r>
              <a:rPr lang="en-US" sz="2400" dirty="0" err="1" smtClean="0"/>
              <a:t>Abadinsky</a:t>
            </a: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Some points about legal drugs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en-US" dirty="0" smtClean="0"/>
              <a:t>In terms of their cost to society, legal drugs are much more expensive than the illegal drugs</a:t>
            </a:r>
          </a:p>
          <a:p>
            <a:pPr marL="609600" indent="-609600" eaLnBrk="1" hangingPunct="1">
              <a:defRPr/>
            </a:pPr>
            <a:r>
              <a:rPr lang="en-US" dirty="0" smtClean="0"/>
              <a:t>“The cost of alcohol abuse is twice the social cost of all illegal drug abuse” p. 3 </a:t>
            </a:r>
            <a:r>
              <a:rPr lang="en-US" dirty="0" err="1" smtClean="0"/>
              <a:t>Abadinsky</a:t>
            </a:r>
            <a:endParaRPr lang="en-US" dirty="0" smtClean="0"/>
          </a:p>
          <a:p>
            <a:pPr marL="609600" indent="-609600" eaLnBrk="1" hangingPunct="1">
              <a:defRPr/>
            </a:pPr>
            <a:r>
              <a:rPr lang="en-US" dirty="0" smtClean="0"/>
              <a:t>Alcohol and tobacco are the true “gateway drugs”.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Brain Basics – </a:t>
            </a:r>
            <a:r>
              <a:rPr lang="en-US" dirty="0" err="1" smtClean="0"/>
              <a:t>ch</a:t>
            </a:r>
            <a:r>
              <a:rPr lang="en-US" dirty="0" smtClean="0"/>
              <a:t>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Remember, not all info in this PP comes from the book, and not all info in the book is in this PP.  You are responsible for PPs and book chapters.</a:t>
            </a:r>
          </a:p>
          <a:p>
            <a:r>
              <a:rPr lang="en-US" dirty="0" smtClean="0"/>
              <a:t>Please ask questions about anything that is unclear, and I will be happy to clarify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Drugs Affect the Brain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All psychoactive drugs mimic or block effects of our own body’s chemicals.</a:t>
            </a:r>
          </a:p>
          <a:p>
            <a:r>
              <a:rPr lang="en-US"/>
              <a:t>Usually affect amount of neurotransmitter chemical or action at one or more receptors.</a:t>
            </a:r>
          </a:p>
          <a:p>
            <a:r>
              <a:rPr lang="en-US"/>
              <a:t>If enough of an addictive drug reaches the brain quickly, it will result in pleasurable effects.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bldLvl="3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2" name="Picture 4" descr="neur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57150"/>
            <a:ext cx="7467600" cy="6800850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6" name="Picture 4" descr="synap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360363"/>
            <a:ext cx="8077200" cy="6497637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xtured">
  <a:themeElements>
    <a:clrScheme name="Textured 4">
      <a:dk1>
        <a:srgbClr val="004E4C"/>
      </a:dk1>
      <a:lt1>
        <a:srgbClr val="FFFFFF"/>
      </a:lt1>
      <a:dk2>
        <a:srgbClr val="006666"/>
      </a:dk2>
      <a:lt2>
        <a:srgbClr val="FFFFCC"/>
      </a:lt2>
      <a:accent1>
        <a:srgbClr val="FFCC00"/>
      </a:accent1>
      <a:accent2>
        <a:srgbClr val="00B0AC"/>
      </a:accent2>
      <a:accent3>
        <a:srgbClr val="AAB8B8"/>
      </a:accent3>
      <a:accent4>
        <a:srgbClr val="DADADA"/>
      </a:accent4>
      <a:accent5>
        <a:srgbClr val="FFE2AA"/>
      </a:accent5>
      <a:accent6>
        <a:srgbClr val="009F9B"/>
      </a:accent6>
      <a:hlink>
        <a:srgbClr val="BA7C3E"/>
      </a:hlink>
      <a:folHlink>
        <a:srgbClr val="724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1323</TotalTime>
  <Words>789</Words>
  <Application>Microsoft Office PowerPoint</Application>
  <PresentationFormat>On-screen Show (4:3)</PresentationFormat>
  <Paragraphs>92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Tahoma</vt:lpstr>
      <vt:lpstr>Times New Roman</vt:lpstr>
      <vt:lpstr>Wingdings</vt:lpstr>
      <vt:lpstr>Textured</vt:lpstr>
      <vt:lpstr>An Introduction to Drug Abuse</vt:lpstr>
      <vt:lpstr>Introductory reading in Buzzed</vt:lpstr>
      <vt:lpstr>Introductory reading in Buzzed</vt:lpstr>
      <vt:lpstr>Some points about legal drugs</vt:lpstr>
      <vt:lpstr>Some points about legal drugs</vt:lpstr>
      <vt:lpstr>Brain Basics – ch 13</vt:lpstr>
      <vt:lpstr>How Drugs Affect the Brain</vt:lpstr>
      <vt:lpstr>PowerPoint Presentation</vt:lpstr>
      <vt:lpstr>PowerPoint Presentation</vt:lpstr>
      <vt:lpstr>Cell Membrane</vt:lpstr>
      <vt:lpstr>PowerPoint Presentation</vt:lpstr>
      <vt:lpstr>Neurotransmitters (NT)</vt:lpstr>
      <vt:lpstr>PowerPoint Presentation</vt:lpstr>
      <vt:lpstr>Brain Basics</vt:lpstr>
      <vt:lpstr>PowerPoint Presentation</vt:lpstr>
      <vt:lpstr>Receptor Types</vt:lpstr>
      <vt:lpstr>Metabotropic Receptors</vt:lpstr>
      <vt:lpstr>PowerPoint Presentation</vt:lpstr>
      <vt:lpstr>PowerPoint Presentation</vt:lpstr>
      <vt:lpstr>Brain Basics</vt:lpstr>
      <vt:lpstr>What else was covered in this chapter?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Positive Reinforcement</dc:title>
  <dc:creator>06DX022</dc:creator>
  <cp:lastModifiedBy>Trench, Lynne S.</cp:lastModifiedBy>
  <cp:revision>71</cp:revision>
  <dcterms:created xsi:type="dcterms:W3CDTF">2006-09-12T04:45:00Z</dcterms:created>
  <dcterms:modified xsi:type="dcterms:W3CDTF">2020-02-05T19:05:11Z</dcterms:modified>
</cp:coreProperties>
</file>