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697" r:id="rId2"/>
    <p:sldMasterId id="2147483699" r:id="rId3"/>
    <p:sldMasterId id="2147483709" r:id="rId4"/>
    <p:sldMasterId id="2147483721" r:id="rId5"/>
  </p:sldMasterIdLst>
  <p:notesMasterIdLst>
    <p:notesMasterId r:id="rId11"/>
  </p:notesMasterIdLst>
  <p:sldIdLst>
    <p:sldId id="829" r:id="rId6"/>
    <p:sldId id="830" r:id="rId7"/>
    <p:sldId id="831" r:id="rId8"/>
    <p:sldId id="552" r:id="rId9"/>
    <p:sldId id="583" r:id="rId10"/>
  </p:sldIdLst>
  <p:sldSz cx="9144000" cy="6858000" type="screen4x3"/>
  <p:notesSz cx="7010400" cy="9296400"/>
  <p:custDataLst>
    <p:tags r:id="rId12"/>
  </p:custDataLst>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04" autoAdjust="0"/>
    <p:restoredTop sz="48721" autoAdjust="0"/>
  </p:normalViewPr>
  <p:slideViewPr>
    <p:cSldViewPr>
      <p:cViewPr varScale="1">
        <p:scale>
          <a:sx n="56" d="100"/>
          <a:sy n="56" d="100"/>
        </p:scale>
        <p:origin x="3072" y="60"/>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110" d="100"/>
          <a:sy n="110" d="100"/>
        </p:scale>
        <p:origin x="-4280" y="-11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372" cy="464820"/>
          </a:xfrm>
          <a:prstGeom prst="rect">
            <a:avLst/>
          </a:prstGeom>
        </p:spPr>
        <p:txBody>
          <a:bodyPr vert="horz" lIns="93173" tIns="46586" rIns="93173" bIns="46586"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436" y="0"/>
            <a:ext cx="3038372" cy="464820"/>
          </a:xfrm>
          <a:prstGeom prst="rect">
            <a:avLst/>
          </a:prstGeom>
        </p:spPr>
        <p:txBody>
          <a:bodyPr vert="horz" wrap="square" lIns="93173" tIns="46586" rIns="93173" bIns="46586" numCol="1" anchor="t" anchorCtr="0" compatLnSpc="1">
            <a:prstTxWarp prst="textNoShape">
              <a:avLst/>
            </a:prstTxWarp>
          </a:bodyPr>
          <a:lstStyle>
            <a:lvl1pPr algn="r">
              <a:defRPr sz="1200">
                <a:latin typeface="Calibri" charset="0"/>
              </a:defRPr>
            </a:lvl1pPr>
          </a:lstStyle>
          <a:p>
            <a:fld id="{6316FF75-5A36-A04F-A472-3179F2CCF527}" type="datetime1">
              <a:rPr lang="en-US"/>
              <a:pPr/>
              <a:t>2/7/2020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6" rIns="93173" bIns="46586"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3" tIns="46586" rIns="93173" bIns="46586"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89"/>
            <a:ext cx="3038372" cy="464820"/>
          </a:xfrm>
          <a:prstGeom prst="rect">
            <a:avLst/>
          </a:prstGeom>
        </p:spPr>
        <p:txBody>
          <a:bodyPr vert="horz" lIns="93173" tIns="46586" rIns="93173" bIns="46586"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70436" y="8829989"/>
            <a:ext cx="3038372" cy="464820"/>
          </a:xfrm>
          <a:prstGeom prst="rect">
            <a:avLst/>
          </a:prstGeom>
        </p:spPr>
        <p:txBody>
          <a:bodyPr vert="horz" wrap="square" lIns="93173" tIns="46586" rIns="93173" bIns="46586" numCol="1" anchor="b" anchorCtr="0" compatLnSpc="1">
            <a:prstTxWarp prst="textNoShape">
              <a:avLst/>
            </a:prstTxWarp>
          </a:bodyPr>
          <a:lstStyle>
            <a:lvl1pPr algn="r">
              <a:defRPr sz="1200">
                <a:latin typeface="Calibri" charset="0"/>
              </a:defRPr>
            </a:lvl1pPr>
          </a:lstStyle>
          <a:p>
            <a:fld id="{A16A3ED8-0E68-0D47-A8E2-B3C849088D22}" type="slidenum">
              <a:rPr lang="en-US"/>
              <a:pPr/>
              <a:t>‹#›</a:t>
            </a:fld>
            <a:endParaRPr lang="en-US"/>
          </a:p>
        </p:txBody>
      </p:sp>
    </p:spTree>
    <p:extLst>
      <p:ext uri="{BB962C8B-B14F-4D97-AF65-F5344CB8AC3E}">
        <p14:creationId xmlns:p14="http://schemas.microsoft.com/office/powerpoint/2010/main" val="21942997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Researchers either measure or manipulate variables in a study. </a:t>
            </a:r>
          </a:p>
          <a:p>
            <a:endParaRPr lang="en-US" b="0" i="1" dirty="0" smtClean="0"/>
          </a:p>
          <a:p>
            <a:r>
              <a:rPr lang="en-US" b="0" i="1" dirty="0" smtClean="0"/>
              <a:t>Measured</a:t>
            </a:r>
            <a:r>
              <a:rPr lang="en-US" b="0" i="1" baseline="0" dirty="0" smtClean="0"/>
              <a:t> variable</a:t>
            </a:r>
            <a:r>
              <a:rPr lang="en-US" b="0" baseline="0" dirty="0" smtClean="0"/>
              <a:t>: Levels are observed and recorded by the researcher. Examples of a measured variable include height, IQ, gender, and hair color. Psychologists also measure more abstract variables such as depression and stress.</a:t>
            </a:r>
          </a:p>
          <a:p>
            <a:endParaRPr lang="en-US" b="0" i="1" baseline="0" dirty="0" smtClean="0"/>
          </a:p>
          <a:p>
            <a:r>
              <a:rPr lang="en-US" b="0" i="1" baseline="0" dirty="0" smtClean="0"/>
              <a:t>Manipulated variable</a:t>
            </a:r>
            <a:r>
              <a:rPr lang="en-US" b="0" baseline="0" dirty="0" smtClean="0"/>
              <a:t>: The researcher controls a variable, usually by assigning participants to different levels of that variable. As an example of a manipulated variable, </a:t>
            </a:r>
            <a:r>
              <a:rPr lang="en-US" sz="1200" b="0" kern="1200" dirty="0" smtClean="0">
                <a:solidFill>
                  <a:schemeClr val="tx1"/>
                </a:solidFill>
                <a:effectLst/>
                <a:latin typeface="+mn-lt"/>
                <a:ea typeface="+mn-ea"/>
                <a:cs typeface="+mn-cs"/>
              </a:rPr>
              <a:t>a researcher might assign some people to take a test in a room with many other people and assign others to take the test alone.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S</a:t>
            </a:r>
            <a:r>
              <a:rPr lang="en-US" b="0" u="none" dirty="0" smtClean="0"/>
              <a:t>ome variables can only be measured—not manipulated: </a:t>
            </a:r>
          </a:p>
          <a:p>
            <a:pPr marL="171450" indent="-171450">
              <a:buFont typeface="Arial" charset="0"/>
              <a:buChar char="•"/>
            </a:pPr>
            <a:r>
              <a:rPr lang="en-US" b="0" dirty="0" smtClean="0"/>
              <a:t>You cannot assign</a:t>
            </a:r>
            <a:r>
              <a:rPr lang="en-US" b="0" baseline="0" dirty="0" smtClean="0"/>
              <a:t> participants to be a particular age, as age is a naturally occurring variable. Also, s</a:t>
            </a:r>
            <a:r>
              <a:rPr lang="en-US" b="0" dirty="0" smtClean="0"/>
              <a:t>ometimes </a:t>
            </a:r>
            <a:r>
              <a:rPr lang="en-US" b="0" dirty="0"/>
              <a:t>it is unethical to manipulate </a:t>
            </a:r>
            <a:r>
              <a:rPr lang="en-US" b="0" dirty="0" smtClean="0"/>
              <a:t>variables. </a:t>
            </a:r>
            <a:r>
              <a:rPr lang="en-US" b="0" dirty="0"/>
              <a:t>For </a:t>
            </a:r>
            <a:r>
              <a:rPr lang="en-US" b="0" baseline="0" dirty="0" smtClean="0"/>
              <a:t>example, i</a:t>
            </a:r>
            <a:r>
              <a:rPr lang="en-US" sz="1200" b="0" kern="1200" dirty="0" smtClean="0">
                <a:solidFill>
                  <a:schemeClr val="tx1"/>
                </a:solidFill>
                <a:effectLst/>
                <a:latin typeface="+mn-lt"/>
                <a:ea typeface="+mn-ea"/>
                <a:cs typeface="+mn-cs"/>
              </a:rPr>
              <a:t>n a study on the long-term effects of elementary education, you</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could not ethically assign children to “high-quality school” and “low-quality school” conditions. </a:t>
            </a:r>
            <a:endParaRPr lang="en-US" b="0" dirty="0" smtClean="0"/>
          </a:p>
          <a:p>
            <a:pPr marL="0" marR="0" indent="0" algn="l" defTabSz="914400" rtl="0" eaLnBrk="1" fontAlgn="auto" latinLnBrk="0" hangingPunct="1">
              <a:lnSpc>
                <a:spcPct val="100000"/>
              </a:lnSpc>
              <a:spcAft>
                <a:spcPts val="0"/>
              </a:spcAft>
              <a:buClrTx/>
              <a:buSzTx/>
              <a:buFontTx/>
              <a:buNone/>
              <a:tabLst/>
              <a:defRPr/>
            </a:pPr>
            <a:endParaRPr lang="en-US" b="0" u="none" dirty="0" smtClean="0"/>
          </a:p>
          <a:p>
            <a:pPr marL="0" marR="0" indent="0" algn="l" defTabSz="914400" rtl="0" eaLnBrk="1" fontAlgn="auto" latinLnBrk="0" hangingPunct="1">
              <a:lnSpc>
                <a:spcPct val="100000"/>
              </a:lnSpc>
              <a:spcAft>
                <a:spcPts val="0"/>
              </a:spcAft>
              <a:buClrTx/>
              <a:buSzTx/>
              <a:buFontTx/>
              <a:buNone/>
              <a:tabLst/>
              <a:defRPr/>
            </a:pPr>
            <a:r>
              <a:rPr lang="en-US" b="0" u="none" dirty="0" smtClean="0"/>
              <a:t>Some variables can be either manipulated or measured: </a:t>
            </a:r>
          </a:p>
          <a:p>
            <a:pPr marL="171450" marR="0" indent="-171450" algn="l" defTabSz="914400" rtl="0" eaLnBrk="1" fontAlgn="auto" latinLnBrk="0" hangingPunct="1">
              <a:lnSpc>
                <a:spcPct val="100000"/>
              </a:lnSpc>
              <a:spcAft>
                <a:spcPts val="0"/>
              </a:spcAft>
              <a:buClrTx/>
              <a:buSzTx/>
              <a:buFont typeface="Arial" charset="0"/>
              <a:buChar char="•"/>
              <a:tabLst/>
              <a:defRPr/>
            </a:pPr>
            <a:r>
              <a:rPr lang="en-US" sz="1200" b="0" kern="1200" dirty="0" smtClean="0">
                <a:solidFill>
                  <a:schemeClr val="tx1"/>
                </a:solidFill>
                <a:effectLst/>
                <a:latin typeface="+mn-lt"/>
                <a:ea typeface="+mn-ea"/>
                <a:cs typeface="+mn-cs"/>
              </a:rPr>
              <a:t>For</a:t>
            </a:r>
            <a:r>
              <a:rPr lang="en-US" sz="1200" b="0" kern="1200" baseline="0" dirty="0" smtClean="0">
                <a:solidFill>
                  <a:schemeClr val="tx1"/>
                </a:solidFill>
                <a:effectLst/>
                <a:latin typeface="+mn-lt"/>
                <a:ea typeface="+mn-ea"/>
                <a:cs typeface="+mn-cs"/>
              </a:rPr>
              <a:t> example, i</a:t>
            </a:r>
            <a:r>
              <a:rPr lang="en-US" sz="1200" b="0" kern="1200" dirty="0" smtClean="0">
                <a:solidFill>
                  <a:schemeClr val="tx1"/>
                </a:solidFill>
                <a:effectLst/>
                <a:latin typeface="+mn-lt"/>
                <a:ea typeface="+mn-ea"/>
                <a:cs typeface="+mn-cs"/>
              </a:rPr>
              <a:t>f childhood extracurricular activities were the variable of interest, you could </a:t>
            </a:r>
            <a:r>
              <a:rPr lang="en-US" sz="1200" b="0" i="1" kern="1200" dirty="0" smtClean="0">
                <a:solidFill>
                  <a:schemeClr val="tx1"/>
                </a:solidFill>
                <a:effectLst/>
                <a:latin typeface="+mn-lt"/>
                <a:ea typeface="+mn-ea"/>
                <a:cs typeface="+mn-cs"/>
              </a:rPr>
              <a:t>measure </a:t>
            </a:r>
            <a:r>
              <a:rPr lang="en-US" sz="1200" b="0" kern="1200" dirty="0" smtClean="0">
                <a:solidFill>
                  <a:schemeClr val="tx1"/>
                </a:solidFill>
                <a:effectLst/>
                <a:latin typeface="+mn-lt"/>
                <a:ea typeface="+mn-ea"/>
                <a:cs typeface="+mn-cs"/>
              </a:rPr>
              <a:t>whether children already take music or drama lessons, or you could </a:t>
            </a:r>
            <a:r>
              <a:rPr lang="en-US" sz="1200" b="0" i="1" kern="1200" dirty="0" smtClean="0">
                <a:solidFill>
                  <a:schemeClr val="tx1"/>
                </a:solidFill>
                <a:effectLst/>
                <a:latin typeface="+mn-lt"/>
                <a:ea typeface="+mn-ea"/>
                <a:cs typeface="+mn-cs"/>
              </a:rPr>
              <a:t>manipulate </a:t>
            </a:r>
            <a:r>
              <a:rPr lang="en-US" sz="1200" b="0" kern="1200" dirty="0" smtClean="0">
                <a:solidFill>
                  <a:schemeClr val="tx1"/>
                </a:solidFill>
                <a:effectLst/>
                <a:latin typeface="+mn-lt"/>
                <a:ea typeface="+mn-ea"/>
                <a:cs typeface="+mn-cs"/>
              </a:rPr>
              <a:t>this variable by assigning some children to take music lessons and others to take drama lessons. </a:t>
            </a:r>
            <a:endParaRPr lang="en-US" b="0" dirty="0" smtClean="0"/>
          </a:p>
          <a:p>
            <a:endParaRPr lang="en-US" b="0" dirty="0" smtClean="0"/>
          </a:p>
        </p:txBody>
      </p:sp>
      <p:sp>
        <p:nvSpPr>
          <p:cNvPr id="4" name="Slide Number Placeholder 3"/>
          <p:cNvSpPr>
            <a:spLocks noGrp="1"/>
          </p:cNvSpPr>
          <p:nvPr>
            <p:ph type="sldNum" sz="quarter" idx="10"/>
          </p:nvPr>
        </p:nvSpPr>
        <p:spPr/>
        <p:txBody>
          <a:bodyPr/>
          <a:lstStyle/>
          <a:p>
            <a:fld id="{C5EB09CC-0B57-D947-82BF-D08E19DC22FF}" type="slidenum">
              <a:rPr lang="en-US" smtClean="0"/>
              <a:t>1</a:t>
            </a:fld>
            <a:endParaRPr lang="en-US" dirty="0"/>
          </a:p>
        </p:txBody>
      </p:sp>
    </p:spTree>
    <p:extLst>
      <p:ext uri="{BB962C8B-B14F-4D97-AF65-F5344CB8AC3E}">
        <p14:creationId xmlns:p14="http://schemas.microsoft.com/office/powerpoint/2010/main" val="544406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Table 3.1: Describing Variables</a:t>
            </a:r>
          </a:p>
          <a:p>
            <a:endParaRPr lang="en-US" b="1" i="1" dirty="0"/>
          </a:p>
          <a:p>
            <a:r>
              <a:rPr lang="en-US" b="0" i="1" dirty="0" smtClean="0"/>
              <a:t>Conceptual</a:t>
            </a:r>
            <a:r>
              <a:rPr lang="en-US" b="0" i="1" baseline="0" dirty="0" smtClean="0"/>
              <a:t> variables, construct</a:t>
            </a:r>
            <a:r>
              <a:rPr lang="en-US" b="0" baseline="0" dirty="0" smtClean="0"/>
              <a:t>, and </a:t>
            </a:r>
            <a:r>
              <a:rPr lang="en-US" b="0" i="1" baseline="0" dirty="0" smtClean="0"/>
              <a:t>conceptual definitions</a:t>
            </a:r>
            <a:r>
              <a:rPr lang="en-US" b="0" baseline="0" dirty="0" smtClean="0"/>
              <a:t> are abstract, theoretical concepts such as “infant temperament” and “anxiety.” I think of them as being “up in the clouds,” but we need to bring them down to the ground from the lofty theoretical level so that we may measure them.</a:t>
            </a:r>
          </a:p>
          <a:p>
            <a:pPr marL="0" marR="0" indent="0" algn="l" defTabSz="914400" rtl="0" eaLnBrk="1" fontAlgn="auto" latinLnBrk="0" hangingPunct="1">
              <a:lnSpc>
                <a:spcPct val="100000"/>
              </a:lnSpc>
              <a:spcBef>
                <a:spcPts val="1200"/>
              </a:spcBef>
              <a:spcAft>
                <a:spcPts val="0"/>
              </a:spcAft>
              <a:buClrTx/>
              <a:buSzTx/>
              <a:buFontTx/>
              <a:buNone/>
              <a:tabLst/>
              <a:defRPr/>
            </a:pPr>
            <a:endParaRPr lang="en-US" b="0" i="1" baseline="0" dirty="0" smtClean="0"/>
          </a:p>
          <a:p>
            <a:pPr marL="0" marR="0" indent="0" algn="l" defTabSz="914400" rtl="0" eaLnBrk="1" fontAlgn="auto" latinLnBrk="0" hangingPunct="1">
              <a:lnSpc>
                <a:spcPct val="100000"/>
              </a:lnSpc>
              <a:spcBef>
                <a:spcPts val="1200"/>
              </a:spcBef>
              <a:spcAft>
                <a:spcPts val="0"/>
              </a:spcAft>
              <a:buClrTx/>
              <a:buSzTx/>
              <a:buFontTx/>
              <a:buNone/>
              <a:tabLst/>
              <a:defRPr/>
            </a:pPr>
            <a:r>
              <a:rPr lang="en-US" b="0" i="1" baseline="0" dirty="0" smtClean="0"/>
              <a:t>Operational definitions, operational variables</a:t>
            </a:r>
            <a:r>
              <a:rPr lang="en-US" b="0" baseline="0" dirty="0" smtClean="0"/>
              <a:t>, and </a:t>
            </a:r>
            <a:r>
              <a:rPr lang="en-US" b="0" i="1" baseline="0" dirty="0" smtClean="0"/>
              <a:t>to operationalize</a:t>
            </a:r>
            <a:r>
              <a:rPr lang="en-US" b="0" baseline="0" dirty="0" smtClean="0"/>
              <a:t>: In order to test their hypotheses with empirical data, researchers need to develop operational definitions, or operational variables. To operationalize is to turn a conceptual definition into a measured or manipulated variable. </a:t>
            </a:r>
          </a:p>
          <a:p>
            <a:pPr marL="171450" marR="0" indent="-171450" algn="l" defTabSz="914400" rtl="0" eaLnBrk="1" fontAlgn="auto" latinLnBrk="0" hangingPunct="1">
              <a:lnSpc>
                <a:spcPct val="100000"/>
              </a:lnSpc>
              <a:spcBef>
                <a:spcPts val="1200"/>
              </a:spcBef>
              <a:spcAft>
                <a:spcPts val="0"/>
              </a:spcAft>
              <a:buClrTx/>
              <a:buSzTx/>
              <a:buFont typeface="Arial" charset="0"/>
              <a:buChar char="•"/>
              <a:tabLst/>
              <a:defRPr/>
            </a:pPr>
            <a:r>
              <a:rPr lang="en-US" b="0" baseline="0" dirty="0" smtClean="0"/>
              <a:t>Example: </a:t>
            </a:r>
            <a:r>
              <a:rPr lang="en-US" sz="1200" b="0" kern="1200" dirty="0" smtClean="0">
                <a:solidFill>
                  <a:schemeClr val="tx1"/>
                </a:solidFill>
                <a:effectLst/>
                <a:latin typeface="+mn-lt"/>
                <a:ea typeface="+mn-ea"/>
                <a:cs typeface="+mn-cs"/>
              </a:rPr>
              <a:t>spending time socializing is a conceptual variable,</a:t>
            </a:r>
            <a:r>
              <a:rPr lang="en-US" sz="1200" b="0" kern="1200" baseline="0" dirty="0" smtClean="0">
                <a:solidFill>
                  <a:schemeClr val="tx1"/>
                </a:solidFill>
                <a:effectLst/>
                <a:latin typeface="+mn-lt"/>
                <a:ea typeface="+mn-ea"/>
                <a:cs typeface="+mn-cs"/>
              </a:rPr>
              <a:t> </a:t>
            </a:r>
            <a:r>
              <a:rPr lang="en-US" b="0" baseline="0" dirty="0" smtClean="0"/>
              <a:t>and </a:t>
            </a:r>
            <a:r>
              <a:rPr lang="en-US" sz="1200" b="0" kern="1200" dirty="0" smtClean="0">
                <a:solidFill>
                  <a:schemeClr val="tx1"/>
                </a:solidFill>
                <a:effectLst/>
                <a:latin typeface="+mn-lt"/>
                <a:ea typeface="+mn-ea"/>
                <a:cs typeface="+mn-cs"/>
              </a:rPr>
              <a:t>how often a person spends an evening alone, socializes with friends, and sees relatives in a typical week are operational variables. </a:t>
            </a:r>
            <a:endParaRPr lang="en-US" b="0" dirty="0"/>
          </a:p>
        </p:txBody>
      </p:sp>
      <p:sp>
        <p:nvSpPr>
          <p:cNvPr id="4" name="Slide Number Placeholder 3"/>
          <p:cNvSpPr>
            <a:spLocks noGrp="1"/>
          </p:cNvSpPr>
          <p:nvPr>
            <p:ph type="sldNum" sz="quarter" idx="10"/>
          </p:nvPr>
        </p:nvSpPr>
        <p:spPr/>
        <p:txBody>
          <a:bodyPr/>
          <a:lstStyle/>
          <a:p>
            <a:fld id="{C5EB09CC-0B57-D947-82BF-D08E19DC22FF}" type="slidenum">
              <a:rPr lang="en-US" smtClean="0"/>
              <a:t>2</a:t>
            </a:fld>
            <a:endParaRPr lang="en-US" dirty="0"/>
          </a:p>
        </p:txBody>
      </p:sp>
    </p:spTree>
    <p:extLst>
      <p:ext uri="{BB962C8B-B14F-4D97-AF65-F5344CB8AC3E}">
        <p14:creationId xmlns:p14="http://schemas.microsoft.com/office/powerpoint/2010/main" val="2714973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Figure 3.2:</a:t>
            </a:r>
            <a:r>
              <a:rPr lang="en-US" b="1" baseline="0" dirty="0" smtClean="0"/>
              <a:t> </a:t>
            </a:r>
            <a:r>
              <a:rPr lang="en-US" sz="1200" b="1" dirty="0" smtClean="0"/>
              <a:t>Operationalizing “School Achievement”</a:t>
            </a:r>
            <a:endParaRPr lang="en-US" b="1" dirty="0" smtClean="0"/>
          </a:p>
          <a:p>
            <a:endParaRPr lang="en-US" dirty="0" smtClean="0"/>
          </a:p>
          <a:p>
            <a:pPr>
              <a:spcBef>
                <a:spcPts val="600"/>
              </a:spcBef>
            </a:pPr>
            <a:r>
              <a:rPr lang="en-US" dirty="0" smtClean="0"/>
              <a:t>A conceptual variable can be operationalized in different ways. </a:t>
            </a:r>
          </a:p>
          <a:p>
            <a:pPr marL="169863" lvl="1" indent="-169863">
              <a:spcBef>
                <a:spcPts val="600"/>
              </a:spcBef>
              <a:buFont typeface="Arial" charset="0"/>
              <a:buChar char="•"/>
            </a:pPr>
            <a:r>
              <a:rPr lang="en-US" baseline="0" dirty="0" smtClean="0"/>
              <a:t>The conceptual level is “school achievement.” </a:t>
            </a:r>
          </a:p>
          <a:p>
            <a:pPr marL="0" indent="0">
              <a:spcBef>
                <a:spcPts val="1200"/>
              </a:spcBef>
              <a:buFont typeface="Arial" charset="0"/>
              <a:buNone/>
            </a:pPr>
            <a:endParaRPr lang="en-US" baseline="0" dirty="0" smtClean="0"/>
          </a:p>
          <a:p>
            <a:pPr marL="0" indent="0">
              <a:spcBef>
                <a:spcPts val="1200"/>
              </a:spcBef>
              <a:buFont typeface="Arial" charset="0"/>
              <a:buNone/>
            </a:pPr>
            <a:r>
              <a:rPr lang="en-US" baseline="0" dirty="0" smtClean="0"/>
              <a:t>Operational definitions can include self-report questionnaires, checking records, and obtaining teachers’ observations.</a:t>
            </a:r>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3</a:t>
            </a:fld>
            <a:endParaRPr lang="en-US" dirty="0"/>
          </a:p>
        </p:txBody>
      </p:sp>
    </p:spTree>
    <p:extLst>
      <p:ext uri="{BB962C8B-B14F-4D97-AF65-F5344CB8AC3E}">
        <p14:creationId xmlns:p14="http://schemas.microsoft.com/office/powerpoint/2010/main" val="1742228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All</a:t>
            </a:r>
            <a:r>
              <a:rPr lang="en-US" baseline="0" dirty="0" smtClean="0"/>
              <a:t> of this is no different from the way all sciences or practitioners deal with variables.  For example, if a physician wants to know your blood sugar level, she cannot very well literally see glucose molecules on red blood cells and count them in a sample.  (Well, with the right equipment, she may be able to do so, but that’s rather impractical). So, she operationalizes this construct in terms of a number from an assay (sample) that indicates approximately the number of glucose molecules attached to oxygenated blood.  As another example, no physicists on the planet has every literally seen gravity, time, or even temperature.  These are abstract, theoretical (though important) concepts that must be brought down to the real world in order to INFER them from things we can observe (e.g., the rate of a falling object).  </a:t>
            </a:r>
            <a:endParaRPr lang="en-US" dirty="0" smtClean="0"/>
          </a:p>
          <a:p>
            <a:endParaRPr lang="en-US" b="1" dirty="0" smtClean="0"/>
          </a:p>
          <a:p>
            <a:endParaRPr lang="en-US" b="1" dirty="0" smtClean="0"/>
          </a:p>
          <a:p>
            <a:r>
              <a:rPr lang="en-US" b="1" dirty="0" smtClean="0"/>
              <a:t>Conceptual</a:t>
            </a:r>
            <a:r>
              <a:rPr lang="en-US" b="1" baseline="0" dirty="0" smtClean="0"/>
              <a:t> variables/constructs/conceptual definitions: </a:t>
            </a:r>
            <a:r>
              <a:rPr lang="en-US" b="0" baseline="0" dirty="0" smtClean="0"/>
              <a:t>A conceptual variable is sometimes called a construct. Conceptual variables must be carefully defined at the theoretical level, and these </a:t>
            </a:r>
            <a:r>
              <a:rPr lang="en-US" b="0" baseline="0" dirty="0" err="1" smtClean="0"/>
              <a:t>defs</a:t>
            </a:r>
            <a:r>
              <a:rPr lang="en-US" b="0" baseline="0" dirty="0" smtClean="0"/>
              <a:t> are called conceptual definitions.  Basically, these are the “concepts” or ideas we are really interested in – things such as love, aggression, depression, prejudice, and so on.  Here, these are a bit like the ordinary dictionary definitions of the ideas/concepts.  But, just like a </a:t>
            </a:r>
          </a:p>
          <a:p>
            <a:endParaRPr lang="en-US" b="1" baseline="0" dirty="0" smtClean="0"/>
          </a:p>
          <a:p>
            <a:r>
              <a:rPr lang="en-US" baseline="0" dirty="0" smtClean="0"/>
              <a:t>EX: abstract, theoretical concepts such as “infant temperament” or “anxiety.” I think of them as being “up in the clouds,” but we need to bring them down to the ground from the lofty theoretical level so that we may measure or manipulate them.</a:t>
            </a:r>
          </a:p>
          <a:p>
            <a:endParaRPr lang="en-US" baseline="0" dirty="0" smtClean="0"/>
          </a:p>
          <a:p>
            <a:r>
              <a:rPr lang="en-US" baseline="0" dirty="0" smtClean="0"/>
              <a:t>Researchers have to be able to observe variables if they want to collect data about them and we cannot directly observe abstractions like self-esteem, memory, love, and so on.  So, we create </a:t>
            </a:r>
            <a:r>
              <a:rPr lang="en-US" baseline="0" dirty="0" err="1" smtClean="0"/>
              <a:t>Opds</a:t>
            </a:r>
            <a:r>
              <a:rPr lang="en-US" baseline="0" dirty="0" smtClean="0"/>
              <a:t> which are directly observable, concrete representations of hypothetical constructs. E.g., scores on a valid measure of SE, or how many words one recalls from an earlier list, etc.. provide directly observable indexes of the variables we are interested in.  Usually, any hypothetical construct will have more than one </a:t>
            </a:r>
            <a:r>
              <a:rPr lang="en-US" baseline="0" dirty="0" err="1" smtClean="0"/>
              <a:t>possiible</a:t>
            </a:r>
            <a:r>
              <a:rPr lang="en-US" baseline="0" dirty="0" smtClean="0"/>
              <a:t> </a:t>
            </a:r>
            <a:r>
              <a:rPr lang="en-US" baseline="0" dirty="0" err="1" smtClean="0"/>
              <a:t>Opd</a:t>
            </a:r>
            <a:r>
              <a:rPr lang="en-US" baseline="0" dirty="0" smtClean="0"/>
              <a:t>. For ex there are numerous measures of SE, of love, of memory and many ways to manipulate disgust, attractiveness, </a:t>
            </a:r>
            <a:r>
              <a:rPr lang="en-US" baseline="0" dirty="0" err="1" smtClean="0"/>
              <a:t>etc</a:t>
            </a:r>
            <a:r>
              <a:rPr lang="en-US" baseline="0" dirty="0" smtClean="0"/>
              <a:t> so researchers have to choose the ones that best suit the purposes of their research. </a:t>
            </a:r>
          </a:p>
          <a:p>
            <a:endParaRPr lang="en-US" baseline="0" dirty="0" smtClean="0"/>
          </a:p>
          <a:p>
            <a:r>
              <a:rPr lang="en-US" b="1" baseline="0" dirty="0" smtClean="0"/>
              <a:t>Operational variables/operational definitions/operationalize</a:t>
            </a:r>
            <a:r>
              <a:rPr lang="en-US" baseline="0" dirty="0" smtClean="0"/>
              <a:t>:  In order to test their hypotheses with empirical data, researchers need to develop operational definitions/operational variables. Operationalizing means turning a conceptual definition into a measured or manipulated variable. Example: conceptual variable = physical aggression and operational variable = the number of times a child pushes, hits, kicks and/or punches another child.    </a:t>
            </a:r>
            <a:endParaRPr lang="en-US" dirty="0" smtClean="0"/>
          </a:p>
          <a:p>
            <a:endParaRPr lang="en-US" dirty="0" smtClean="0"/>
          </a:p>
          <a:p>
            <a:pPr defTabSz="917235">
              <a:defRPr/>
            </a:pPr>
            <a:r>
              <a:rPr lang="en-US" dirty="0">
                <a:cs typeface="Arial" charset="0"/>
              </a:rPr>
              <a:t>An </a:t>
            </a:r>
            <a:r>
              <a:rPr lang="en-US" b="1" i="1" dirty="0">
                <a:cs typeface="Arial" charset="0"/>
              </a:rPr>
              <a:t>operational definition </a:t>
            </a:r>
            <a:r>
              <a:rPr lang="en-US" dirty="0">
                <a:cs typeface="Arial" charset="0"/>
              </a:rPr>
              <a:t>specifies the exact meaning of a variable in an experiment by defining it in terms of observable </a:t>
            </a:r>
            <a:r>
              <a:rPr lang="en-US" b="1" i="1" dirty="0">
                <a:cs typeface="Arial" charset="0"/>
              </a:rPr>
              <a:t>operations,</a:t>
            </a:r>
            <a:r>
              <a:rPr lang="en-US" dirty="0">
                <a:cs typeface="Arial" charset="0"/>
              </a:rPr>
              <a:t> procedures, and measurements.</a:t>
            </a:r>
          </a:p>
          <a:p>
            <a:endParaRPr lang="en-US" dirty="0" smtClean="0"/>
          </a:p>
        </p:txBody>
      </p:sp>
      <p:sp>
        <p:nvSpPr>
          <p:cNvPr id="4" name="Slide Number Placeholder 3"/>
          <p:cNvSpPr>
            <a:spLocks noGrp="1"/>
          </p:cNvSpPr>
          <p:nvPr>
            <p:ph type="sldNum" sz="quarter" idx="10"/>
          </p:nvPr>
        </p:nvSpPr>
        <p:spPr/>
        <p:txBody>
          <a:bodyPr/>
          <a:lstStyle/>
          <a:p>
            <a:fld id="{A16A3ED8-0E68-0D47-A8E2-B3C849088D22}" type="slidenum">
              <a:rPr lang="en-US" smtClean="0"/>
              <a:pPr/>
              <a:t>4</a:t>
            </a:fld>
            <a:endParaRPr lang="en-US"/>
          </a:p>
        </p:txBody>
      </p:sp>
    </p:spTree>
    <p:extLst>
      <p:ext uri="{BB962C8B-B14F-4D97-AF65-F5344CB8AC3E}">
        <p14:creationId xmlns:p14="http://schemas.microsoft.com/office/powerpoint/2010/main" val="3006819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7235">
              <a:defRPr/>
            </a:pPr>
            <a:r>
              <a:rPr lang="en-US" dirty="0" smtClean="0"/>
              <a:t>Even placebos differ in symptom reduction based on capsule versus</a:t>
            </a:r>
            <a:r>
              <a:rPr lang="en-US" baseline="0" dirty="0" smtClean="0"/>
              <a:t> pill. Capsule versus injection.  Size of the pill (not mg diff). And so on.  Thus, no operationalization is 100% pure.  But that’s ok – they don’t need to be in a given study – it’s impossible anyway.  </a:t>
            </a:r>
          </a:p>
          <a:p>
            <a:pPr defTabSz="917235">
              <a:defRPr/>
            </a:pPr>
            <a:endParaRPr lang="en-US" baseline="0" dirty="0" smtClean="0"/>
          </a:p>
          <a:p>
            <a:pPr defTabSz="917235">
              <a:defRPr/>
            </a:pPr>
            <a:r>
              <a:rPr lang="en-US" dirty="0" smtClean="0"/>
              <a:t>-Multiple </a:t>
            </a:r>
            <a:r>
              <a:rPr lang="en-US" dirty="0"/>
              <a:t>studies, using different designs, different </a:t>
            </a:r>
            <a:r>
              <a:rPr lang="en-US" dirty="0" err="1"/>
              <a:t>operationalizations</a:t>
            </a:r>
            <a:r>
              <a:rPr lang="en-US" dirty="0"/>
              <a:t>, each with their own unique strengths and weaknesses </a:t>
            </a:r>
            <a:r>
              <a:rPr lang="en-US" i="1" dirty="0"/>
              <a:t>converge </a:t>
            </a:r>
            <a:r>
              <a:rPr lang="en-US" dirty="0"/>
              <a:t>on similar results / conclusions. </a:t>
            </a:r>
          </a:p>
          <a:p>
            <a:r>
              <a:rPr lang="en-US" dirty="0" smtClean="0"/>
              <a:t>-Refer </a:t>
            </a:r>
            <a:r>
              <a:rPr lang="en-US" dirty="0"/>
              <a:t>to a set of related lines of investigation that all bolster a common conclusion; the use of multiple approaches and techniques to address a problem.</a:t>
            </a:r>
          </a:p>
        </p:txBody>
      </p:sp>
      <p:sp>
        <p:nvSpPr>
          <p:cNvPr id="4" name="Slide Number Placeholder 3"/>
          <p:cNvSpPr>
            <a:spLocks noGrp="1"/>
          </p:cNvSpPr>
          <p:nvPr>
            <p:ph type="sldNum" sz="quarter" idx="10"/>
          </p:nvPr>
        </p:nvSpPr>
        <p:spPr/>
        <p:txBody>
          <a:bodyPr/>
          <a:lstStyle/>
          <a:p>
            <a:fld id="{A16A3ED8-0E68-0D47-A8E2-B3C849088D22}" type="slidenum">
              <a:rPr lang="en-US" smtClean="0"/>
              <a:pPr/>
              <a:t>5</a:t>
            </a:fld>
            <a:endParaRPr lang="en-US"/>
          </a:p>
        </p:txBody>
      </p:sp>
    </p:spTree>
    <p:extLst>
      <p:ext uri="{BB962C8B-B14F-4D97-AF65-F5344CB8AC3E}">
        <p14:creationId xmlns:p14="http://schemas.microsoft.com/office/powerpoint/2010/main" val="6150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661902"/>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41941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085388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0088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CB1042DF-4519-074E-A179-1C2A58001397}"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A5C92FE2-38E3-4F43-8F3B-B07606DF29F7}" type="slidenum">
              <a:rPr lang="en-US"/>
              <a:pPr/>
              <a:t>‹#›</a:t>
            </a:fld>
            <a:endParaRPr lang="en-US"/>
          </a:p>
        </p:txBody>
      </p:sp>
    </p:spTree>
    <p:extLst>
      <p:ext uri="{BB962C8B-B14F-4D97-AF65-F5344CB8AC3E}">
        <p14:creationId xmlns:p14="http://schemas.microsoft.com/office/powerpoint/2010/main" val="1943387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1824F57A-192E-1644-9C2E-6E427032C136}"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FB7CC247-1965-A945-975D-56EDCD8F6F54}" type="slidenum">
              <a:rPr lang="en-US"/>
              <a:pPr/>
              <a:t>‹#›</a:t>
            </a:fld>
            <a:endParaRPr lang="en-US"/>
          </a:p>
        </p:txBody>
      </p:sp>
    </p:spTree>
    <p:extLst>
      <p:ext uri="{BB962C8B-B14F-4D97-AF65-F5344CB8AC3E}">
        <p14:creationId xmlns:p14="http://schemas.microsoft.com/office/powerpoint/2010/main" val="1683340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39AEAFB1-7FAD-E942-974C-2ECE44D9841C}"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3D408DB-16D8-2145-AEA5-26DBBFB7CEF8}" type="slidenum">
              <a:rPr lang="en-US"/>
              <a:pPr/>
              <a:t>‹#›</a:t>
            </a:fld>
            <a:endParaRPr lang="en-US"/>
          </a:p>
        </p:txBody>
      </p:sp>
    </p:spTree>
    <p:extLst>
      <p:ext uri="{BB962C8B-B14F-4D97-AF65-F5344CB8AC3E}">
        <p14:creationId xmlns:p14="http://schemas.microsoft.com/office/powerpoint/2010/main" val="2574110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ction Overview">
    <p:spTree>
      <p:nvGrpSpPr>
        <p:cNvPr id="1" name=""/>
        <p:cNvGrpSpPr/>
        <p:nvPr/>
      </p:nvGrpSpPr>
      <p:grpSpPr>
        <a:xfrm>
          <a:off x="0" y="0"/>
          <a:ext cx="0" cy="0"/>
          <a:chOff x="0" y="0"/>
          <a:chExt cx="0" cy="0"/>
        </a:xfrm>
      </p:grpSpPr>
      <p:sp>
        <p:nvSpPr>
          <p:cNvPr id="8" name="TextBox 7"/>
          <p:cNvSpPr txBox="1"/>
          <p:nvPr/>
        </p:nvSpPr>
        <p:spPr>
          <a:xfrm>
            <a:off x="87580" y="5490976"/>
            <a:ext cx="891827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891827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439476" y="180509"/>
            <a:ext cx="8229600" cy="1143000"/>
          </a:xfrm>
        </p:spPr>
        <p:txBody>
          <a:bodyPr>
            <a:noAutofit/>
          </a:bodyPr>
          <a:lstStyle>
            <a:lvl1pPr algn="l">
              <a:defRPr sz="5000" b="1">
                <a:solidFill>
                  <a:schemeClr val="accent1"/>
                </a:solidFill>
                <a:latin typeface="Arial" charset="0"/>
                <a:ea typeface="Arial" charset="0"/>
                <a:cs typeface="Arial" charset="0"/>
              </a:defRPr>
            </a:lvl1pPr>
          </a:lstStyle>
          <a:p>
            <a:r>
              <a:rPr lang="en-US" dirty="0" smtClean="0"/>
              <a:t>Section Overview Slide</a:t>
            </a:r>
            <a:endParaRPr lang="en-US" dirty="0"/>
          </a:p>
        </p:txBody>
      </p:sp>
      <p:sp>
        <p:nvSpPr>
          <p:cNvPr id="5" name="Text Placeholder 4"/>
          <p:cNvSpPr>
            <a:spLocks noGrp="1"/>
          </p:cNvSpPr>
          <p:nvPr>
            <p:ph type="body" sz="quarter" idx="10"/>
          </p:nvPr>
        </p:nvSpPr>
        <p:spPr>
          <a:xfrm>
            <a:off x="439738" y="1693863"/>
            <a:ext cx="8229600" cy="36449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43149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hoto Slide">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16" name="Title 15"/>
          <p:cNvSpPr>
            <a:spLocks noGrp="1"/>
          </p:cNvSpPr>
          <p:nvPr>
            <p:ph type="title" hasCustomPrompt="1"/>
          </p:nvPr>
        </p:nvSpPr>
        <p:spPr>
          <a:xfrm>
            <a:off x="439476" y="142969"/>
            <a:ext cx="8502912" cy="1143000"/>
          </a:xfrm>
        </p:spPr>
        <p:txBody>
          <a:bodyPr>
            <a:normAutofit/>
          </a:bodyPr>
          <a:lstStyle>
            <a:lvl1pPr algn="l">
              <a:defRPr sz="4800" b="1">
                <a:solidFill>
                  <a:schemeClr val="accent1"/>
                </a:solidFill>
                <a:latin typeface="Arial" charset="0"/>
                <a:ea typeface="Arial" charset="0"/>
                <a:cs typeface="Arial" charset="0"/>
              </a:defRPr>
            </a:lvl1pPr>
          </a:lstStyle>
          <a:p>
            <a:r>
              <a:rPr lang="en-US" dirty="0" smtClean="0"/>
              <a:t>Photo Only Slide</a:t>
            </a:r>
            <a:endParaRPr lang="en-US" dirty="0"/>
          </a:p>
        </p:txBody>
      </p:sp>
      <p:sp>
        <p:nvSpPr>
          <p:cNvPr id="3" name="Picture Placeholder 2"/>
          <p:cNvSpPr>
            <a:spLocks noGrp="1"/>
          </p:cNvSpPr>
          <p:nvPr>
            <p:ph type="pic" sz="quarter" idx="10"/>
          </p:nvPr>
        </p:nvSpPr>
        <p:spPr>
          <a:xfrm>
            <a:off x="439476" y="1664273"/>
            <a:ext cx="8404225" cy="3689350"/>
          </a:xfrm>
          <a:prstGeom prst="rect">
            <a:avLst/>
          </a:prstGeom>
        </p:spPr>
        <p:txBody>
          <a:bodyPr/>
          <a:lstStyle/>
          <a:p>
            <a:endParaRPr lang="en-US" dirty="0"/>
          </a:p>
        </p:txBody>
      </p:sp>
    </p:spTree>
    <p:extLst>
      <p:ext uri="{BB962C8B-B14F-4D97-AF65-F5344CB8AC3E}">
        <p14:creationId xmlns:p14="http://schemas.microsoft.com/office/powerpoint/2010/main" val="85994649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DD3A61D5-AA86-0A44-A6BA-22EEDF6A39FF}"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9ED5BEDF-49C4-ED47-BF0B-3B58FDD6F359}" type="slidenum">
              <a:rPr lang="en-US"/>
              <a:pPr/>
              <a:t>‹#›</a:t>
            </a:fld>
            <a:endParaRPr lang="en-US"/>
          </a:p>
        </p:txBody>
      </p:sp>
    </p:spTree>
    <p:extLst>
      <p:ext uri="{BB962C8B-B14F-4D97-AF65-F5344CB8AC3E}">
        <p14:creationId xmlns:p14="http://schemas.microsoft.com/office/powerpoint/2010/main" val="2942839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36A8496-84E8-D24E-A11F-B310E0F8C798}"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A0F0EFAC-6CAE-EE4A-A3B7-EA3429BEABAD}" type="slidenum">
              <a:rPr lang="en-US"/>
              <a:pPr/>
              <a:t>‹#›</a:t>
            </a:fld>
            <a:endParaRPr lang="en-US"/>
          </a:p>
        </p:txBody>
      </p:sp>
    </p:spTree>
    <p:extLst>
      <p:ext uri="{BB962C8B-B14F-4D97-AF65-F5344CB8AC3E}">
        <p14:creationId xmlns:p14="http://schemas.microsoft.com/office/powerpoint/2010/main" val="18322752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F4AD05E1-ACDD-1844-AD5B-DA5278B31EA0}"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D06352E-CBD8-BF4A-B73E-23215DD99E07}" type="slidenum">
              <a:rPr lang="en-US"/>
              <a:pPr/>
              <a:t>‹#›</a:t>
            </a:fld>
            <a:endParaRPr lang="en-US"/>
          </a:p>
        </p:txBody>
      </p:sp>
    </p:spTree>
    <p:extLst>
      <p:ext uri="{BB962C8B-B14F-4D97-AF65-F5344CB8AC3E}">
        <p14:creationId xmlns:p14="http://schemas.microsoft.com/office/powerpoint/2010/main" val="4210775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0E2DD30-0420-204D-9145-0CC8B961377F}"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29FA7737-4B3B-D241-956C-FBD8B728E945}" type="slidenum">
              <a:rPr lang="en-US"/>
              <a:pPr/>
              <a:t>‹#›</a:t>
            </a:fld>
            <a:endParaRPr lang="en-US"/>
          </a:p>
        </p:txBody>
      </p:sp>
    </p:spTree>
    <p:extLst>
      <p:ext uri="{BB962C8B-B14F-4D97-AF65-F5344CB8AC3E}">
        <p14:creationId xmlns:p14="http://schemas.microsoft.com/office/powerpoint/2010/main" val="3379942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a:prstGeom prst="rect">
            <a:avLst/>
          </a:prstGeom>
        </p:spPr>
        <p:txBody>
          <a:bodyPr/>
          <a:lstStyle>
            <a:lvl1pPr algn="l">
              <a:buNone/>
              <a:defRPr sz="4400" b="0" cap="none">
                <a:solidFill>
                  <a:srgbClr val="FFFFFF"/>
                </a:solidFill>
              </a:defRPr>
            </a:lvl1pPr>
          </a:lstStyle>
          <a:p>
            <a:r>
              <a:rPr lang="en-US" smtClean="0"/>
              <a:t>Click to edit Master title style</a:t>
            </a:r>
            <a:endParaRPr lang="en-US"/>
          </a:p>
        </p:txBody>
      </p:sp>
      <p:sp>
        <p:nvSpPr>
          <p:cNvPr id="4" name="Date Placeholder 11"/>
          <p:cNvSpPr>
            <a:spLocks noGrp="1"/>
          </p:cNvSpPr>
          <p:nvPr>
            <p:ph type="dt" sz="half" idx="10"/>
          </p:nvPr>
        </p:nvSpPr>
        <p:spPr>
          <a:xfrm>
            <a:off x="6096000" y="6248400"/>
            <a:ext cx="26670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573E055E-5A5D-8C44-98FF-97A02B2E8CB7}" type="datetime1">
              <a:rPr lang="en-US"/>
              <a:pPr/>
              <a:t>2/7/2020</a:t>
            </a:fld>
            <a:endParaRPr lang="en-US"/>
          </a:p>
        </p:txBody>
      </p:sp>
      <p:sp>
        <p:nvSpPr>
          <p:cNvPr id="5" name="Slide Number Placeholder 12"/>
          <p:cNvSpPr>
            <a:spLocks noGrp="1"/>
          </p:cNvSpPr>
          <p:nvPr>
            <p:ph type="sldNum" sz="quarter" idx="11"/>
          </p:nvPr>
        </p:nvSpPr>
        <p:spPr>
          <a:xfrm>
            <a:off x="0" y="1752600"/>
            <a:ext cx="1295400" cy="701675"/>
          </a:xfrm>
          <a:prstGeom prst="rect">
            <a:avLst/>
          </a:prstGeom>
        </p:spPr>
        <p:txBody>
          <a:bodyPr vert="horz" wrap="square" lIns="91440" tIns="45720" rIns="91440" bIns="45720" numCol="1" anchor="t" anchorCtr="0" compatLnSpc="1">
            <a:prstTxWarp prst="textNoShape">
              <a:avLst/>
            </a:prstTxWarp>
            <a:noAutofit/>
          </a:bodyPr>
          <a:lstStyle>
            <a:lvl1pPr>
              <a:defRPr/>
            </a:lvl1pPr>
          </a:lstStyle>
          <a:p>
            <a:fld id="{9C9C7D9C-A07D-5E42-9D51-5294FBD71135}" type="slidenum">
              <a:rPr lang="en-US"/>
              <a:pPr/>
              <a:t>‹#›</a:t>
            </a:fld>
            <a:endParaRPr lang="en-US"/>
          </a:p>
        </p:txBody>
      </p:sp>
      <p:sp>
        <p:nvSpPr>
          <p:cNvPr id="6" name="Footer Placeholder 13"/>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619200123"/>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5D58218-31AF-A54E-B7C5-85B32160DD3C}" type="datetime1">
              <a:rPr lang="en-US"/>
              <a:pPr/>
              <a:t>2/7/2020</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FAF9BE21-7985-C64E-A549-9A5BA446643E}" type="slidenum">
              <a:rPr lang="en-US"/>
              <a:pPr/>
              <a:t>‹#›</a:t>
            </a:fld>
            <a:endParaRPr lang="en-US"/>
          </a:p>
        </p:txBody>
      </p:sp>
    </p:spTree>
    <p:extLst>
      <p:ext uri="{BB962C8B-B14F-4D97-AF65-F5344CB8AC3E}">
        <p14:creationId xmlns:p14="http://schemas.microsoft.com/office/powerpoint/2010/main" val="749135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C760A1F2-E742-444C-B548-8A8E380CDA61}" type="datetime1">
              <a:rPr lang="en-US"/>
              <a:pPr/>
              <a:t>2/7/2020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0C8EE07-5005-6440-A019-B352A76D2B7D}" type="slidenum">
              <a:rPr lang="en-US"/>
              <a:pPr/>
              <a:t>‹#›</a:t>
            </a:fld>
            <a:endParaRPr lang="en-US"/>
          </a:p>
        </p:txBody>
      </p:sp>
    </p:spTree>
    <p:extLst>
      <p:ext uri="{BB962C8B-B14F-4D97-AF65-F5344CB8AC3E}">
        <p14:creationId xmlns:p14="http://schemas.microsoft.com/office/powerpoint/2010/main" val="6197172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63E91301-0EE7-F644-89C4-457909FA04FD}" type="datetime1">
              <a:rPr lang="en-US"/>
              <a:pPr/>
              <a:t>2/7/2020</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372C7325-466C-0D48-B461-910385607802}" type="slidenum">
              <a:rPr lang="en-US"/>
              <a:pPr/>
              <a:t>‹#›</a:t>
            </a:fld>
            <a:endParaRPr lang="en-US"/>
          </a:p>
        </p:txBody>
      </p:sp>
    </p:spTree>
    <p:extLst>
      <p:ext uri="{BB962C8B-B14F-4D97-AF65-F5344CB8AC3E}">
        <p14:creationId xmlns:p14="http://schemas.microsoft.com/office/powerpoint/2010/main" val="36792887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8BA11769-014F-E345-ACC2-DF58FFFF098C}"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2511735-754B-7E4A-A249-2A9C6E5EB244}" type="slidenum">
              <a:rPr lang="en-US"/>
              <a:pPr/>
              <a:t>‹#›</a:t>
            </a:fld>
            <a:endParaRPr lang="en-US"/>
          </a:p>
        </p:txBody>
      </p:sp>
    </p:spTree>
    <p:extLst>
      <p:ext uri="{BB962C8B-B14F-4D97-AF65-F5344CB8AC3E}">
        <p14:creationId xmlns:p14="http://schemas.microsoft.com/office/powerpoint/2010/main" val="11871884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C453E1A2-A79B-BF40-BA09-D85B75A42DC6}"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0CC0A41-9561-994D-99A1-4FE127E6D1F8}" type="slidenum">
              <a:rPr lang="en-US"/>
              <a:pPr/>
              <a:t>‹#›</a:t>
            </a:fld>
            <a:endParaRPr lang="en-US"/>
          </a:p>
        </p:txBody>
      </p:sp>
    </p:spTree>
    <p:extLst>
      <p:ext uri="{BB962C8B-B14F-4D97-AF65-F5344CB8AC3E}">
        <p14:creationId xmlns:p14="http://schemas.microsoft.com/office/powerpoint/2010/main" val="5380386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E8266DDA-F0E4-C445-AC8F-6913B2F49BEC}"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ADDE025F-3C4F-4149-BEC3-1AAA609B15E6}" type="slidenum">
              <a:rPr lang="en-US"/>
              <a:pPr/>
              <a:t>‹#›</a:t>
            </a:fld>
            <a:endParaRPr lang="en-US"/>
          </a:p>
        </p:txBody>
      </p:sp>
    </p:spTree>
    <p:extLst>
      <p:ext uri="{BB962C8B-B14F-4D97-AF65-F5344CB8AC3E}">
        <p14:creationId xmlns:p14="http://schemas.microsoft.com/office/powerpoint/2010/main" val="1676545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6FAA7312-1085-F947-8ABA-F679F45EDE0F}"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3847B08-6EA3-7240-94D5-7DAFD4C333BA}" type="slidenum">
              <a:rPr lang="en-US"/>
              <a:pPr/>
              <a:t>‹#›</a:t>
            </a:fld>
            <a:endParaRPr lang="en-US"/>
          </a:p>
        </p:txBody>
      </p:sp>
    </p:spTree>
    <p:extLst>
      <p:ext uri="{BB962C8B-B14F-4D97-AF65-F5344CB8AC3E}">
        <p14:creationId xmlns:p14="http://schemas.microsoft.com/office/powerpoint/2010/main" val="39576727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44284BDE-DB42-2741-9387-80E5581362A9}"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3A198747-D7A9-DC4D-B08A-7C4181C24C44}" type="slidenum">
              <a:rPr lang="en-US"/>
              <a:pPr/>
              <a:t>‹#›</a:t>
            </a:fld>
            <a:endParaRPr lang="en-US"/>
          </a:p>
        </p:txBody>
      </p:sp>
    </p:spTree>
    <p:extLst>
      <p:ext uri="{BB962C8B-B14F-4D97-AF65-F5344CB8AC3E}">
        <p14:creationId xmlns:p14="http://schemas.microsoft.com/office/powerpoint/2010/main" val="1685538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6A041377-E9A7-524E-9019-4B5B686C174A}"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F5ABD507-E0DE-5E4C-B843-BB5CB28CE8AC}" type="slidenum">
              <a:rPr lang="en-US"/>
              <a:pPr/>
              <a:t>‹#›</a:t>
            </a:fld>
            <a:endParaRPr lang="en-US"/>
          </a:p>
        </p:txBody>
      </p:sp>
    </p:spTree>
    <p:extLst>
      <p:ext uri="{BB962C8B-B14F-4D97-AF65-F5344CB8AC3E}">
        <p14:creationId xmlns:p14="http://schemas.microsoft.com/office/powerpoint/2010/main" val="333640982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EE62C533-643A-9141-A3C7-9495296E74EA}"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C49B5F88-45FE-2F4E-AAC5-CEECC0F3502E}" type="slidenum">
              <a:rPr lang="en-US"/>
              <a:pPr/>
              <a:t>‹#›</a:t>
            </a:fld>
            <a:endParaRPr lang="en-US"/>
          </a:p>
        </p:txBody>
      </p:sp>
    </p:spTree>
    <p:extLst>
      <p:ext uri="{BB962C8B-B14F-4D97-AF65-F5344CB8AC3E}">
        <p14:creationId xmlns:p14="http://schemas.microsoft.com/office/powerpoint/2010/main" val="585355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a:prstGeom prst="rect">
            <a:avLst/>
          </a:prstGeo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a:xfrm>
            <a:off x="6096000" y="6248400"/>
            <a:ext cx="26670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1E37B72-C589-2043-BC47-1C54E0D88611}" type="datetime1">
              <a:rPr lang="en-US"/>
              <a:pPr/>
              <a:t>2/7/2020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a:xfrm>
            <a:off x="0" y="1271588"/>
            <a:ext cx="533400" cy="24447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15E69C4A-15CC-3E4B-8819-623EC1771CCD}" type="slidenum">
              <a:rPr lang="en-US"/>
              <a:pPr/>
              <a:t>‹#›</a:t>
            </a:fld>
            <a:endParaRPr lang="en-US"/>
          </a:p>
        </p:txBody>
      </p:sp>
    </p:spTree>
    <p:extLst>
      <p:ext uri="{BB962C8B-B14F-4D97-AF65-F5344CB8AC3E}">
        <p14:creationId xmlns:p14="http://schemas.microsoft.com/office/powerpoint/2010/main" val="40110748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141D7789-B3DB-0147-83D5-D14D3B440119}"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4408402E-2973-4C4B-BE11-58F967F75677}" type="slidenum">
              <a:rPr lang="en-US"/>
              <a:pPr/>
              <a:t>‹#›</a:t>
            </a:fld>
            <a:endParaRPr lang="en-US"/>
          </a:p>
        </p:txBody>
      </p:sp>
    </p:spTree>
    <p:extLst>
      <p:ext uri="{BB962C8B-B14F-4D97-AF65-F5344CB8AC3E}">
        <p14:creationId xmlns:p14="http://schemas.microsoft.com/office/powerpoint/2010/main" val="4404829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4AF8EF3A-C684-B243-9F25-10450D53794A}" type="datetime1">
              <a:rPr lang="en-US"/>
              <a:pPr/>
              <a:t>2/7/2020</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B028418-C8B3-6E4C-BFF8-CF2A66754C9E}" type="slidenum">
              <a:rPr lang="en-US"/>
              <a:pPr/>
              <a:t>‹#›</a:t>
            </a:fld>
            <a:endParaRPr lang="en-US"/>
          </a:p>
        </p:txBody>
      </p:sp>
    </p:spTree>
    <p:extLst>
      <p:ext uri="{BB962C8B-B14F-4D97-AF65-F5344CB8AC3E}">
        <p14:creationId xmlns:p14="http://schemas.microsoft.com/office/powerpoint/2010/main" val="36837070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0F87EB8F-E7DC-DD48-8F24-33CFAA4C3A0D}" type="datetime1">
              <a:rPr lang="en-US"/>
              <a:pPr/>
              <a:t>2/7/2020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1B6A31AF-C32F-C946-A9E6-7D8F3A759650}" type="slidenum">
              <a:rPr lang="en-US"/>
              <a:pPr/>
              <a:t>‹#›</a:t>
            </a:fld>
            <a:endParaRPr lang="en-US"/>
          </a:p>
        </p:txBody>
      </p:sp>
    </p:spTree>
    <p:extLst>
      <p:ext uri="{BB962C8B-B14F-4D97-AF65-F5344CB8AC3E}">
        <p14:creationId xmlns:p14="http://schemas.microsoft.com/office/powerpoint/2010/main" val="216339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18E15E4D-7BAE-C843-8B66-A0A8AA0C9457}" type="datetime1">
              <a:rPr lang="en-US"/>
              <a:pPr/>
              <a:t>2/7/2020</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E0243131-134D-FD48-8F46-9EBED8275CEF}" type="slidenum">
              <a:rPr lang="en-US"/>
              <a:pPr/>
              <a:t>‹#›</a:t>
            </a:fld>
            <a:endParaRPr lang="en-US"/>
          </a:p>
        </p:txBody>
      </p:sp>
    </p:spTree>
    <p:extLst>
      <p:ext uri="{BB962C8B-B14F-4D97-AF65-F5344CB8AC3E}">
        <p14:creationId xmlns:p14="http://schemas.microsoft.com/office/powerpoint/2010/main" val="4704311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B417CAE0-DFAC-154C-8FC5-B19C72A3029A}"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67CF93C6-A4BC-4F45-8AA8-EAECB7387141}" type="slidenum">
              <a:rPr lang="en-US"/>
              <a:pPr/>
              <a:t>‹#›</a:t>
            </a:fld>
            <a:endParaRPr lang="en-US"/>
          </a:p>
        </p:txBody>
      </p:sp>
    </p:spTree>
    <p:extLst>
      <p:ext uri="{BB962C8B-B14F-4D97-AF65-F5344CB8AC3E}">
        <p14:creationId xmlns:p14="http://schemas.microsoft.com/office/powerpoint/2010/main" val="33393229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EF736006-0037-9648-817D-3C98B52BEE10}" type="datetime1">
              <a:rPr lang="en-US"/>
              <a:pPr/>
              <a:t>2/7/2020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A2945501-07FF-CF43-BD18-297F3D556722}" type="slidenum">
              <a:rPr lang="en-US"/>
              <a:pPr/>
              <a:t>‹#›</a:t>
            </a:fld>
            <a:endParaRPr lang="en-US"/>
          </a:p>
        </p:txBody>
      </p:sp>
    </p:spTree>
    <p:extLst>
      <p:ext uri="{BB962C8B-B14F-4D97-AF65-F5344CB8AC3E}">
        <p14:creationId xmlns:p14="http://schemas.microsoft.com/office/powerpoint/2010/main" val="24416281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AD91087B-E6E3-744E-942E-E9526D03375D}"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F3BA1979-D8DB-AC45-BA63-8811E9E588B4}" type="slidenum">
              <a:rPr lang="en-US"/>
              <a:pPr/>
              <a:t>‹#›</a:t>
            </a:fld>
            <a:endParaRPr lang="en-US"/>
          </a:p>
        </p:txBody>
      </p:sp>
    </p:spTree>
    <p:extLst>
      <p:ext uri="{BB962C8B-B14F-4D97-AF65-F5344CB8AC3E}">
        <p14:creationId xmlns:p14="http://schemas.microsoft.com/office/powerpoint/2010/main" val="39408725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CF3DD2F1-0D09-7346-BA9B-785FF5DB963C}" type="datetime1">
              <a:rPr lang="en-US"/>
              <a:pPr/>
              <a:t>2/7/2020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sz="1800">
                <a:latin typeface="Arial" pitchFamily="34" charset="0"/>
                <a:ea typeface="ＭＳ Ｐゴシック" pitchFamily="34" charset="-128"/>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fld id="{7486D66F-128C-7D4A-BFC9-9F3F698E2F5A}" type="slidenum">
              <a:rPr lang="en-US"/>
              <a:pPr/>
              <a:t>‹#›</a:t>
            </a:fld>
            <a:endParaRPr lang="en-US"/>
          </a:p>
        </p:txBody>
      </p:sp>
    </p:spTree>
    <p:extLst>
      <p:ext uri="{BB962C8B-B14F-4D97-AF65-F5344CB8AC3E}">
        <p14:creationId xmlns:p14="http://schemas.microsoft.com/office/powerpoint/2010/main" val="1247115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6831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6787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872730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2088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2076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318589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jpe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5.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6.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51AFF1"/>
        </a:solidFill>
        <a:effectLst/>
      </p:bgPr>
    </p:bg>
    <p:spTree>
      <p:nvGrpSpPr>
        <p:cNvPr id="1" name=""/>
        <p:cNvGrpSpPr/>
        <p:nvPr/>
      </p:nvGrpSpPr>
      <p:grpSpPr>
        <a:xfrm>
          <a:off x="0" y="0"/>
          <a:ext cx="0" cy="0"/>
          <a:chOff x="0" y="0"/>
          <a:chExt cx="0" cy="0"/>
        </a:xfrm>
      </p:grpSpPr>
      <p:pic>
        <p:nvPicPr>
          <p:cNvPr id="1026" name="Picture 6" descr="middle with title and pens.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75" y="1062038"/>
            <a:ext cx="9147175" cy="4805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Footer Placeholder 2"/>
          <p:cNvSpPr txBox="1">
            <a:spLocks/>
          </p:cNvSpPr>
          <p:nvPr/>
        </p:nvSpPr>
        <p:spPr bwMode="auto">
          <a:xfrm>
            <a:off x="17463" y="6705600"/>
            <a:ext cx="9105900" cy="152400"/>
          </a:xfrm>
          <a:prstGeom prst="rect">
            <a:avLst/>
          </a:prstGeom>
          <a:noFill/>
          <a:ln w="9525">
            <a:noFill/>
            <a:miter lim="800000"/>
            <a:headEnd/>
            <a:tailEnd/>
          </a:ln>
        </p:spPr>
        <p:txBody>
          <a:bodyPr anchor="ctr"/>
          <a:lstStyle>
            <a:lvl1pPr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a:solidFill>
                  <a:srgbClr val="898989"/>
                </a:solidFill>
                <a:latin typeface="Calibri" charset="0"/>
              </a:rPr>
              <a:t>© 2012 by W. W. Norton &amp; Company</a:t>
            </a:r>
          </a:p>
        </p:txBody>
      </p:sp>
      <p:sp>
        <p:nvSpPr>
          <p:cNvPr id="1028" name="Text Placeholder 2"/>
          <p:cNvSpPr>
            <a:spLocks noGrp="1"/>
          </p:cNvSpPr>
          <p:nvPr>
            <p:ph type="body" idx="1"/>
          </p:nvPr>
        </p:nvSpPr>
        <p:spPr bwMode="auto">
          <a:xfrm>
            <a:off x="0" y="3667125"/>
            <a:ext cx="9126538" cy="777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Chapter XX</a:t>
            </a:r>
          </a:p>
        </p:txBody>
      </p:sp>
      <p:sp>
        <p:nvSpPr>
          <p:cNvPr id="5" name="Footer Placeholder 4"/>
          <p:cNvSpPr>
            <a:spLocks noGrp="1"/>
          </p:cNvSpPr>
          <p:nvPr>
            <p:ph type="ftr" sz="quarter" idx="3"/>
          </p:nvPr>
        </p:nvSpPr>
        <p:spPr>
          <a:xfrm>
            <a:off x="17463" y="4838700"/>
            <a:ext cx="9109075" cy="885825"/>
          </a:xfrm>
          <a:prstGeom prst="rect">
            <a:avLst/>
          </a:prstGeom>
        </p:spPr>
        <p:txBody>
          <a:bodyPr vert="horz" lIns="91440" tIns="45720" rIns="91440" bIns="45720" rtlCol="0" anchor="ctr"/>
          <a:lstStyle>
            <a:lvl1pPr algn="ctr">
              <a:defRPr sz="2400">
                <a:solidFill>
                  <a:schemeClr val="tx1">
                    <a:tint val="75000"/>
                  </a:schemeClr>
                </a:solidFill>
                <a:latin typeface="Arial" pitchFamily="34" charset="0"/>
                <a:ea typeface="ＭＳ Ｐゴシック" pitchFamily="34" charset="-128"/>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37" r:id="rId1"/>
    <p:sldLayoutId id="2147484239" r:id="rId2"/>
    <p:sldLayoutId id="2147484240" r:id="rId3"/>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ctr" defTabSz="457200" rtl="0" eaLnBrk="0" fontAlgn="base" hangingPunct="0">
        <a:spcBef>
          <a:spcPct val="20000"/>
        </a:spcBef>
        <a:spcAft>
          <a:spcPct val="0"/>
        </a:spcAft>
        <a:buFont typeface="Arial" charset="0"/>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51AFF1"/>
        </a:solidFill>
        <a:effectLst/>
      </p:bgPr>
    </p:bg>
    <p:spTree>
      <p:nvGrpSpPr>
        <p:cNvPr id="1" name=""/>
        <p:cNvGrpSpPr/>
        <p:nvPr/>
      </p:nvGrpSpPr>
      <p:grpSpPr>
        <a:xfrm>
          <a:off x="0" y="0"/>
          <a:ext cx="0" cy="0"/>
          <a:chOff x="0" y="0"/>
          <a:chExt cx="0" cy="0"/>
        </a:xfrm>
      </p:grpSpPr>
      <p:pic>
        <p:nvPicPr>
          <p:cNvPr id="2050" name="Content Placeholder 3" descr="pens blank.jpg"/>
          <p:cNvPicPr>
            <a:picLocks noChangeAspect="1"/>
          </p:cNvPicPr>
          <p:nvPr/>
        </p:nvPicPr>
        <p:blipFill>
          <a:blip r:embed="rId3" cstate="email">
            <a:extLst>
              <a:ext uri="{28A0092B-C50C-407E-A947-70E740481C1C}">
                <a14:useLocalDpi xmlns:a14="http://schemas.microsoft.com/office/drawing/2010/main" val="0"/>
              </a:ext>
            </a:extLst>
          </a:blip>
          <a:srcRect t="-2338" b="-2338"/>
          <a:stretch>
            <a:fillRect/>
          </a:stretch>
        </p:blipFill>
        <p:spPr bwMode="auto">
          <a:xfrm>
            <a:off x="0" y="-1185863"/>
            <a:ext cx="9144000" cy="5027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 name="Title Placeholder 1"/>
          <p:cNvSpPr>
            <a:spLocks noGrp="1"/>
          </p:cNvSpPr>
          <p:nvPr>
            <p:ph type="title"/>
          </p:nvPr>
        </p:nvSpPr>
        <p:spPr bwMode="auto">
          <a:xfrm>
            <a:off x="457200" y="1330325"/>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4230"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Content Placeholder 5" descr="green pen skinny.jp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6440488"/>
            <a:ext cx="9144000" cy="43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5" name="Picture 7" descr="red pen skinny.jpg"/>
          <p:cNvPicPr>
            <a:picLocks noChangeAspect="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0" y="0"/>
            <a:ext cx="9144000" cy="44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31" r:id="rId1"/>
    <p:sldLayoutId id="2147484232" r:id="rId2"/>
    <p:sldLayoutId id="2147484233" r:id="rId3"/>
    <p:sldLayoutId id="2147484234" r:id="rId4"/>
    <p:sldLayoutId id="2147484235" r:id="rId5"/>
    <p:sldLayoutId id="2147484236" r:id="rId6"/>
    <p:sldLayoutId id="2147484242" r:id="rId7"/>
    <p:sldLayoutId id="2147484243" r:id="rId8"/>
    <p:sldLayoutId id="2147484244" r:id="rId9"/>
    <p:sldLayoutId id="2147484290" r:id="rId10"/>
    <p:sldLayoutId id="214748430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582613"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582613"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100" name="Content Placeholder 3" descr="green pen.jp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57785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45" r:id="rId1"/>
    <p:sldLayoutId id="2147484246" r:id="rId2"/>
    <p:sldLayoutId id="2147484247" r:id="rId3"/>
    <p:sldLayoutId id="2147484248" r:id="rId4"/>
    <p:sldLayoutId id="2147484249" r:id="rId5"/>
    <p:sldLayoutId id="2147484250" r:id="rId6"/>
    <p:sldLayoutId id="2147484251" r:id="rId7"/>
    <p:sldLayoutId id="2147484252" r:id="rId8"/>
    <p:sldLayoutId id="2147484253" r:id="rId9"/>
    <p:sldLayoutId id="2147484254" r:id="rId10"/>
    <p:sldLayoutId id="2147484255"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124" name="Content Placeholder 3" descr="green line.jp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1306513"/>
            <a:ext cx="9144000" cy="207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Measured and Manipulated Variables</a:t>
            </a:r>
            <a:endParaRPr lang="en-US" sz="4400" dirty="0"/>
          </a:p>
        </p:txBody>
      </p:sp>
      <p:sp>
        <p:nvSpPr>
          <p:cNvPr id="3" name="Text Placeholder 2"/>
          <p:cNvSpPr>
            <a:spLocks noGrp="1"/>
          </p:cNvSpPr>
          <p:nvPr>
            <p:ph type="body" sz="quarter" idx="10"/>
          </p:nvPr>
        </p:nvSpPr>
        <p:spPr/>
        <p:txBody>
          <a:bodyPr/>
          <a:lstStyle/>
          <a:p>
            <a:pPr>
              <a:spcBef>
                <a:spcPts val="1800"/>
              </a:spcBef>
            </a:pPr>
            <a:r>
              <a:rPr lang="en-US" dirty="0" smtClean="0"/>
              <a:t>A</a:t>
            </a:r>
            <a:r>
              <a:rPr lang="en-US" b="1" dirty="0" smtClean="0"/>
              <a:t> </a:t>
            </a:r>
            <a:r>
              <a:rPr lang="en-US" dirty="0" smtClean="0"/>
              <a:t>measured variable is </a:t>
            </a:r>
            <a:r>
              <a:rPr lang="en-US" i="1" dirty="0" smtClean="0"/>
              <a:t>observed</a:t>
            </a:r>
            <a:r>
              <a:rPr lang="en-US" dirty="0" smtClean="0"/>
              <a:t> and </a:t>
            </a:r>
            <a:r>
              <a:rPr lang="en-US" i="1" dirty="0" smtClean="0"/>
              <a:t>recorded</a:t>
            </a:r>
            <a:r>
              <a:rPr lang="en-US" dirty="0" smtClean="0"/>
              <a:t>.</a:t>
            </a:r>
          </a:p>
          <a:p>
            <a:pPr>
              <a:spcBef>
                <a:spcPts val="1800"/>
              </a:spcBef>
            </a:pPr>
            <a:r>
              <a:rPr lang="en-US" dirty="0" smtClean="0"/>
              <a:t>A</a:t>
            </a:r>
            <a:r>
              <a:rPr lang="en-US" b="1" dirty="0" smtClean="0"/>
              <a:t> </a:t>
            </a:r>
            <a:r>
              <a:rPr lang="en-US" dirty="0" smtClean="0"/>
              <a:t>manipulated variable is </a:t>
            </a:r>
            <a:r>
              <a:rPr lang="en-US" i="1" dirty="0" smtClean="0"/>
              <a:t>controlled</a:t>
            </a:r>
            <a:r>
              <a:rPr lang="en-US" dirty="0" smtClean="0"/>
              <a:t>.</a:t>
            </a:r>
          </a:p>
          <a:p>
            <a:pPr>
              <a:spcBef>
                <a:spcPts val="1800"/>
              </a:spcBef>
            </a:pPr>
            <a:r>
              <a:rPr lang="en-US" dirty="0" smtClean="0"/>
              <a:t>Some variables can only be measured—not manipulated.</a:t>
            </a:r>
          </a:p>
          <a:p>
            <a:pPr>
              <a:spcBef>
                <a:spcPts val="1800"/>
              </a:spcBef>
            </a:pPr>
            <a:r>
              <a:rPr lang="en-US" dirty="0" smtClean="0"/>
              <a:t>Some variables can be either manipulated or measured</a:t>
            </a:r>
            <a:endParaRPr lang="en-US" dirty="0"/>
          </a:p>
        </p:txBody>
      </p:sp>
    </p:spTree>
    <p:extLst>
      <p:ext uri="{BB962C8B-B14F-4D97-AF65-F5344CB8AC3E}">
        <p14:creationId xmlns:p14="http://schemas.microsoft.com/office/powerpoint/2010/main" val="182851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97" y="142969"/>
            <a:ext cx="8502912" cy="1143000"/>
          </a:xfrm>
        </p:spPr>
        <p:txBody>
          <a:bodyPr>
            <a:noAutofit/>
          </a:bodyPr>
          <a:lstStyle/>
          <a:p>
            <a:r>
              <a:rPr lang="en-US" sz="4400" dirty="0" smtClean="0"/>
              <a:t>From Conceptual Variable to Operational Definition</a:t>
            </a:r>
            <a:endParaRPr lang="en-US" sz="4400" dirty="0"/>
          </a:p>
        </p:txBody>
      </p:sp>
      <p:pic>
        <p:nvPicPr>
          <p:cNvPr id="3" name="Picture 2" descr="RESMETH3_Table03.01.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4288" y="1505270"/>
            <a:ext cx="8241166" cy="5299527"/>
          </a:xfrm>
          <a:prstGeom prst="rect">
            <a:avLst/>
          </a:prstGeom>
        </p:spPr>
      </p:pic>
    </p:spTree>
    <p:extLst>
      <p:ext uri="{BB962C8B-B14F-4D97-AF65-F5344CB8AC3E}">
        <p14:creationId xmlns:p14="http://schemas.microsoft.com/office/powerpoint/2010/main" val="990094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97" y="142969"/>
            <a:ext cx="8502912" cy="1143000"/>
          </a:xfrm>
        </p:spPr>
        <p:txBody>
          <a:bodyPr>
            <a:noAutofit/>
          </a:bodyPr>
          <a:lstStyle/>
          <a:p>
            <a:r>
              <a:rPr lang="en-US" sz="4400" dirty="0" smtClean="0"/>
              <a:t>Operationalizing “School Achievement”</a:t>
            </a:r>
            <a:endParaRPr lang="en-US" sz="4400" dirty="0"/>
          </a:p>
        </p:txBody>
      </p:sp>
      <p:pic>
        <p:nvPicPr>
          <p:cNvPr id="3" name="Picture 2" descr="RESMETH3_FIG03.02.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574458"/>
            <a:ext cx="9144000" cy="3714750"/>
          </a:xfrm>
          <a:prstGeom prst="rect">
            <a:avLst/>
          </a:prstGeom>
        </p:spPr>
      </p:pic>
    </p:spTree>
    <p:extLst>
      <p:ext uri="{BB962C8B-B14F-4D97-AF65-F5344CB8AC3E}">
        <p14:creationId xmlns:p14="http://schemas.microsoft.com/office/powerpoint/2010/main" val="501530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0" y="3276600"/>
            <a:ext cx="5029200" cy="3352800"/>
          </a:xfrm>
        </p:spPr>
        <p:style>
          <a:lnRef idx="2">
            <a:schemeClr val="accent5"/>
          </a:lnRef>
          <a:fillRef idx="1">
            <a:schemeClr val="lt1"/>
          </a:fillRef>
          <a:effectRef idx="0">
            <a:schemeClr val="accent5"/>
          </a:effectRef>
          <a:fontRef idx="minor">
            <a:schemeClr val="dk1"/>
          </a:fontRef>
        </p:style>
        <p:txBody>
          <a:bodyPr>
            <a:normAutofit/>
          </a:bodyPr>
          <a:lstStyle/>
          <a:p>
            <a:pPr>
              <a:buFont typeface="Wingdings" panose="05000000000000000000" pitchFamily="2" charset="2"/>
              <a:buChar char="Ø"/>
            </a:pPr>
            <a:r>
              <a:rPr lang="en-US" sz="1900" b="1" dirty="0">
                <a:cs typeface="Arial" charset="0"/>
              </a:rPr>
              <a:t>specifies the exact meaning of a variable in </a:t>
            </a:r>
            <a:r>
              <a:rPr lang="en-US" sz="1900" b="1" dirty="0" smtClean="0">
                <a:cs typeface="Arial" charset="0"/>
              </a:rPr>
              <a:t>a study by </a:t>
            </a:r>
            <a:r>
              <a:rPr lang="en-US" sz="1900" b="1" dirty="0">
                <a:cs typeface="Arial" charset="0"/>
              </a:rPr>
              <a:t>defining it in terms of observable operations, procedures, and measurements</a:t>
            </a:r>
            <a:r>
              <a:rPr lang="en-US" sz="1900" b="1" dirty="0" smtClean="0">
                <a:cs typeface="Arial" charset="0"/>
              </a:rPr>
              <a:t>.</a:t>
            </a:r>
          </a:p>
          <a:p>
            <a:pPr lvl="1">
              <a:buFont typeface="Courier New" panose="02070309020205020404" pitchFamily="49" charset="0"/>
              <a:buChar char="o"/>
            </a:pPr>
            <a:r>
              <a:rPr lang="en-US" sz="1700" b="1" dirty="0" smtClean="0">
                <a:cs typeface="Arial" charset="0"/>
              </a:rPr>
              <a:t>View photos of women in a business dress or a ‘sexy’ dress and rate aptitude on a job on 7-point scale. </a:t>
            </a:r>
          </a:p>
          <a:p>
            <a:pPr lvl="1">
              <a:buFont typeface="Courier New" panose="02070309020205020404" pitchFamily="49" charset="0"/>
              <a:buChar char="o"/>
            </a:pPr>
            <a:r>
              <a:rPr lang="en-US" sz="1700" b="1" dirty="0" smtClean="0">
                <a:cs typeface="Arial" charset="0"/>
              </a:rPr>
              <a:t>Negative comment about writing sample; amount of hot sauce; loudness of noise blast…</a:t>
            </a:r>
          </a:p>
          <a:p>
            <a:pPr lvl="1">
              <a:buFont typeface="Courier New" panose="02070309020205020404" pitchFamily="49" charset="0"/>
              <a:buChar char="o"/>
            </a:pPr>
            <a:r>
              <a:rPr lang="en-US" sz="1700" b="1" dirty="0" smtClean="0">
                <a:cs typeface="Arial" charset="0"/>
              </a:rPr>
              <a:t>Waitress compliments or not food choice; tip amount is measured. </a:t>
            </a:r>
            <a:endParaRPr lang="en-US" sz="1700" b="1" dirty="0">
              <a:cs typeface="Arial" charset="0"/>
            </a:endParaRPr>
          </a:p>
          <a:p>
            <a:endParaRPr lang="en-US" dirty="0"/>
          </a:p>
        </p:txBody>
      </p:sp>
      <p:sp>
        <p:nvSpPr>
          <p:cNvPr id="6" name="Cloud Callout 5"/>
          <p:cNvSpPr/>
          <p:nvPr/>
        </p:nvSpPr>
        <p:spPr>
          <a:xfrm>
            <a:off x="228600" y="129822"/>
            <a:ext cx="3581400" cy="2438400"/>
          </a:xfrm>
          <a:prstGeom prst="cloudCallout">
            <a:avLst/>
          </a:prstGeom>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rgbClr val="000000"/>
              </a:solidFill>
            </a:endParaRPr>
          </a:p>
        </p:txBody>
      </p:sp>
      <p:cxnSp>
        <p:nvCxnSpPr>
          <p:cNvPr id="8" name="Straight Connector 7"/>
          <p:cNvCxnSpPr/>
          <p:nvPr/>
        </p:nvCxnSpPr>
        <p:spPr>
          <a:xfrm>
            <a:off x="2057400" y="2590800"/>
            <a:ext cx="0" cy="18288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609600" y="4191000"/>
            <a:ext cx="3124200" cy="2286000"/>
          </a:xfrm>
          <a:prstGeom prst="rect">
            <a:avLst/>
          </a:prstGeom>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rgbClr val="FFFF00"/>
              </a:solidFill>
            </a:endParaRPr>
          </a:p>
        </p:txBody>
      </p:sp>
      <p:sp>
        <p:nvSpPr>
          <p:cNvPr id="11" name="Rectangle 10"/>
          <p:cNvSpPr/>
          <p:nvPr/>
        </p:nvSpPr>
        <p:spPr>
          <a:xfrm>
            <a:off x="304800" y="609600"/>
            <a:ext cx="3276600" cy="1477328"/>
          </a:xfrm>
          <a:prstGeom prst="rect">
            <a:avLst/>
          </a:prstGeom>
        </p:spPr>
        <p:txBody>
          <a:bodyPr wrap="square">
            <a:spAutoFit/>
          </a:bodyPr>
          <a:lstStyle/>
          <a:p>
            <a:pPr algn="ctr"/>
            <a:r>
              <a:rPr lang="en-US" sz="1800" b="1" dirty="0">
                <a:solidFill>
                  <a:srgbClr val="000000"/>
                </a:solidFill>
              </a:rPr>
              <a:t>Constructs (conceptual variables): </a:t>
            </a:r>
            <a:r>
              <a:rPr lang="en-US" sz="1800" dirty="0">
                <a:solidFill>
                  <a:srgbClr val="000000"/>
                </a:solidFill>
              </a:rPr>
              <a:t>Unobservable, abstract variables (e.g., </a:t>
            </a:r>
            <a:r>
              <a:rPr lang="en-US" sz="1800" dirty="0" smtClean="0">
                <a:solidFill>
                  <a:srgbClr val="000000"/>
                </a:solidFill>
              </a:rPr>
              <a:t>attraction, memory</a:t>
            </a:r>
            <a:r>
              <a:rPr lang="en-US" sz="1800" dirty="0">
                <a:solidFill>
                  <a:srgbClr val="000000"/>
                </a:solidFill>
              </a:rPr>
              <a:t>, motivation, etc.)</a:t>
            </a:r>
          </a:p>
        </p:txBody>
      </p:sp>
      <p:sp>
        <p:nvSpPr>
          <p:cNvPr id="12" name="Rectangle 11"/>
          <p:cNvSpPr/>
          <p:nvPr/>
        </p:nvSpPr>
        <p:spPr>
          <a:xfrm>
            <a:off x="609600" y="4419600"/>
            <a:ext cx="3124200" cy="1754327"/>
          </a:xfrm>
          <a:prstGeom prst="rect">
            <a:avLst/>
          </a:prstGeom>
        </p:spPr>
        <p:txBody>
          <a:bodyPr wrap="square">
            <a:spAutoFit/>
          </a:bodyPr>
          <a:lstStyle/>
          <a:p>
            <a:pPr algn="ctr"/>
            <a:r>
              <a:rPr lang="en-US" sz="1800" b="1" dirty="0">
                <a:solidFill>
                  <a:srgbClr val="000000"/>
                </a:solidFill>
              </a:rPr>
              <a:t>Operational definitions (operational variables): </a:t>
            </a:r>
            <a:r>
              <a:rPr lang="en-US" sz="1800" dirty="0">
                <a:solidFill>
                  <a:srgbClr val="000000"/>
                </a:solidFill>
              </a:rPr>
              <a:t>Observable, concrete measures and manipulations (e.g.</a:t>
            </a:r>
            <a:r>
              <a:rPr lang="en-US" sz="1800" dirty="0" smtClean="0">
                <a:solidFill>
                  <a:srgbClr val="000000"/>
                </a:solidFill>
              </a:rPr>
              <a:t>, pupil dilation, number of words recalled) </a:t>
            </a:r>
            <a:endParaRPr lang="en-US" sz="1800" dirty="0">
              <a:solidFill>
                <a:srgbClr val="000000"/>
              </a:solidFill>
            </a:endParaRPr>
          </a:p>
        </p:txBody>
      </p:sp>
      <p:sp>
        <p:nvSpPr>
          <p:cNvPr id="13" name="Content Placeholder 2"/>
          <p:cNvSpPr txBox="1">
            <a:spLocks/>
          </p:cNvSpPr>
          <p:nvPr/>
        </p:nvSpPr>
        <p:spPr>
          <a:xfrm>
            <a:off x="3810000" y="228600"/>
            <a:ext cx="5029200" cy="281940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a:bodyPr>
          <a:lst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b="1" dirty="0" smtClean="0">
                <a:cs typeface="Arial" charset="0"/>
              </a:rPr>
              <a:t>label given to the broader concept or idea of interest. Somewhat like a dictionary definition.</a:t>
            </a:r>
          </a:p>
          <a:p>
            <a:pPr lvl="1">
              <a:buFont typeface="Courier New" panose="02070309020205020404" pitchFamily="49" charset="0"/>
              <a:buChar char="o"/>
            </a:pPr>
            <a:r>
              <a:rPr lang="en-US" b="1" dirty="0" smtClean="0">
                <a:cs typeface="Arial" charset="0"/>
              </a:rPr>
              <a:t>Does how one dress influence perceptions of competence?</a:t>
            </a:r>
          </a:p>
          <a:p>
            <a:pPr lvl="1">
              <a:buFont typeface="Courier New" panose="02070309020205020404" pitchFamily="49" charset="0"/>
              <a:buChar char="o"/>
            </a:pPr>
            <a:r>
              <a:rPr lang="en-US" b="1" dirty="0" smtClean="0">
                <a:cs typeface="Arial" charset="0"/>
              </a:rPr>
              <a:t>Does anger affect decisions?</a:t>
            </a:r>
          </a:p>
          <a:p>
            <a:pPr lvl="1">
              <a:buFont typeface="Courier New" panose="02070309020205020404" pitchFamily="49" charset="0"/>
              <a:buChar char="o"/>
            </a:pPr>
            <a:r>
              <a:rPr lang="en-US" b="1" dirty="0" smtClean="0">
                <a:cs typeface="Arial" charset="0"/>
              </a:rPr>
              <a:t>Do compliments increase generosity?</a:t>
            </a:r>
            <a:endParaRPr lang="en-US" b="1" dirty="0"/>
          </a:p>
        </p:txBody>
      </p:sp>
    </p:spTree>
    <p:extLst>
      <p:ext uri="{BB962C8B-B14F-4D97-AF65-F5344CB8AC3E}">
        <p14:creationId xmlns:p14="http://schemas.microsoft.com/office/powerpoint/2010/main" val="400781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Warning! </a:t>
            </a:r>
            <a:endParaRPr lang="en-US" dirty="0"/>
          </a:p>
        </p:txBody>
      </p:sp>
      <p:sp>
        <p:nvSpPr>
          <p:cNvPr id="3" name="Content Placeholder 2"/>
          <p:cNvSpPr>
            <a:spLocks noGrp="1"/>
          </p:cNvSpPr>
          <p:nvPr>
            <p:ph idx="1"/>
          </p:nvPr>
        </p:nvSpPr>
        <p:spPr>
          <a:xfrm>
            <a:off x="457200" y="1417638"/>
            <a:ext cx="8229600" cy="4830762"/>
          </a:xfrm>
        </p:spPr>
        <p:txBody>
          <a:bodyPr>
            <a:normAutofit/>
          </a:bodyPr>
          <a:lstStyle/>
          <a:p>
            <a:r>
              <a:rPr lang="en-US" dirty="0" smtClean="0"/>
              <a:t>Is there </a:t>
            </a:r>
            <a:r>
              <a:rPr lang="en-US" b="1" dirty="0" smtClean="0"/>
              <a:t>A</a:t>
            </a:r>
            <a:r>
              <a:rPr lang="en-US" dirty="0" smtClean="0"/>
              <a:t> measure of aggression? Intelligence? Personality? Happiness? </a:t>
            </a:r>
          </a:p>
          <a:p>
            <a:endParaRPr lang="en-US" dirty="0" smtClean="0"/>
          </a:p>
          <a:p>
            <a:r>
              <a:rPr lang="en-US" dirty="0" smtClean="0"/>
              <a:t>No single operational definition is perfect</a:t>
            </a:r>
          </a:p>
          <a:p>
            <a:endParaRPr lang="en-US" dirty="0"/>
          </a:p>
          <a:p>
            <a:r>
              <a:rPr lang="en-US" dirty="0" smtClean="0"/>
              <a:t>All sciences rely on “converging operations”</a:t>
            </a:r>
            <a:endParaRPr lang="en-US" dirty="0"/>
          </a:p>
        </p:txBody>
      </p:sp>
    </p:spTree>
    <p:extLst>
      <p:ext uri="{BB962C8B-B14F-4D97-AF65-F5344CB8AC3E}">
        <p14:creationId xmlns:p14="http://schemas.microsoft.com/office/powerpoint/2010/main" val="636770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2.1.3179"/>
  <p:tag name="PPTVERSION" val="16"/>
  <p:tag name="TPOS" val="2"/>
</p:tagLst>
</file>

<file path=ppt/theme/theme1.xml><?xml version="1.0" encoding="utf-8"?>
<a:theme xmlns:a="http://schemas.openxmlformats.org/drawingml/2006/main" name="Chapter Open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Open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tent 1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ontent 2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Content 3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ResMeth_LectureTemplate2</Template>
  <TotalTime>4820</TotalTime>
  <Words>1279</Words>
  <Application>Microsoft Office PowerPoint</Application>
  <PresentationFormat>On-screen Show (4:3)</PresentationFormat>
  <Paragraphs>67</Paragraphs>
  <Slides>5</Slides>
  <Notes>5</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5</vt:i4>
      </vt:variant>
    </vt:vector>
  </HeadingPairs>
  <TitlesOfParts>
    <vt:vector size="16" baseType="lpstr">
      <vt:lpstr>ＭＳ Ｐゴシック</vt:lpstr>
      <vt:lpstr>Arial</vt:lpstr>
      <vt:lpstr>Calibri</vt:lpstr>
      <vt:lpstr>Courier New</vt:lpstr>
      <vt:lpstr>Wingdings</vt:lpstr>
      <vt:lpstr>Wingdings 2</vt:lpstr>
      <vt:lpstr>Chapter Opener</vt:lpstr>
      <vt:lpstr>Section Opener</vt:lpstr>
      <vt:lpstr>Content 1 Theme</vt:lpstr>
      <vt:lpstr>Content 2 Theme</vt:lpstr>
      <vt:lpstr>Content 3 Theme</vt:lpstr>
      <vt:lpstr>Measured and Manipulated Variables</vt:lpstr>
      <vt:lpstr>From Conceptual Variable to Operational Definition</vt:lpstr>
      <vt:lpstr>Operationalizing “School Achievement”</vt:lpstr>
      <vt:lpstr>PowerPoint Presentation</vt:lpstr>
      <vt:lpstr>Warning! </vt:lpstr>
    </vt:vector>
  </TitlesOfParts>
  <Company>Windows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Beth Morling</dc:creator>
  <cp:lastModifiedBy>Trench, Lynne S.</cp:lastModifiedBy>
  <cp:revision>509</cp:revision>
  <cp:lastPrinted>2018-02-21T15:20:13Z</cp:lastPrinted>
  <dcterms:created xsi:type="dcterms:W3CDTF">2012-01-31T16:03:55Z</dcterms:created>
  <dcterms:modified xsi:type="dcterms:W3CDTF">2020-02-07T18:07:51Z</dcterms:modified>
</cp:coreProperties>
</file>