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5"/>
  </p:sldMasterIdLst>
  <p:notesMasterIdLst>
    <p:notesMasterId r:id="rId79"/>
  </p:notesMasterIdLst>
  <p:handoutMasterIdLst>
    <p:handoutMasterId r:id="rId80"/>
  </p:handoutMasterIdLst>
  <p:sldIdLst>
    <p:sldId id="389" r:id="rId6"/>
    <p:sldId id="439" r:id="rId7"/>
    <p:sldId id="440" r:id="rId8"/>
    <p:sldId id="441" r:id="rId9"/>
    <p:sldId id="442" r:id="rId10"/>
    <p:sldId id="443" r:id="rId11"/>
    <p:sldId id="444" r:id="rId12"/>
    <p:sldId id="445" r:id="rId13"/>
    <p:sldId id="446" r:id="rId14"/>
    <p:sldId id="447" r:id="rId15"/>
    <p:sldId id="511" r:id="rId16"/>
    <p:sldId id="449" r:id="rId17"/>
    <p:sldId id="450" r:id="rId18"/>
    <p:sldId id="512" r:id="rId19"/>
    <p:sldId id="452" r:id="rId20"/>
    <p:sldId id="453" r:id="rId21"/>
    <p:sldId id="454" r:id="rId22"/>
    <p:sldId id="455" r:id="rId23"/>
    <p:sldId id="456" r:id="rId24"/>
    <p:sldId id="457" r:id="rId25"/>
    <p:sldId id="458" r:id="rId26"/>
    <p:sldId id="459" r:id="rId27"/>
    <p:sldId id="460" r:id="rId28"/>
    <p:sldId id="461" r:id="rId29"/>
    <p:sldId id="462" r:id="rId30"/>
    <p:sldId id="463" r:id="rId31"/>
    <p:sldId id="464" r:id="rId32"/>
    <p:sldId id="465" r:id="rId33"/>
    <p:sldId id="513" r:id="rId34"/>
    <p:sldId id="467" r:id="rId35"/>
    <p:sldId id="468" r:id="rId36"/>
    <p:sldId id="469" r:id="rId37"/>
    <p:sldId id="470" r:id="rId38"/>
    <p:sldId id="471" r:id="rId39"/>
    <p:sldId id="472" r:id="rId40"/>
    <p:sldId id="473" r:id="rId41"/>
    <p:sldId id="474" r:id="rId42"/>
    <p:sldId id="475" r:id="rId43"/>
    <p:sldId id="476" r:id="rId44"/>
    <p:sldId id="477" r:id="rId45"/>
    <p:sldId id="478" r:id="rId46"/>
    <p:sldId id="479" r:id="rId47"/>
    <p:sldId id="480" r:id="rId48"/>
    <p:sldId id="481" r:id="rId49"/>
    <p:sldId id="482" r:id="rId50"/>
    <p:sldId id="483" r:id="rId51"/>
    <p:sldId id="484" r:id="rId52"/>
    <p:sldId id="485" r:id="rId53"/>
    <p:sldId id="486" r:id="rId54"/>
    <p:sldId id="487" r:id="rId55"/>
    <p:sldId id="488" r:id="rId56"/>
    <p:sldId id="489" r:id="rId57"/>
    <p:sldId id="490" r:id="rId58"/>
    <p:sldId id="491" r:id="rId59"/>
    <p:sldId id="492" r:id="rId60"/>
    <p:sldId id="493" r:id="rId61"/>
    <p:sldId id="494" r:id="rId62"/>
    <p:sldId id="495" r:id="rId63"/>
    <p:sldId id="496" r:id="rId64"/>
    <p:sldId id="497" r:id="rId65"/>
    <p:sldId id="498" r:id="rId66"/>
    <p:sldId id="499" r:id="rId67"/>
    <p:sldId id="500" r:id="rId68"/>
    <p:sldId id="501" r:id="rId69"/>
    <p:sldId id="502" r:id="rId70"/>
    <p:sldId id="503" r:id="rId71"/>
    <p:sldId id="504" r:id="rId72"/>
    <p:sldId id="505" r:id="rId73"/>
    <p:sldId id="506" r:id="rId74"/>
    <p:sldId id="507" r:id="rId75"/>
    <p:sldId id="508" r:id="rId76"/>
    <p:sldId id="509" r:id="rId77"/>
    <p:sldId id="510" r:id="rId78"/>
  </p:sldIdLst>
  <p:sldSz cx="12192000" cy="6858000"/>
  <p:notesSz cx="6858000" cy="9144000"/>
  <p:defaultTextStyle>
    <a:defPPr>
      <a:defRPr lang="en-US"/>
    </a:defPPr>
    <a:lvl1pPr algn="l" rtl="0" eaLnBrk="0" fontAlgn="base" hangingPunct="0">
      <a:spcBef>
        <a:spcPct val="0"/>
      </a:spcBef>
      <a:spcAft>
        <a:spcPct val="0"/>
      </a:spcAft>
      <a:defRPr kern="1200">
        <a:solidFill>
          <a:schemeClr val="tx1"/>
        </a:solidFill>
        <a:latin typeface="Calibri" charset="0"/>
        <a:ea typeface="+mn-ea"/>
        <a:cs typeface="+mn-cs"/>
      </a:defRPr>
    </a:lvl1pPr>
    <a:lvl2pPr marL="457200" algn="l" rtl="0" eaLnBrk="0" fontAlgn="base" hangingPunct="0">
      <a:spcBef>
        <a:spcPct val="0"/>
      </a:spcBef>
      <a:spcAft>
        <a:spcPct val="0"/>
      </a:spcAft>
      <a:defRPr kern="1200">
        <a:solidFill>
          <a:schemeClr val="tx1"/>
        </a:solidFill>
        <a:latin typeface="Calibri" charset="0"/>
        <a:ea typeface="+mn-ea"/>
        <a:cs typeface="+mn-cs"/>
      </a:defRPr>
    </a:lvl2pPr>
    <a:lvl3pPr marL="914400" algn="l" rtl="0" eaLnBrk="0" fontAlgn="base" hangingPunct="0">
      <a:spcBef>
        <a:spcPct val="0"/>
      </a:spcBef>
      <a:spcAft>
        <a:spcPct val="0"/>
      </a:spcAft>
      <a:defRPr kern="1200">
        <a:solidFill>
          <a:schemeClr val="tx1"/>
        </a:solidFill>
        <a:latin typeface="Calibri" charset="0"/>
        <a:ea typeface="+mn-ea"/>
        <a:cs typeface="+mn-cs"/>
      </a:defRPr>
    </a:lvl3pPr>
    <a:lvl4pPr marL="1371600" algn="l" rtl="0" eaLnBrk="0" fontAlgn="base" hangingPunct="0">
      <a:spcBef>
        <a:spcPct val="0"/>
      </a:spcBef>
      <a:spcAft>
        <a:spcPct val="0"/>
      </a:spcAft>
      <a:defRPr kern="1200">
        <a:solidFill>
          <a:schemeClr val="tx1"/>
        </a:solidFill>
        <a:latin typeface="Calibri" charset="0"/>
        <a:ea typeface="+mn-ea"/>
        <a:cs typeface="+mn-cs"/>
      </a:defRPr>
    </a:lvl4pPr>
    <a:lvl5pPr marL="1828800" algn="l" rtl="0" eaLnBrk="0" fontAlgn="base" hangingPunct="0">
      <a:spcBef>
        <a:spcPct val="0"/>
      </a:spcBef>
      <a:spcAft>
        <a:spcPct val="0"/>
      </a:spcAft>
      <a:defRPr kern="1200">
        <a:solidFill>
          <a:schemeClr val="tx1"/>
        </a:solidFill>
        <a:latin typeface="Calibri" charset="0"/>
        <a:ea typeface="+mn-ea"/>
        <a:cs typeface="+mn-cs"/>
      </a:defRPr>
    </a:lvl5pPr>
    <a:lvl6pPr marL="2286000" algn="l" defTabSz="914400" rtl="0" eaLnBrk="1" latinLnBrk="0" hangingPunct="1">
      <a:defRPr kern="1200">
        <a:solidFill>
          <a:schemeClr val="tx1"/>
        </a:solidFill>
        <a:latin typeface="Calibri" charset="0"/>
        <a:ea typeface="+mn-ea"/>
        <a:cs typeface="+mn-cs"/>
      </a:defRPr>
    </a:lvl6pPr>
    <a:lvl7pPr marL="2743200" algn="l" defTabSz="914400" rtl="0" eaLnBrk="1" latinLnBrk="0" hangingPunct="1">
      <a:defRPr kern="1200">
        <a:solidFill>
          <a:schemeClr val="tx1"/>
        </a:solidFill>
        <a:latin typeface="Calibri" charset="0"/>
        <a:ea typeface="+mn-ea"/>
        <a:cs typeface="+mn-cs"/>
      </a:defRPr>
    </a:lvl7pPr>
    <a:lvl8pPr marL="3200400" algn="l" defTabSz="914400" rtl="0" eaLnBrk="1" latinLnBrk="0" hangingPunct="1">
      <a:defRPr kern="1200">
        <a:solidFill>
          <a:schemeClr val="tx1"/>
        </a:solidFill>
        <a:latin typeface="Calibri" charset="0"/>
        <a:ea typeface="+mn-ea"/>
        <a:cs typeface="+mn-cs"/>
      </a:defRPr>
    </a:lvl8pPr>
    <a:lvl9pPr marL="3657600" algn="l" defTabSz="914400" rtl="0" eaLnBrk="1" latinLnBrk="0" hangingPunct="1">
      <a:defRPr kern="1200">
        <a:solidFill>
          <a:schemeClr val="tx1"/>
        </a:solidFill>
        <a:latin typeface="Calibri" charset="0"/>
        <a:ea typeface="+mn-ea"/>
        <a:cs typeface="+mn-cs"/>
      </a:defRPr>
    </a:lvl9pPr>
  </p:defaultTextStyle>
  <p:extLst>
    <p:ext uri="{EFAFB233-063F-42B5-8137-9DF3F51BA10A}">
      <p15:sldGuideLst xmlns:p15="http://schemas.microsoft.com/office/powerpoint/2012/main">
        <p15:guide id="1" orient="horz" pos="744" userDrawn="1">
          <p15:clr>
            <a:srgbClr val="A4A3A4"/>
          </p15:clr>
        </p15:guide>
        <p15:guide id="2" pos="408"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riola, Courtney A" initials="TCA" lastIdx="1" clrIdx="0">
    <p:extLst>
      <p:ext uri="{19B8F6BF-5375-455C-9EA6-DF929625EA0E}">
        <p15:presenceInfo xmlns:p15="http://schemas.microsoft.com/office/powerpoint/2012/main" userId="S-1-5-21-4027829005-1107895287-290554039-15643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A78"/>
    <a:srgbClr val="000000"/>
    <a:srgbClr val="FFFFFF"/>
    <a:srgbClr val="006298"/>
    <a:srgbClr val="FF6300"/>
    <a:srgbClr val="E9255F"/>
    <a:srgbClr val="0098D4"/>
    <a:srgbClr val="00B8E7"/>
    <a:srgbClr val="81D0ED"/>
    <a:srgbClr val="F6B7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719" autoAdjust="0"/>
    <p:restoredTop sz="95349" autoAdjust="0"/>
  </p:normalViewPr>
  <p:slideViewPr>
    <p:cSldViewPr snapToGrid="0" snapToObjects="1">
      <p:cViewPr varScale="1">
        <p:scale>
          <a:sx n="84" d="100"/>
          <a:sy n="84" d="100"/>
        </p:scale>
        <p:origin x="102" y="588"/>
      </p:cViewPr>
      <p:guideLst>
        <p:guide orient="horz" pos="744"/>
        <p:guide pos="408"/>
      </p:guideLst>
    </p:cSldViewPr>
  </p:slideViewPr>
  <p:outlineViewPr>
    <p:cViewPr>
      <p:scale>
        <a:sx n="50" d="100"/>
        <a:sy n="50"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snapToObjects="1">
      <p:cViewPr varScale="1">
        <p:scale>
          <a:sx n="87" d="100"/>
          <a:sy n="87" d="100"/>
        </p:scale>
        <p:origin x="3090" y="8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63" Type="http://schemas.openxmlformats.org/officeDocument/2006/relationships/slide" Target="slides/slide58.xml"/><Relationship Id="rId68" Type="http://schemas.openxmlformats.org/officeDocument/2006/relationships/slide" Target="slides/slide63.xml"/><Relationship Id="rId76" Type="http://schemas.openxmlformats.org/officeDocument/2006/relationships/slide" Target="slides/slide71.xml"/><Relationship Id="rId84" Type="http://schemas.openxmlformats.org/officeDocument/2006/relationships/theme" Target="theme/theme1.xml"/><Relationship Id="rId7" Type="http://schemas.openxmlformats.org/officeDocument/2006/relationships/slide" Target="slides/slide2.xml"/><Relationship Id="rId71" Type="http://schemas.openxmlformats.org/officeDocument/2006/relationships/slide" Target="slides/slide66.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slide" Target="slides/slide61.xml"/><Relationship Id="rId74" Type="http://schemas.openxmlformats.org/officeDocument/2006/relationships/slide" Target="slides/slide69.xml"/><Relationship Id="rId79" Type="http://schemas.openxmlformats.org/officeDocument/2006/relationships/notesMaster" Target="notesMasters/notesMaster1.xml"/><Relationship Id="rId5" Type="http://schemas.openxmlformats.org/officeDocument/2006/relationships/slideMaster" Target="slideMasters/slideMaster1.xml"/><Relationship Id="rId61" Type="http://schemas.openxmlformats.org/officeDocument/2006/relationships/slide" Target="slides/slide56.xml"/><Relationship Id="rId82" Type="http://schemas.openxmlformats.org/officeDocument/2006/relationships/presProps" Target="presProps.xml"/><Relationship Id="rId19" Type="http://schemas.openxmlformats.org/officeDocument/2006/relationships/slide" Target="slides/slide14.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slide" Target="slides/slide59.xml"/><Relationship Id="rId69" Type="http://schemas.openxmlformats.org/officeDocument/2006/relationships/slide" Target="slides/slide64.xml"/><Relationship Id="rId77" Type="http://schemas.openxmlformats.org/officeDocument/2006/relationships/slide" Target="slides/slide72.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slide" Target="slides/slide67.xml"/><Relationship Id="rId80" Type="http://schemas.openxmlformats.org/officeDocument/2006/relationships/handoutMaster" Target="handoutMasters/handoutMaster1.xml"/><Relationship Id="rId85" Type="http://schemas.openxmlformats.org/officeDocument/2006/relationships/tableStyles" Target="tableStyles.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slide" Target="slides/slide62.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slide" Target="slides/slide65.xml"/><Relationship Id="rId75" Type="http://schemas.openxmlformats.org/officeDocument/2006/relationships/slide" Target="slides/slide70.xml"/><Relationship Id="rId83"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73" Type="http://schemas.openxmlformats.org/officeDocument/2006/relationships/slide" Target="slides/slide68.xml"/><Relationship Id="rId78" Type="http://schemas.openxmlformats.org/officeDocument/2006/relationships/slide" Target="slides/slide73.xml"/><Relationship Id="rId81" Type="http://schemas.openxmlformats.org/officeDocument/2006/relationships/commentAuthors" Target="commentAuthor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E8AA413-85C6-40F2-B867-268CAAA7E377}" type="datetimeFigureOut">
              <a:rPr lang="en-US" smtClean="0"/>
              <a:t>1/23/2019</a:t>
            </a:fld>
            <a:endParaRPr lang="en-US"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767803E-66EE-42CE-8DFB-98553954E472}" type="slidenum">
              <a:rPr lang="en-US" smtClean="0"/>
              <a:t>‹#›</a:t>
            </a:fld>
            <a:endParaRPr lang="en-US" dirty="0"/>
          </a:p>
        </p:txBody>
      </p:sp>
    </p:spTree>
    <p:extLst>
      <p:ext uri="{BB962C8B-B14F-4D97-AF65-F5344CB8AC3E}">
        <p14:creationId xmlns:p14="http://schemas.microsoft.com/office/powerpoint/2010/main" val="217621028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a:latin typeface="+mn-lt"/>
              </a:defRPr>
            </a:lvl1pPr>
          </a:lstStyle>
          <a:p>
            <a:pPr>
              <a:defRPr/>
            </a:pPr>
            <a:fld id="{86680D68-05FF-7942-990A-B21BB8E6CE33}" type="datetimeFigureOut">
              <a:rPr lang="en-US"/>
              <a:pPr>
                <a:defRPr/>
              </a:pPr>
              <a:t>1/23/2019</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defRPr sz="1200">
                <a:latin typeface="+mn-lt"/>
              </a:defRPr>
            </a:lvl1pPr>
          </a:lstStyle>
          <a:p>
            <a:pPr>
              <a:defRPr/>
            </a:pPr>
            <a:fld id="{91CAE60C-72A0-D14D-8733-C13212F694AD}" type="slidenum">
              <a:rPr lang="en-US"/>
              <a:pPr>
                <a:defRPr/>
              </a:pPr>
              <a:t>‹#›</a:t>
            </a:fld>
            <a:endParaRPr lang="en-US" dirty="0"/>
          </a:p>
        </p:txBody>
      </p:sp>
    </p:spTree>
    <p:extLst>
      <p:ext uri="{BB962C8B-B14F-4D97-AF65-F5344CB8AC3E}">
        <p14:creationId xmlns:p14="http://schemas.microsoft.com/office/powerpoint/2010/main" val="123380552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stretch>
            <a:fillRect/>
          </a:stretch>
        </p:blipFill>
        <p:spPr>
          <a:xfrm>
            <a:off x="192" y="16"/>
            <a:ext cx="12191807" cy="6865874"/>
          </a:xfrm>
          <a:prstGeom prst="rect">
            <a:avLst/>
          </a:prstGeom>
        </p:spPr>
      </p:pic>
      <p:sp>
        <p:nvSpPr>
          <p:cNvPr id="2" name="Title 1"/>
          <p:cNvSpPr>
            <a:spLocks noGrp="1"/>
          </p:cNvSpPr>
          <p:nvPr>
            <p:ph type="title"/>
          </p:nvPr>
        </p:nvSpPr>
        <p:spPr>
          <a:xfrm>
            <a:off x="838200" y="2291187"/>
            <a:ext cx="10515600" cy="684026"/>
          </a:xfrm>
        </p:spPr>
        <p:txBody>
          <a:bodyPr/>
          <a:lstStyle>
            <a:lvl1pPr>
              <a:defRPr>
                <a:solidFill>
                  <a:schemeClr val="bg1"/>
                </a:solidFill>
              </a:defRPr>
            </a:lvl1pPr>
          </a:lstStyle>
          <a:p>
            <a:r>
              <a:rPr lang="en-US" smtClean="0"/>
              <a:t>Click to edit Master title style</a:t>
            </a:r>
            <a:endParaRPr lang="en-US" dirty="0"/>
          </a:p>
        </p:txBody>
      </p:sp>
      <p:sp>
        <p:nvSpPr>
          <p:cNvPr id="3" name="Text Placeholder 2"/>
          <p:cNvSpPr>
            <a:spLocks noGrp="1"/>
          </p:cNvSpPr>
          <p:nvPr>
            <p:ph type="body" sz="quarter" idx="10" hasCustomPrompt="1"/>
          </p:nvPr>
        </p:nvSpPr>
        <p:spPr>
          <a:xfrm>
            <a:off x="4867275" y="3619985"/>
            <a:ext cx="2457450" cy="597477"/>
          </a:xfrm>
        </p:spPr>
        <p:txBody>
          <a:bodyPr>
            <a:normAutofit/>
          </a:bodyPr>
          <a:lstStyle>
            <a:lvl1pPr marL="0" indent="0" algn="ctr">
              <a:buNone/>
              <a:defRPr sz="2000" b="0" i="0">
                <a:solidFill>
                  <a:schemeClr val="bg1"/>
                </a:solidFill>
                <a:latin typeface="Arial" charset="0"/>
                <a:ea typeface="Arial" charset="0"/>
                <a:cs typeface="Arial" charset="0"/>
              </a:defRPr>
            </a:lvl1pPr>
          </a:lstStyle>
          <a:p>
            <a:pPr lvl="0"/>
            <a:r>
              <a:rPr lang="en-US" dirty="0"/>
              <a:t>Click to edit date</a:t>
            </a:r>
          </a:p>
        </p:txBody>
      </p:sp>
      <p:pic>
        <p:nvPicPr>
          <p:cNvPr id="9" name="Picture 7"/>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424861" y="6356350"/>
            <a:ext cx="1699425" cy="383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Footer Placeholder 4"/>
          <p:cNvSpPr>
            <a:spLocks noGrp="1"/>
          </p:cNvSpPr>
          <p:nvPr>
            <p:ph type="ftr" sz="quarter" idx="3"/>
          </p:nvPr>
        </p:nvSpPr>
        <p:spPr>
          <a:xfrm>
            <a:off x="2923890" y="6356350"/>
            <a:ext cx="8801669" cy="365125"/>
          </a:xfrm>
          <a:prstGeom prst="rect">
            <a:avLst/>
          </a:prstGeom>
        </p:spPr>
        <p:txBody>
          <a:bodyPr vert="horz" lIns="91440" tIns="45720" rIns="91440" bIns="45720" rtlCol="0" anchor="ctr"/>
          <a:lstStyle>
            <a:lvl1pPr algn="l" eaLnBrk="1" fontAlgn="auto" hangingPunct="1">
              <a:spcBef>
                <a:spcPts val="0"/>
              </a:spcBef>
              <a:spcAft>
                <a:spcPts val="0"/>
              </a:spcAft>
              <a:defRPr lang="en-US" sz="1400" b="0" i="0" u="none" strike="noStrike" baseline="0" smtClean="0">
                <a:solidFill>
                  <a:schemeClr val="bg1"/>
                </a:solidFill>
                <a:latin typeface="arial" charset="0"/>
              </a:defRPr>
            </a:lvl1pPr>
          </a:lstStyle>
          <a:p>
            <a:r>
              <a:rPr lang="en-US" dirty="0"/>
              <a:t>[Author Name], [Book Title], [#] Edition. © [Insert Year] Cengage. All Rights Reserved. May not be scanned, copied or duplicated, or posted to a publicly accessible website, in whole or in part.</a:t>
            </a:r>
          </a:p>
        </p:txBody>
      </p:sp>
    </p:spTree>
    <p:extLst>
      <p:ext uri="{BB962C8B-B14F-4D97-AF65-F5344CB8AC3E}">
        <p14:creationId xmlns:p14="http://schemas.microsoft.com/office/powerpoint/2010/main" val="17326586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Image and Caption">
    <p:spTree>
      <p:nvGrpSpPr>
        <p:cNvPr id="1" name=""/>
        <p:cNvGrpSpPr/>
        <p:nvPr/>
      </p:nvGrpSpPr>
      <p:grpSpPr>
        <a:xfrm>
          <a:off x="0" y="0"/>
          <a:ext cx="0" cy="0"/>
          <a:chOff x="0" y="0"/>
          <a:chExt cx="0" cy="0"/>
        </a:xfrm>
      </p:grpSpPr>
      <p:sp>
        <p:nvSpPr>
          <p:cNvPr id="3" name="Title 2"/>
          <p:cNvSpPr>
            <a:spLocks noGrp="1"/>
          </p:cNvSpPr>
          <p:nvPr>
            <p:ph type="title"/>
          </p:nvPr>
        </p:nvSpPr>
        <p:spPr>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defRPr lang="en-US" sz="3600"/>
            </a:lvl1pPr>
          </a:lstStyle>
          <a:p>
            <a:pPr lvl="0" algn="l"/>
            <a:r>
              <a:rPr lang="en-US" smtClean="0"/>
              <a:t>Click to edit Master title style</a:t>
            </a:r>
            <a:endParaRPr lang="en-US"/>
          </a:p>
        </p:txBody>
      </p:sp>
      <p:sp>
        <p:nvSpPr>
          <p:cNvPr id="6" name="Picture Placeholder 5"/>
          <p:cNvSpPr>
            <a:spLocks noGrp="1"/>
          </p:cNvSpPr>
          <p:nvPr>
            <p:ph type="pic" sz="quarter" idx="10"/>
          </p:nvPr>
        </p:nvSpPr>
        <p:spPr>
          <a:xfrm>
            <a:off x="733118" y="1619557"/>
            <a:ext cx="6477000" cy="4259263"/>
          </a:xfrm>
        </p:spPr>
        <p:txBody>
          <a:bodyPr/>
          <a:lstStyle/>
          <a:p>
            <a:r>
              <a:rPr lang="en-US" dirty="0" smtClean="0"/>
              <a:t>Click icon to add picture</a:t>
            </a:r>
            <a:endParaRPr lang="en-US" dirty="0"/>
          </a:p>
        </p:txBody>
      </p:sp>
      <p:sp>
        <p:nvSpPr>
          <p:cNvPr id="10" name="Text Placeholder 9"/>
          <p:cNvSpPr>
            <a:spLocks noGrp="1"/>
          </p:cNvSpPr>
          <p:nvPr>
            <p:ph type="body" sz="quarter" idx="11" hasCustomPrompt="1"/>
          </p:nvPr>
        </p:nvSpPr>
        <p:spPr>
          <a:xfrm>
            <a:off x="7478972" y="4070657"/>
            <a:ext cx="3976406" cy="1808163"/>
          </a:xfrm>
        </p:spPr>
        <p:txBody>
          <a:bodyPr/>
          <a:lstStyle>
            <a:lvl1pPr marL="0" marR="0" indent="0" algn="l" defTabSz="914400" rtl="0" eaLnBrk="0" fontAlgn="base" latinLnBrk="0" hangingPunct="0">
              <a:lnSpc>
                <a:spcPct val="100000"/>
              </a:lnSpc>
              <a:spcBef>
                <a:spcPct val="0"/>
              </a:spcBef>
              <a:spcAft>
                <a:spcPct val="0"/>
              </a:spcAft>
              <a:buClrTx/>
              <a:buSzTx/>
              <a:buFontTx/>
              <a:buNone/>
              <a:tabLst/>
              <a:defRPr sz="1800">
                <a:solidFill>
                  <a:srgbClr val="006298"/>
                </a:solidFill>
                <a:latin typeface="Arial" panose="020B0604020202020204" pitchFamily="34" charset="0"/>
                <a:cs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srgbClr val="006298"/>
                </a:solidFill>
                <a:effectLst/>
                <a:uLnTx/>
                <a:uFillTx/>
                <a:latin typeface="Arial" charset="0"/>
                <a:ea typeface="Arial" charset="0"/>
                <a:cs typeface="Arial" charset="0"/>
              </a:rPr>
              <a:t>Click to add caption to accompany content. Lorem ipsum dolor sit </a:t>
            </a:r>
            <a:r>
              <a:rPr kumimoji="0" lang="en-US" sz="1800" b="0" i="0" u="none" strike="noStrike" kern="1200" cap="none" spc="0" normalizeH="0" baseline="0" noProof="0" dirty="0" err="1">
                <a:ln>
                  <a:noFill/>
                </a:ln>
                <a:solidFill>
                  <a:srgbClr val="006298"/>
                </a:solidFill>
                <a:effectLst/>
                <a:uLnTx/>
                <a:uFillTx/>
                <a:latin typeface="Arial" charset="0"/>
                <a:ea typeface="Arial" charset="0"/>
                <a:cs typeface="Arial" charset="0"/>
              </a:rPr>
              <a:t>amet</a:t>
            </a:r>
            <a:r>
              <a:rPr kumimoji="0" lang="en-US" sz="1800" b="0" i="0" u="none" strike="noStrike" kern="1200" cap="none" spc="0" normalizeH="0" baseline="0" noProof="0" dirty="0">
                <a:ln>
                  <a:noFill/>
                </a:ln>
                <a:solidFill>
                  <a:srgbClr val="006298"/>
                </a:solidFill>
                <a:effectLst/>
                <a:uLnTx/>
                <a:uFillTx/>
                <a:latin typeface="Arial" charset="0"/>
                <a:ea typeface="Arial" charset="0"/>
                <a:cs typeface="Arial" charset="0"/>
              </a:rPr>
              <a:t>, </a:t>
            </a:r>
            <a:r>
              <a:rPr kumimoji="0" lang="en-US" sz="1800" b="0" i="0" u="none" strike="noStrike" kern="1200" cap="none" spc="0" normalizeH="0" baseline="0" noProof="0" dirty="0" err="1">
                <a:ln>
                  <a:noFill/>
                </a:ln>
                <a:solidFill>
                  <a:srgbClr val="006298"/>
                </a:solidFill>
                <a:effectLst/>
                <a:uLnTx/>
                <a:uFillTx/>
                <a:latin typeface="Arial" charset="0"/>
                <a:ea typeface="Arial" charset="0"/>
                <a:cs typeface="Arial" charset="0"/>
              </a:rPr>
              <a:t>consectetur</a:t>
            </a:r>
            <a:r>
              <a:rPr kumimoji="0" lang="en-US" sz="1800" b="0" i="0" u="none" strike="noStrike" kern="1200" cap="none" spc="0" normalizeH="0" baseline="0" noProof="0" dirty="0">
                <a:ln>
                  <a:noFill/>
                </a:ln>
                <a:solidFill>
                  <a:srgbClr val="006298"/>
                </a:solidFill>
                <a:effectLst/>
                <a:uLnTx/>
                <a:uFillTx/>
                <a:latin typeface="Arial" charset="0"/>
                <a:ea typeface="Arial" charset="0"/>
                <a:cs typeface="Arial" charset="0"/>
              </a:rPr>
              <a:t> </a:t>
            </a:r>
            <a:r>
              <a:rPr kumimoji="0" lang="en-US" sz="1800" b="0" i="0" u="none" strike="noStrike" kern="1200" cap="none" spc="0" normalizeH="0" baseline="0" noProof="0" dirty="0" err="1">
                <a:ln>
                  <a:noFill/>
                </a:ln>
                <a:solidFill>
                  <a:srgbClr val="006298"/>
                </a:solidFill>
                <a:effectLst/>
                <a:uLnTx/>
                <a:uFillTx/>
                <a:latin typeface="Arial" charset="0"/>
                <a:ea typeface="Arial" charset="0"/>
                <a:cs typeface="Arial" charset="0"/>
              </a:rPr>
              <a:t>adipiscing</a:t>
            </a:r>
            <a:r>
              <a:rPr kumimoji="0" lang="en-US" sz="1800" b="0" i="0" u="none" strike="noStrike" kern="1200" cap="none" spc="0" normalizeH="0" baseline="0" noProof="0" dirty="0">
                <a:ln>
                  <a:noFill/>
                </a:ln>
                <a:solidFill>
                  <a:srgbClr val="006298"/>
                </a:solidFill>
                <a:effectLst/>
                <a:uLnTx/>
                <a:uFillTx/>
                <a:latin typeface="Arial" charset="0"/>
                <a:ea typeface="Arial" charset="0"/>
                <a:cs typeface="Arial" charset="0"/>
              </a:rPr>
              <a:t> </a:t>
            </a:r>
            <a:r>
              <a:rPr kumimoji="0" lang="en-US" sz="1800" b="0" i="0" u="none" strike="noStrike" kern="1200" cap="none" spc="0" normalizeH="0" baseline="0" noProof="0" dirty="0" err="1">
                <a:ln>
                  <a:noFill/>
                </a:ln>
                <a:solidFill>
                  <a:srgbClr val="006298"/>
                </a:solidFill>
                <a:effectLst/>
                <a:uLnTx/>
                <a:uFillTx/>
                <a:latin typeface="Arial" charset="0"/>
                <a:ea typeface="Arial" charset="0"/>
                <a:cs typeface="Arial" charset="0"/>
              </a:rPr>
              <a:t>elit</a:t>
            </a:r>
            <a:r>
              <a:rPr kumimoji="0" lang="en-US" sz="1800" b="0" i="0" u="none" strike="noStrike" kern="1200" cap="none" spc="0" normalizeH="0" baseline="0" noProof="0" dirty="0">
                <a:ln>
                  <a:noFill/>
                </a:ln>
                <a:solidFill>
                  <a:srgbClr val="006298"/>
                </a:solidFill>
                <a:effectLst/>
                <a:uLnTx/>
                <a:uFillTx/>
                <a:latin typeface="Arial" charset="0"/>
                <a:ea typeface="Arial" charset="0"/>
                <a:cs typeface="Arial" charset="0"/>
              </a:rPr>
              <a:t>, </a:t>
            </a:r>
            <a:r>
              <a:rPr kumimoji="0" lang="en-US" sz="1800" b="0" i="0" u="none" strike="noStrike" kern="1200" cap="none" spc="0" normalizeH="0" baseline="0" noProof="0" dirty="0" err="1">
                <a:ln>
                  <a:noFill/>
                </a:ln>
                <a:solidFill>
                  <a:srgbClr val="006298"/>
                </a:solidFill>
                <a:effectLst/>
                <a:uLnTx/>
                <a:uFillTx/>
                <a:latin typeface="Arial" charset="0"/>
                <a:ea typeface="Arial" charset="0"/>
                <a:cs typeface="Arial" charset="0"/>
              </a:rPr>
              <a:t>sed</a:t>
            </a:r>
            <a:r>
              <a:rPr kumimoji="0" lang="en-US" sz="1800" b="0" i="0" u="none" strike="noStrike" kern="1200" cap="none" spc="0" normalizeH="0" baseline="0" noProof="0" dirty="0">
                <a:ln>
                  <a:noFill/>
                </a:ln>
                <a:solidFill>
                  <a:srgbClr val="006298"/>
                </a:solidFill>
                <a:effectLst/>
                <a:uLnTx/>
                <a:uFillTx/>
                <a:latin typeface="Arial" charset="0"/>
                <a:ea typeface="Arial" charset="0"/>
                <a:cs typeface="Arial" charset="0"/>
              </a:rPr>
              <a:t> do </a:t>
            </a:r>
            <a:r>
              <a:rPr kumimoji="0" lang="en-US" sz="1800" b="0" i="0" u="none" strike="noStrike" kern="1200" cap="none" spc="0" normalizeH="0" baseline="0" noProof="0" dirty="0" err="1">
                <a:ln>
                  <a:noFill/>
                </a:ln>
                <a:solidFill>
                  <a:srgbClr val="006298"/>
                </a:solidFill>
                <a:effectLst/>
                <a:uLnTx/>
                <a:uFillTx/>
                <a:latin typeface="Arial" charset="0"/>
                <a:ea typeface="Arial" charset="0"/>
                <a:cs typeface="Arial" charset="0"/>
              </a:rPr>
              <a:t>eiusmod</a:t>
            </a:r>
            <a:r>
              <a:rPr kumimoji="0" lang="en-US" sz="1800" b="0" i="0" u="none" strike="noStrike" kern="1200" cap="none" spc="0" normalizeH="0" baseline="0" noProof="0" dirty="0">
                <a:ln>
                  <a:noFill/>
                </a:ln>
                <a:solidFill>
                  <a:srgbClr val="006298"/>
                </a:solidFill>
                <a:effectLst/>
                <a:uLnTx/>
                <a:uFillTx/>
                <a:latin typeface="Arial" charset="0"/>
                <a:ea typeface="Arial" charset="0"/>
                <a:cs typeface="Arial" charset="0"/>
              </a:rPr>
              <a:t> </a:t>
            </a:r>
            <a:r>
              <a:rPr kumimoji="0" lang="en-US" sz="1800" b="0" i="0" u="none" strike="noStrike" kern="1200" cap="none" spc="0" normalizeH="0" baseline="0" noProof="0" dirty="0" err="1">
                <a:ln>
                  <a:noFill/>
                </a:ln>
                <a:solidFill>
                  <a:srgbClr val="006298"/>
                </a:solidFill>
                <a:effectLst/>
                <a:uLnTx/>
                <a:uFillTx/>
                <a:latin typeface="Arial" charset="0"/>
                <a:ea typeface="Arial" charset="0"/>
                <a:cs typeface="Arial" charset="0"/>
              </a:rPr>
              <a:t>tempor</a:t>
            </a:r>
            <a:r>
              <a:rPr kumimoji="0" lang="en-US" sz="1800" b="0" i="0" u="none" strike="noStrike" kern="1200" cap="none" spc="0" normalizeH="0" baseline="0" noProof="0" dirty="0">
                <a:ln>
                  <a:noFill/>
                </a:ln>
                <a:solidFill>
                  <a:srgbClr val="006298"/>
                </a:solidFill>
                <a:effectLst/>
                <a:uLnTx/>
                <a:uFillTx/>
                <a:latin typeface="Arial" charset="0"/>
                <a:ea typeface="Arial" charset="0"/>
                <a:cs typeface="Arial" charset="0"/>
              </a:rPr>
              <a:t> </a:t>
            </a:r>
            <a:r>
              <a:rPr kumimoji="0" lang="en-US" sz="1800" b="0" i="0" u="none" strike="noStrike" kern="1200" cap="none" spc="0" normalizeH="0" baseline="0" noProof="0" dirty="0" err="1">
                <a:ln>
                  <a:noFill/>
                </a:ln>
                <a:solidFill>
                  <a:srgbClr val="006298"/>
                </a:solidFill>
                <a:effectLst/>
                <a:uLnTx/>
                <a:uFillTx/>
                <a:latin typeface="Arial" charset="0"/>
                <a:ea typeface="Arial" charset="0"/>
                <a:cs typeface="Arial" charset="0"/>
              </a:rPr>
              <a:t>incididunt</a:t>
            </a:r>
            <a:r>
              <a:rPr kumimoji="0" lang="en-US" sz="1800" b="0" i="0" u="none" strike="noStrike" kern="1200" cap="none" spc="0" normalizeH="0" baseline="0" noProof="0" dirty="0">
                <a:ln>
                  <a:noFill/>
                </a:ln>
                <a:solidFill>
                  <a:srgbClr val="006298"/>
                </a:solidFill>
                <a:effectLst/>
                <a:uLnTx/>
                <a:uFillTx/>
                <a:latin typeface="Arial" charset="0"/>
                <a:ea typeface="Arial" charset="0"/>
                <a:cs typeface="Arial" charset="0"/>
              </a:rPr>
              <a:t> </a:t>
            </a:r>
            <a:r>
              <a:rPr kumimoji="0" lang="en-US" sz="1800" b="0" i="0" u="none" strike="noStrike" kern="1200" cap="none" spc="0" normalizeH="0" baseline="0" noProof="0" dirty="0" err="1">
                <a:ln>
                  <a:noFill/>
                </a:ln>
                <a:solidFill>
                  <a:srgbClr val="006298"/>
                </a:solidFill>
                <a:effectLst/>
                <a:uLnTx/>
                <a:uFillTx/>
                <a:latin typeface="Arial" charset="0"/>
                <a:ea typeface="Arial" charset="0"/>
                <a:cs typeface="Arial" charset="0"/>
              </a:rPr>
              <a:t>ut</a:t>
            </a:r>
            <a:r>
              <a:rPr kumimoji="0" lang="en-US" sz="1800" b="0" i="0" u="none" strike="noStrike" kern="1200" cap="none" spc="0" normalizeH="0" baseline="0" noProof="0" dirty="0">
                <a:ln>
                  <a:noFill/>
                </a:ln>
                <a:solidFill>
                  <a:srgbClr val="006298"/>
                </a:solidFill>
                <a:effectLst/>
                <a:uLnTx/>
                <a:uFillTx/>
                <a:latin typeface="Arial" charset="0"/>
                <a:ea typeface="Arial" charset="0"/>
                <a:cs typeface="Arial" charset="0"/>
              </a:rPr>
              <a:t> </a:t>
            </a:r>
            <a:r>
              <a:rPr kumimoji="0" lang="en-US" sz="1800" b="0" i="0" u="none" strike="noStrike" kern="1200" cap="none" spc="0" normalizeH="0" baseline="0" noProof="0" dirty="0" err="1">
                <a:ln>
                  <a:noFill/>
                </a:ln>
                <a:solidFill>
                  <a:srgbClr val="006298"/>
                </a:solidFill>
                <a:effectLst/>
                <a:uLnTx/>
                <a:uFillTx/>
                <a:latin typeface="Arial" charset="0"/>
                <a:ea typeface="Arial" charset="0"/>
                <a:cs typeface="Arial" charset="0"/>
              </a:rPr>
              <a:t>labore</a:t>
            </a:r>
            <a:r>
              <a:rPr kumimoji="0" lang="en-US" sz="1800" b="0" i="0" u="none" strike="noStrike" kern="1200" cap="none" spc="0" normalizeH="0" baseline="0" noProof="0" dirty="0">
                <a:ln>
                  <a:noFill/>
                </a:ln>
                <a:solidFill>
                  <a:srgbClr val="006298"/>
                </a:solidFill>
                <a:effectLst/>
                <a:uLnTx/>
                <a:uFillTx/>
                <a:latin typeface="Arial" charset="0"/>
                <a:ea typeface="Arial" charset="0"/>
                <a:cs typeface="Arial" charset="0"/>
              </a:rPr>
              <a:t> et </a:t>
            </a:r>
            <a:r>
              <a:rPr kumimoji="0" lang="en-US" sz="1800" b="0" i="0" u="none" strike="noStrike" kern="1200" cap="none" spc="0" normalizeH="0" baseline="0" noProof="0" dirty="0" err="1">
                <a:ln>
                  <a:noFill/>
                </a:ln>
                <a:solidFill>
                  <a:srgbClr val="006298"/>
                </a:solidFill>
                <a:effectLst/>
                <a:uLnTx/>
                <a:uFillTx/>
                <a:latin typeface="Arial" charset="0"/>
                <a:ea typeface="Arial" charset="0"/>
                <a:cs typeface="Arial" charset="0"/>
              </a:rPr>
              <a:t>dolore</a:t>
            </a:r>
            <a:r>
              <a:rPr kumimoji="0" lang="en-US" sz="1800" b="0" i="0" u="none" strike="noStrike" kern="1200" cap="none" spc="0" normalizeH="0" baseline="0" noProof="0" dirty="0">
                <a:ln>
                  <a:noFill/>
                </a:ln>
                <a:solidFill>
                  <a:srgbClr val="006298"/>
                </a:solidFill>
                <a:effectLst/>
                <a:uLnTx/>
                <a:uFillTx/>
                <a:latin typeface="Arial" charset="0"/>
                <a:ea typeface="Arial" charset="0"/>
                <a:cs typeface="Arial" charset="0"/>
              </a:rPr>
              <a:t> magna </a:t>
            </a:r>
            <a:r>
              <a:rPr kumimoji="0" lang="en-US" sz="1800" b="0" i="0" u="none" strike="noStrike" kern="1200" cap="none" spc="0" normalizeH="0" baseline="0" noProof="0" dirty="0" err="1">
                <a:ln>
                  <a:noFill/>
                </a:ln>
                <a:solidFill>
                  <a:srgbClr val="006298"/>
                </a:solidFill>
                <a:effectLst/>
                <a:uLnTx/>
                <a:uFillTx/>
                <a:latin typeface="Arial" charset="0"/>
                <a:ea typeface="Arial" charset="0"/>
                <a:cs typeface="Arial" charset="0"/>
              </a:rPr>
              <a:t>aliqua</a:t>
            </a:r>
            <a:r>
              <a:rPr kumimoji="0" lang="en-US" sz="1800" b="0" i="0" u="none" strike="noStrike" kern="1200" cap="none" spc="0" normalizeH="0" baseline="0" noProof="0" dirty="0">
                <a:ln>
                  <a:noFill/>
                </a:ln>
                <a:solidFill>
                  <a:srgbClr val="006298"/>
                </a:solidFill>
                <a:effectLst/>
                <a:uLnTx/>
                <a:uFillTx/>
                <a:latin typeface="Arial" charset="0"/>
                <a:ea typeface="Arial" charset="0"/>
                <a:cs typeface="Arial" charset="0"/>
              </a:rPr>
              <a:t>. </a:t>
            </a:r>
            <a:r>
              <a:rPr kumimoji="0" lang="en-US" sz="1800" b="0" i="0" u="none" strike="noStrike" kern="1200" cap="none" spc="0" normalizeH="0" baseline="0" noProof="0" dirty="0" err="1">
                <a:ln>
                  <a:noFill/>
                </a:ln>
                <a:solidFill>
                  <a:srgbClr val="006298"/>
                </a:solidFill>
                <a:effectLst/>
                <a:uLnTx/>
                <a:uFillTx/>
                <a:latin typeface="Arial" charset="0"/>
                <a:ea typeface="Arial" charset="0"/>
                <a:cs typeface="Arial" charset="0"/>
              </a:rPr>
              <a:t>Viverra</a:t>
            </a:r>
            <a:r>
              <a:rPr kumimoji="0" lang="en-US" sz="1800" b="0" i="0" u="none" strike="noStrike" kern="1200" cap="none" spc="0" normalizeH="0" baseline="0" noProof="0" dirty="0">
                <a:ln>
                  <a:noFill/>
                </a:ln>
                <a:solidFill>
                  <a:srgbClr val="006298"/>
                </a:solidFill>
                <a:effectLst/>
                <a:uLnTx/>
                <a:uFillTx/>
                <a:latin typeface="Arial" charset="0"/>
                <a:ea typeface="Arial" charset="0"/>
                <a:cs typeface="Arial" charset="0"/>
              </a:rPr>
              <a:t> vitae </a:t>
            </a:r>
            <a:r>
              <a:rPr kumimoji="0" lang="en-US" sz="1800" b="0" i="0" u="none" strike="noStrike" kern="1200" cap="none" spc="0" normalizeH="0" baseline="0" noProof="0" dirty="0" err="1">
                <a:ln>
                  <a:noFill/>
                </a:ln>
                <a:solidFill>
                  <a:srgbClr val="006298"/>
                </a:solidFill>
                <a:effectLst/>
                <a:uLnTx/>
                <a:uFillTx/>
                <a:latin typeface="Arial" charset="0"/>
                <a:ea typeface="Arial" charset="0"/>
                <a:cs typeface="Arial" charset="0"/>
              </a:rPr>
              <a:t>congue</a:t>
            </a:r>
            <a:r>
              <a:rPr kumimoji="0" lang="en-US" sz="1800" b="0" i="0" u="none" strike="noStrike" kern="1200" cap="none" spc="0" normalizeH="0" baseline="0" noProof="0" dirty="0">
                <a:ln>
                  <a:noFill/>
                </a:ln>
                <a:solidFill>
                  <a:srgbClr val="006298"/>
                </a:solidFill>
                <a:effectLst/>
                <a:uLnTx/>
                <a:uFillTx/>
                <a:latin typeface="Arial" charset="0"/>
                <a:ea typeface="Arial" charset="0"/>
                <a:cs typeface="Arial" charset="0"/>
              </a:rPr>
              <a:t> </a:t>
            </a:r>
            <a:r>
              <a:rPr kumimoji="0" lang="en-US" sz="1800" b="0" i="0" u="none" strike="noStrike" kern="1200" cap="none" spc="0" normalizeH="0" baseline="0" noProof="0" dirty="0" err="1">
                <a:ln>
                  <a:noFill/>
                </a:ln>
                <a:solidFill>
                  <a:srgbClr val="006298"/>
                </a:solidFill>
                <a:effectLst/>
                <a:uLnTx/>
                <a:uFillTx/>
                <a:latin typeface="Arial" charset="0"/>
                <a:ea typeface="Arial" charset="0"/>
                <a:cs typeface="Arial" charset="0"/>
              </a:rPr>
              <a:t>eu</a:t>
            </a:r>
            <a:r>
              <a:rPr kumimoji="0" lang="en-US" sz="1800" b="0" i="0" u="none" strike="noStrike" kern="1200" cap="none" spc="0" normalizeH="0" baseline="0" noProof="0" dirty="0">
                <a:ln>
                  <a:noFill/>
                </a:ln>
                <a:solidFill>
                  <a:srgbClr val="006298"/>
                </a:solidFill>
                <a:effectLst/>
                <a:uLnTx/>
                <a:uFillTx/>
                <a:latin typeface="Arial" charset="0"/>
                <a:ea typeface="Arial" charset="0"/>
                <a:cs typeface="Arial" charset="0"/>
              </a:rPr>
              <a:t> </a:t>
            </a:r>
            <a:r>
              <a:rPr kumimoji="0" lang="en-US" sz="1800" b="0" i="0" u="none" strike="noStrike" kern="1200" cap="none" spc="0" normalizeH="0" baseline="0" noProof="0" dirty="0" err="1">
                <a:ln>
                  <a:noFill/>
                </a:ln>
                <a:solidFill>
                  <a:srgbClr val="006298"/>
                </a:solidFill>
                <a:effectLst/>
                <a:uLnTx/>
                <a:uFillTx/>
                <a:latin typeface="Arial" charset="0"/>
                <a:ea typeface="Arial" charset="0"/>
                <a:cs typeface="Arial" charset="0"/>
              </a:rPr>
              <a:t>consequat</a:t>
            </a:r>
            <a:r>
              <a:rPr kumimoji="0" lang="en-US" sz="1800" b="0" i="0" u="none" strike="noStrike" kern="1200" cap="none" spc="0" normalizeH="0" baseline="0" noProof="0" dirty="0">
                <a:ln>
                  <a:noFill/>
                </a:ln>
                <a:solidFill>
                  <a:srgbClr val="006298"/>
                </a:solidFill>
                <a:effectLst/>
                <a:uLnTx/>
                <a:uFillTx/>
                <a:latin typeface="Arial" charset="0"/>
                <a:ea typeface="Arial" charset="0"/>
                <a:cs typeface="Arial" charset="0"/>
              </a:rPr>
              <a:t> ac </a:t>
            </a:r>
            <a:r>
              <a:rPr kumimoji="0" lang="en-US" sz="1800" b="0" i="0" u="none" strike="noStrike" kern="1200" cap="none" spc="0" normalizeH="0" baseline="0" noProof="0" dirty="0" err="1">
                <a:ln>
                  <a:noFill/>
                </a:ln>
                <a:solidFill>
                  <a:srgbClr val="006298"/>
                </a:solidFill>
                <a:effectLst/>
                <a:uLnTx/>
                <a:uFillTx/>
                <a:latin typeface="Arial" charset="0"/>
                <a:ea typeface="Arial" charset="0"/>
                <a:cs typeface="Arial" charset="0"/>
              </a:rPr>
              <a:t>felis</a:t>
            </a:r>
            <a:r>
              <a:rPr kumimoji="0" lang="en-US" sz="1800" b="0" i="0" u="none" strike="noStrike" kern="1200" cap="none" spc="0" normalizeH="0" baseline="0" noProof="0" dirty="0">
                <a:ln>
                  <a:noFill/>
                </a:ln>
                <a:solidFill>
                  <a:srgbClr val="006298"/>
                </a:solidFill>
                <a:effectLst/>
                <a:uLnTx/>
                <a:uFillTx/>
                <a:latin typeface="Arial" charset="0"/>
                <a:ea typeface="Arial" charset="0"/>
                <a:cs typeface="Arial" charset="0"/>
              </a:rPr>
              <a:t> </a:t>
            </a:r>
            <a:r>
              <a:rPr kumimoji="0" lang="en-US" sz="1800" b="0" i="0" u="none" strike="noStrike" kern="1200" cap="none" spc="0" normalizeH="0" baseline="0" noProof="0" dirty="0" err="1">
                <a:ln>
                  <a:noFill/>
                </a:ln>
                <a:solidFill>
                  <a:srgbClr val="006298"/>
                </a:solidFill>
                <a:effectLst/>
                <a:uLnTx/>
                <a:uFillTx/>
                <a:latin typeface="Arial" charset="0"/>
                <a:ea typeface="Arial" charset="0"/>
                <a:cs typeface="Arial" charset="0"/>
              </a:rPr>
              <a:t>donec</a:t>
            </a:r>
            <a:r>
              <a:rPr kumimoji="0" lang="en-US" sz="1800" b="0" i="0" u="none" strike="noStrike" kern="1200" cap="none" spc="0" normalizeH="0" baseline="0" noProof="0" dirty="0">
                <a:ln>
                  <a:noFill/>
                </a:ln>
                <a:solidFill>
                  <a:srgbClr val="006298"/>
                </a:solidFill>
                <a:effectLst/>
                <a:uLnTx/>
                <a:uFillTx/>
                <a:latin typeface="Arial" charset="0"/>
                <a:ea typeface="Arial" charset="0"/>
                <a:cs typeface="Arial" charset="0"/>
              </a:rPr>
              <a:t> et.</a:t>
            </a:r>
          </a:p>
        </p:txBody>
      </p:sp>
      <p:sp>
        <p:nvSpPr>
          <p:cNvPr id="8" name="Footer"/>
          <p:cNvSpPr txBox="1"/>
          <p:nvPr userDrawn="1"/>
        </p:nvSpPr>
        <p:spPr>
          <a:xfrm>
            <a:off x="2850775" y="6323299"/>
            <a:ext cx="9050349" cy="477054"/>
          </a:xfrm>
          <a:prstGeom prst="rect">
            <a:avLst/>
          </a:prstGeom>
          <a:noFill/>
          <a:effectLst/>
        </p:spPr>
        <p:txBody>
          <a:bodyPr wrap="square" lIns="0" tIns="0" rIns="0" rtlCol="0" anchor="b">
            <a:spAutoFit/>
          </a:bodyPr>
          <a:lstStyle/>
          <a:p>
            <a:pPr>
              <a:defRPr/>
            </a:pPr>
            <a:r>
              <a:rPr lang="en-IN" sz="1400" b="0" i="0" kern="1200" dirty="0" smtClean="0">
                <a:solidFill>
                  <a:srgbClr val="004A78"/>
                </a:solidFill>
                <a:effectLst/>
                <a:latin typeface="Arial" panose="020B0604020202020204" pitchFamily="34" charset="0"/>
                <a:ea typeface="+mn-ea"/>
                <a:cs typeface="Arial" panose="020B0604020202020204" pitchFamily="34" charset="0"/>
              </a:rPr>
              <a:t>Young/Hoffman/</a:t>
            </a:r>
            <a:r>
              <a:rPr lang="en-IN" sz="1400" b="0" i="0" kern="1200" dirty="0" err="1" smtClean="0">
                <a:solidFill>
                  <a:srgbClr val="004A78"/>
                </a:solidFill>
                <a:effectLst/>
                <a:latin typeface="Arial" panose="020B0604020202020204" pitchFamily="34" charset="0"/>
                <a:ea typeface="+mn-ea"/>
                <a:cs typeface="Arial" panose="020B0604020202020204" pitchFamily="34" charset="0"/>
              </a:rPr>
              <a:t>Raabe</a:t>
            </a:r>
            <a:r>
              <a:rPr lang="en-IN" sz="1400" b="0" i="0" kern="1200" dirty="0" smtClean="0">
                <a:solidFill>
                  <a:srgbClr val="004A78"/>
                </a:solidFill>
                <a:effectLst/>
                <a:latin typeface="Arial" panose="020B0604020202020204" pitchFamily="34" charset="0"/>
                <a:ea typeface="+mn-ea"/>
                <a:cs typeface="Arial" panose="020B0604020202020204" pitchFamily="34" charset="0"/>
              </a:rPr>
              <a:t>/Maloney/</a:t>
            </a:r>
            <a:r>
              <a:rPr lang="en-IN" sz="1400" b="0" i="0" kern="1200" dirty="0" err="1" smtClean="0">
                <a:solidFill>
                  <a:srgbClr val="004A78"/>
                </a:solidFill>
                <a:effectLst/>
                <a:latin typeface="Arial" panose="020B0604020202020204" pitchFamily="34" charset="0"/>
                <a:ea typeface="+mn-ea"/>
                <a:cs typeface="Arial" panose="020B0604020202020204" pitchFamily="34" charset="0"/>
              </a:rPr>
              <a:t>Nellen</a:t>
            </a:r>
            <a:r>
              <a:rPr kumimoji="0" lang="en-US" sz="1400" b="0" i="0" u="none" strike="noStrike" kern="1200" cap="none" spc="0" normalizeH="0" baseline="0" noProof="0" dirty="0" smtClean="0">
                <a:ln>
                  <a:noFill/>
                </a:ln>
                <a:solidFill>
                  <a:srgbClr val="004A78"/>
                </a:solidFill>
                <a:effectLst/>
                <a:uLnTx/>
                <a:uFillTx/>
                <a:latin typeface="Arial" panose="020B0604020202020204" pitchFamily="34" charset="0"/>
                <a:ea typeface="+mn-ea"/>
                <a:cs typeface="Arial" panose="020B0604020202020204" pitchFamily="34" charset="0"/>
              </a:rPr>
              <a:t>, </a:t>
            </a:r>
            <a:r>
              <a:rPr lang="en-US" sz="1400" dirty="0" smtClean="0">
                <a:solidFill>
                  <a:srgbClr val="004A78"/>
                </a:solidFill>
                <a:latin typeface="Arial" panose="020B0604020202020204" pitchFamily="34" charset="0"/>
                <a:cs typeface="Arial" panose="020B0604020202020204" pitchFamily="34" charset="0"/>
              </a:rPr>
              <a:t>SWFT </a:t>
            </a:r>
            <a:r>
              <a:rPr kumimoji="0" lang="en-US" sz="1400" b="0" i="0" u="none" strike="noStrike" kern="1200" cap="none" spc="0" normalizeH="0" baseline="0" noProof="0" dirty="0" smtClean="0">
                <a:ln>
                  <a:noFill/>
                </a:ln>
                <a:solidFill>
                  <a:srgbClr val="004A78"/>
                </a:solidFill>
                <a:effectLst/>
                <a:uLnTx/>
                <a:uFillTx/>
                <a:latin typeface="Arial" panose="020B0604020202020204" pitchFamily="34" charset="0"/>
                <a:ea typeface="+mn-ea"/>
                <a:cs typeface="Arial" panose="020B0604020202020204" pitchFamily="34" charset="0"/>
              </a:rPr>
              <a:t>Individual Income Taxes, © 2019 Cengage. All Rights Reserved. May not be scanned, copied or duplicated, or posted to a publicly accessible website, in whole or in part.</a:t>
            </a:r>
            <a:endParaRPr kumimoji="0" lang="en-US" sz="1400" b="0" i="0" u="none" strike="noStrike" kern="1200" cap="none" spc="0" normalizeH="0" baseline="0" noProof="0" dirty="0">
              <a:ln>
                <a:noFill/>
              </a:ln>
              <a:solidFill>
                <a:srgbClr val="004A78"/>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871192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ulleted List">
    <p:spTree>
      <p:nvGrpSpPr>
        <p:cNvPr id="1" name=""/>
        <p:cNvGrpSpPr/>
        <p:nvPr/>
      </p:nvGrpSpPr>
      <p:grpSpPr>
        <a:xfrm>
          <a:off x="0" y="0"/>
          <a:ext cx="0" cy="0"/>
          <a:chOff x="0" y="0"/>
          <a:chExt cx="0" cy="0"/>
        </a:xfrm>
      </p:grpSpPr>
      <p:sp>
        <p:nvSpPr>
          <p:cNvPr id="2" name="Title 1"/>
          <p:cNvSpPr>
            <a:spLocks noGrp="1"/>
          </p:cNvSpPr>
          <p:nvPr>
            <p:ph type="title"/>
          </p:nvPr>
        </p:nvSpPr>
        <p:spPr>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defRPr lang="en-US" sz="3600"/>
            </a:lvl1pPr>
          </a:lstStyle>
          <a:p>
            <a:pPr lvl="0" algn="l"/>
            <a:r>
              <a:rPr lang="en-US" smtClean="0"/>
              <a:t>Click to edit Master title style</a:t>
            </a:r>
            <a:endParaRPr lang="en-US"/>
          </a:p>
        </p:txBody>
      </p:sp>
      <p:sp>
        <p:nvSpPr>
          <p:cNvPr id="12" name="Text Placeholder 11"/>
          <p:cNvSpPr>
            <a:spLocks noGrp="1"/>
          </p:cNvSpPr>
          <p:nvPr>
            <p:ph type="body" sz="quarter" idx="17" hasCustomPrompt="1"/>
          </p:nvPr>
        </p:nvSpPr>
        <p:spPr>
          <a:xfrm>
            <a:off x="743576" y="1638300"/>
            <a:ext cx="10711543" cy="4394200"/>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defRPr lang="en-US" dirty="0"/>
            </a:lvl1pPr>
          </a:lstStyle>
          <a:p>
            <a:pPr marL="291600" lvl="0" indent="-291600">
              <a:buClr>
                <a:srgbClr val="C00000"/>
              </a:buClr>
              <a:buFont typeface="Arial" panose="020B0604020202020204" pitchFamily="34" charset="0"/>
              <a:buChar char="•"/>
            </a:pPr>
            <a:r>
              <a:rPr lang="en-US" dirty="0"/>
              <a:t>Click to add text here. 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sed</a:t>
            </a:r>
            <a:r>
              <a:rPr lang="en-US" dirty="0"/>
              <a:t> do </a:t>
            </a:r>
            <a:r>
              <a:rPr lang="en-US" dirty="0" err="1"/>
              <a:t>eiusmod</a:t>
            </a:r>
            <a:r>
              <a:rPr lang="en-US" dirty="0"/>
              <a:t> </a:t>
            </a:r>
            <a:r>
              <a:rPr lang="en-US" dirty="0" err="1"/>
              <a:t>tempor</a:t>
            </a:r>
            <a:r>
              <a:rPr lang="en-US" dirty="0"/>
              <a:t> </a:t>
            </a:r>
            <a:r>
              <a:rPr lang="en-US" dirty="0" err="1"/>
              <a:t>incididunt</a:t>
            </a:r>
            <a:r>
              <a:rPr lang="en-US" dirty="0"/>
              <a:t> </a:t>
            </a:r>
            <a:r>
              <a:rPr lang="en-US" dirty="0" err="1"/>
              <a:t>ut</a:t>
            </a:r>
            <a:r>
              <a:rPr lang="en-US" dirty="0"/>
              <a:t> </a:t>
            </a:r>
            <a:r>
              <a:rPr lang="en-US" dirty="0" err="1"/>
              <a:t>labore</a:t>
            </a:r>
            <a:r>
              <a:rPr lang="en-US" dirty="0"/>
              <a:t> et </a:t>
            </a:r>
            <a:r>
              <a:rPr lang="en-US" dirty="0" err="1"/>
              <a:t>dolore</a:t>
            </a:r>
            <a:r>
              <a:rPr lang="en-US" dirty="0"/>
              <a:t> magna </a:t>
            </a:r>
            <a:r>
              <a:rPr lang="en-US" dirty="0" err="1"/>
              <a:t>aliqua</a:t>
            </a:r>
            <a:r>
              <a:rPr lang="en-US" dirty="0"/>
              <a:t>. </a:t>
            </a:r>
            <a:r>
              <a:rPr lang="en-US" dirty="0" err="1"/>
              <a:t>Faucibus</a:t>
            </a:r>
            <a:r>
              <a:rPr lang="en-US" dirty="0"/>
              <a:t> </a:t>
            </a:r>
            <a:r>
              <a:rPr lang="en-US" dirty="0" err="1"/>
              <a:t>nisl</a:t>
            </a:r>
            <a:r>
              <a:rPr lang="en-US" dirty="0"/>
              <a:t> </a:t>
            </a:r>
            <a:r>
              <a:rPr lang="en-US" dirty="0" err="1"/>
              <a:t>tincidunt</a:t>
            </a:r>
            <a:r>
              <a:rPr lang="en-US" dirty="0"/>
              <a:t> </a:t>
            </a:r>
            <a:r>
              <a:rPr lang="en-US" dirty="0" err="1"/>
              <a:t>eget</a:t>
            </a:r>
            <a:r>
              <a:rPr lang="en-US" dirty="0"/>
              <a:t> </a:t>
            </a:r>
            <a:r>
              <a:rPr lang="en-US" dirty="0" err="1"/>
              <a:t>nullam</a:t>
            </a:r>
            <a:r>
              <a:rPr lang="en-US" dirty="0"/>
              <a:t> non.</a:t>
            </a:r>
          </a:p>
          <a:p>
            <a:pPr marL="291600" lvl="0" indent="-291600">
              <a:buClr>
                <a:srgbClr val="C00000"/>
              </a:buClr>
              <a:buFont typeface="Arial" panose="020B0604020202020204" pitchFamily="34" charset="0"/>
              <a:buChar char="•"/>
            </a:pPr>
            <a:r>
              <a:rPr lang="en-US" dirty="0" err="1"/>
              <a:t>Mauris</a:t>
            </a:r>
            <a:r>
              <a:rPr lang="en-US" dirty="0"/>
              <a:t> a </a:t>
            </a:r>
            <a:r>
              <a:rPr lang="en-US" dirty="0" err="1"/>
              <a:t>diam</a:t>
            </a:r>
            <a:r>
              <a:rPr lang="en-US" dirty="0"/>
              <a:t> </a:t>
            </a:r>
            <a:r>
              <a:rPr lang="en-US" dirty="0" err="1"/>
              <a:t>maecenas</a:t>
            </a:r>
            <a:r>
              <a:rPr lang="en-US" dirty="0"/>
              <a:t> </a:t>
            </a:r>
            <a:r>
              <a:rPr lang="en-US" dirty="0" err="1"/>
              <a:t>sed</a:t>
            </a:r>
            <a:r>
              <a:rPr lang="en-US" dirty="0"/>
              <a:t> </a:t>
            </a:r>
            <a:r>
              <a:rPr lang="en-US" dirty="0" err="1"/>
              <a:t>enim</a:t>
            </a:r>
            <a:r>
              <a:rPr lang="en-US" dirty="0"/>
              <a:t> </a:t>
            </a:r>
            <a:r>
              <a:rPr lang="en-US" dirty="0" err="1"/>
              <a:t>ut</a:t>
            </a:r>
            <a:r>
              <a:rPr lang="en-US" dirty="0"/>
              <a:t> </a:t>
            </a:r>
            <a:r>
              <a:rPr lang="en-US" dirty="0" err="1"/>
              <a:t>sem</a:t>
            </a:r>
            <a:r>
              <a:rPr lang="en-US" dirty="0"/>
              <a:t> </a:t>
            </a:r>
            <a:r>
              <a:rPr lang="en-US" dirty="0" err="1"/>
              <a:t>viverra</a:t>
            </a:r>
            <a:r>
              <a:rPr lang="en-US" dirty="0"/>
              <a:t>.</a:t>
            </a:r>
          </a:p>
          <a:p>
            <a:pPr marL="291600" lvl="0" indent="-291600">
              <a:buClr>
                <a:srgbClr val="C00000"/>
              </a:buClr>
              <a:buFont typeface="Arial" panose="020B0604020202020204" pitchFamily="34" charset="0"/>
              <a:buChar char="•"/>
            </a:pPr>
            <a:r>
              <a:rPr lang="en-US" dirty="0" err="1"/>
              <a:t>Sed</a:t>
            </a:r>
            <a:r>
              <a:rPr lang="en-US" dirty="0"/>
              <a:t> </a:t>
            </a:r>
            <a:r>
              <a:rPr lang="en-US" dirty="0" err="1"/>
              <a:t>ullamcorper</a:t>
            </a:r>
            <a:r>
              <a:rPr lang="en-US" dirty="0"/>
              <a:t> </a:t>
            </a:r>
            <a:r>
              <a:rPr lang="en-US" dirty="0" err="1"/>
              <a:t>morbi</a:t>
            </a:r>
            <a:r>
              <a:rPr lang="en-US" dirty="0"/>
              <a:t> </a:t>
            </a:r>
            <a:r>
              <a:rPr lang="en-US" dirty="0" err="1"/>
              <a:t>tincidunt</a:t>
            </a:r>
            <a:r>
              <a:rPr lang="en-US" dirty="0"/>
              <a:t> </a:t>
            </a:r>
            <a:r>
              <a:rPr lang="en-US" dirty="0" err="1"/>
              <a:t>ornare</a:t>
            </a:r>
            <a:r>
              <a:rPr lang="en-US" dirty="0"/>
              <a:t>. Sit </a:t>
            </a:r>
            <a:r>
              <a:rPr lang="en-US" dirty="0" err="1"/>
              <a:t>amet</a:t>
            </a:r>
            <a:r>
              <a:rPr lang="en-US" dirty="0"/>
              <a:t> </a:t>
            </a:r>
            <a:r>
              <a:rPr lang="en-US" dirty="0" err="1"/>
              <a:t>volutpat</a:t>
            </a:r>
            <a:r>
              <a:rPr lang="en-US" dirty="0"/>
              <a:t> </a:t>
            </a:r>
            <a:r>
              <a:rPr lang="en-US" dirty="0" err="1"/>
              <a:t>consequat</a:t>
            </a:r>
            <a:r>
              <a:rPr lang="en-US" dirty="0"/>
              <a:t> </a:t>
            </a:r>
            <a:r>
              <a:rPr lang="en-US" dirty="0" err="1"/>
              <a:t>mauris</a:t>
            </a:r>
            <a:r>
              <a:rPr lang="en-US" dirty="0"/>
              <a:t> </a:t>
            </a:r>
            <a:r>
              <a:rPr lang="en-US" dirty="0" err="1"/>
              <a:t>nunc</a:t>
            </a:r>
            <a:r>
              <a:rPr lang="en-US" dirty="0"/>
              <a:t> </a:t>
            </a:r>
            <a:r>
              <a:rPr lang="en-US" dirty="0" err="1"/>
              <a:t>congue</a:t>
            </a:r>
            <a:r>
              <a:rPr lang="en-US" dirty="0"/>
              <a:t> nisi. </a:t>
            </a:r>
            <a:r>
              <a:rPr lang="en-US" dirty="0" err="1"/>
              <a:t>Mauris</a:t>
            </a:r>
            <a:r>
              <a:rPr lang="en-US" dirty="0"/>
              <a:t> sit </a:t>
            </a:r>
            <a:r>
              <a:rPr lang="en-US" dirty="0" err="1"/>
              <a:t>amet</a:t>
            </a:r>
            <a:r>
              <a:rPr lang="en-US" dirty="0"/>
              <a:t> </a:t>
            </a:r>
            <a:r>
              <a:rPr lang="en-US" dirty="0" err="1"/>
              <a:t>massa</a:t>
            </a:r>
            <a:r>
              <a:rPr lang="en-US" dirty="0"/>
              <a:t> vitae.</a:t>
            </a:r>
          </a:p>
          <a:p>
            <a:pPr marL="291600" lvl="0" indent="-291600">
              <a:buClr>
                <a:srgbClr val="C00000"/>
              </a:buClr>
              <a:buFont typeface="Arial" panose="020B0604020202020204" pitchFamily="34" charset="0"/>
              <a:buChar char="•"/>
            </a:pPr>
            <a:r>
              <a:rPr lang="en-US" dirty="0" err="1"/>
              <a:t>Consectetur</a:t>
            </a:r>
            <a:r>
              <a:rPr lang="en-US" dirty="0"/>
              <a:t> libero id </a:t>
            </a:r>
            <a:r>
              <a:rPr lang="en-US" dirty="0" err="1"/>
              <a:t>faucibus</a:t>
            </a:r>
            <a:r>
              <a:rPr lang="en-US" dirty="0"/>
              <a:t> </a:t>
            </a:r>
            <a:r>
              <a:rPr lang="en-US" dirty="0" err="1"/>
              <a:t>nisl</a:t>
            </a:r>
            <a:r>
              <a:rPr lang="en-US" dirty="0"/>
              <a:t> </a:t>
            </a:r>
            <a:r>
              <a:rPr lang="en-US" dirty="0" err="1"/>
              <a:t>tincidunt</a:t>
            </a:r>
            <a:r>
              <a:rPr lang="en-US" dirty="0"/>
              <a:t> </a:t>
            </a:r>
            <a:r>
              <a:rPr lang="en-US" dirty="0" err="1"/>
              <a:t>eget</a:t>
            </a:r>
            <a:r>
              <a:rPr lang="en-US" dirty="0"/>
              <a:t>.</a:t>
            </a:r>
          </a:p>
          <a:p>
            <a:pPr marL="291600" lvl="0" indent="-291600">
              <a:buClr>
                <a:srgbClr val="C00000"/>
              </a:buClr>
              <a:buFont typeface="Arial" panose="020B0604020202020204" pitchFamily="34" charset="0"/>
              <a:buChar char="•"/>
            </a:pPr>
            <a:r>
              <a:rPr lang="en-US" dirty="0" err="1"/>
              <a:t>Nulla</a:t>
            </a:r>
            <a:r>
              <a:rPr lang="en-US" dirty="0"/>
              <a:t> </a:t>
            </a:r>
            <a:r>
              <a:rPr lang="en-US" dirty="0" err="1"/>
              <a:t>facilisi</a:t>
            </a:r>
            <a:r>
              <a:rPr lang="en-US" dirty="0"/>
              <a:t> </a:t>
            </a:r>
            <a:r>
              <a:rPr lang="en-US" dirty="0" err="1"/>
              <a:t>morbi</a:t>
            </a:r>
            <a:r>
              <a:rPr lang="en-US" dirty="0"/>
              <a:t> tempus </a:t>
            </a:r>
            <a:r>
              <a:rPr lang="en-US" dirty="0" err="1"/>
              <a:t>iaculis</a:t>
            </a:r>
            <a:r>
              <a:rPr lang="en-US" dirty="0"/>
              <a:t> </a:t>
            </a:r>
            <a:r>
              <a:rPr lang="en-US" dirty="0" err="1"/>
              <a:t>urna</a:t>
            </a:r>
            <a:r>
              <a:rPr lang="en-US" dirty="0"/>
              <a:t> id </a:t>
            </a:r>
            <a:r>
              <a:rPr lang="en-US" dirty="0" err="1"/>
              <a:t>volutpat</a:t>
            </a:r>
            <a:r>
              <a:rPr lang="en-US" dirty="0"/>
              <a:t> lacus. </a:t>
            </a:r>
            <a:r>
              <a:rPr lang="en-US" dirty="0" err="1"/>
              <a:t>Imperdiet</a:t>
            </a:r>
            <a:r>
              <a:rPr lang="en-US" dirty="0"/>
              <a:t> </a:t>
            </a:r>
            <a:r>
              <a:rPr lang="en-US" dirty="0" err="1"/>
              <a:t>nulla</a:t>
            </a:r>
            <a:r>
              <a:rPr lang="en-US" dirty="0"/>
              <a:t> </a:t>
            </a:r>
            <a:r>
              <a:rPr lang="en-US" dirty="0" err="1"/>
              <a:t>malesuada</a:t>
            </a:r>
            <a:r>
              <a:rPr lang="en-US" dirty="0"/>
              <a:t> </a:t>
            </a:r>
            <a:r>
              <a:rPr lang="en-US" dirty="0" err="1"/>
              <a:t>pellentesque</a:t>
            </a:r>
            <a:r>
              <a:rPr lang="en-US" dirty="0"/>
              <a:t> </a:t>
            </a:r>
            <a:r>
              <a:rPr lang="en-US" dirty="0" err="1"/>
              <a:t>elit</a:t>
            </a:r>
            <a:r>
              <a:rPr lang="en-US" dirty="0"/>
              <a:t> </a:t>
            </a:r>
            <a:r>
              <a:rPr lang="en-US" dirty="0" err="1"/>
              <a:t>eget</a:t>
            </a:r>
            <a:r>
              <a:rPr lang="en-US" dirty="0"/>
              <a:t> gravida cum </a:t>
            </a:r>
            <a:r>
              <a:rPr lang="en-US" dirty="0" err="1"/>
              <a:t>sociis</a:t>
            </a:r>
            <a:r>
              <a:rPr lang="en-US" dirty="0"/>
              <a:t>.</a:t>
            </a:r>
          </a:p>
          <a:p>
            <a:pPr marL="291600" lvl="0" indent="-291600">
              <a:buClr>
                <a:srgbClr val="C00000"/>
              </a:buClr>
              <a:buFont typeface="Arial" panose="020B0604020202020204" pitchFamily="34" charset="0"/>
              <a:buChar char="•"/>
            </a:pPr>
            <a:r>
              <a:rPr lang="en-US" dirty="0" err="1"/>
              <a:t>Sed</a:t>
            </a:r>
            <a:r>
              <a:rPr lang="en-US" dirty="0"/>
              <a:t> </a:t>
            </a:r>
            <a:r>
              <a:rPr lang="en-US" dirty="0" err="1"/>
              <a:t>velit</a:t>
            </a:r>
            <a:r>
              <a:rPr lang="en-US" dirty="0"/>
              <a:t> </a:t>
            </a:r>
            <a:r>
              <a:rPr lang="en-US" dirty="0" err="1"/>
              <a:t>dignissim</a:t>
            </a:r>
            <a:r>
              <a:rPr lang="en-US" dirty="0"/>
              <a:t> </a:t>
            </a:r>
            <a:r>
              <a:rPr lang="en-US" dirty="0" err="1"/>
              <a:t>sodales</a:t>
            </a:r>
            <a:r>
              <a:rPr lang="en-US" dirty="0"/>
              <a:t> </a:t>
            </a:r>
            <a:r>
              <a:rPr lang="en-US" dirty="0" err="1"/>
              <a:t>ut.</a:t>
            </a:r>
            <a:endParaRPr lang="en-US" dirty="0"/>
          </a:p>
        </p:txBody>
      </p:sp>
      <p:sp>
        <p:nvSpPr>
          <p:cNvPr id="5" name="Footer"/>
          <p:cNvSpPr txBox="1"/>
          <p:nvPr userDrawn="1"/>
        </p:nvSpPr>
        <p:spPr>
          <a:xfrm>
            <a:off x="2851245" y="6323299"/>
            <a:ext cx="9058373" cy="477054"/>
          </a:xfrm>
          <a:prstGeom prst="rect">
            <a:avLst/>
          </a:prstGeom>
          <a:noFill/>
          <a:effectLst/>
        </p:spPr>
        <p:txBody>
          <a:bodyPr wrap="square" lIns="0" tIns="0" rIns="0" rtlCol="0" anchor="b">
            <a:spAutoFit/>
          </a:bodyPr>
          <a:lstStyle/>
          <a:p>
            <a:pPr>
              <a:defRPr/>
            </a:pPr>
            <a:r>
              <a:rPr lang="en-IN" sz="1400" b="0" i="0" kern="1200" dirty="0" smtClean="0">
                <a:solidFill>
                  <a:srgbClr val="004A78"/>
                </a:solidFill>
                <a:effectLst/>
                <a:latin typeface="Arial" panose="020B0604020202020204" pitchFamily="34" charset="0"/>
                <a:ea typeface="+mn-ea"/>
                <a:cs typeface="Arial" panose="020B0604020202020204" pitchFamily="34" charset="0"/>
              </a:rPr>
              <a:t>Young/Hoffman/</a:t>
            </a:r>
            <a:r>
              <a:rPr lang="en-IN" sz="1400" b="0" i="0" kern="1200" dirty="0" err="1" smtClean="0">
                <a:solidFill>
                  <a:srgbClr val="004A78"/>
                </a:solidFill>
                <a:effectLst/>
                <a:latin typeface="Arial" panose="020B0604020202020204" pitchFamily="34" charset="0"/>
                <a:ea typeface="+mn-ea"/>
                <a:cs typeface="Arial" panose="020B0604020202020204" pitchFamily="34" charset="0"/>
              </a:rPr>
              <a:t>Raabe</a:t>
            </a:r>
            <a:r>
              <a:rPr lang="en-IN" sz="1400" b="0" i="0" kern="1200" dirty="0" smtClean="0">
                <a:solidFill>
                  <a:srgbClr val="004A78"/>
                </a:solidFill>
                <a:effectLst/>
                <a:latin typeface="Arial" panose="020B0604020202020204" pitchFamily="34" charset="0"/>
                <a:ea typeface="+mn-ea"/>
                <a:cs typeface="Arial" panose="020B0604020202020204" pitchFamily="34" charset="0"/>
              </a:rPr>
              <a:t>/Maloney/</a:t>
            </a:r>
            <a:r>
              <a:rPr lang="en-IN" sz="1400" b="0" i="0" kern="1200" dirty="0" err="1" smtClean="0">
                <a:solidFill>
                  <a:srgbClr val="004A78"/>
                </a:solidFill>
                <a:effectLst/>
                <a:latin typeface="Arial" panose="020B0604020202020204" pitchFamily="34" charset="0"/>
                <a:ea typeface="+mn-ea"/>
                <a:cs typeface="Arial" panose="020B0604020202020204" pitchFamily="34" charset="0"/>
              </a:rPr>
              <a:t>Nellen</a:t>
            </a:r>
            <a:r>
              <a:rPr kumimoji="0" lang="en-US" sz="1400" b="0" i="0" u="none" strike="noStrike" kern="1200" cap="none" spc="0" normalizeH="0" baseline="0" noProof="0" dirty="0" smtClean="0">
                <a:ln>
                  <a:noFill/>
                </a:ln>
                <a:solidFill>
                  <a:srgbClr val="004A78"/>
                </a:solidFill>
                <a:effectLst/>
                <a:uLnTx/>
                <a:uFillTx/>
                <a:latin typeface="Arial" panose="020B0604020202020204" pitchFamily="34" charset="0"/>
                <a:ea typeface="+mn-ea"/>
                <a:cs typeface="Arial" panose="020B0604020202020204" pitchFamily="34" charset="0"/>
              </a:rPr>
              <a:t>, </a:t>
            </a:r>
            <a:r>
              <a:rPr lang="en-US" sz="1400" dirty="0" smtClean="0">
                <a:solidFill>
                  <a:srgbClr val="004A78"/>
                </a:solidFill>
                <a:latin typeface="Arial" panose="020B0604020202020204" pitchFamily="34" charset="0"/>
                <a:cs typeface="Arial" panose="020B0604020202020204" pitchFamily="34" charset="0"/>
              </a:rPr>
              <a:t>SWFT </a:t>
            </a:r>
            <a:r>
              <a:rPr kumimoji="0" lang="en-US" sz="1400" b="0" i="0" u="none" strike="noStrike" kern="1200" cap="none" spc="0" normalizeH="0" baseline="0" noProof="0" dirty="0" smtClean="0">
                <a:ln>
                  <a:noFill/>
                </a:ln>
                <a:solidFill>
                  <a:srgbClr val="004A78"/>
                </a:solidFill>
                <a:effectLst/>
                <a:uLnTx/>
                <a:uFillTx/>
                <a:latin typeface="Arial" panose="020B0604020202020204" pitchFamily="34" charset="0"/>
                <a:ea typeface="+mn-ea"/>
                <a:cs typeface="Arial" panose="020B0604020202020204" pitchFamily="34" charset="0"/>
              </a:rPr>
              <a:t>Individual Income Taxes, © 2019 Cengage. All Rights Reserved. May not be scanned, copied or duplicated, or posted to a publicly accessible website, in whole or in part.</a:t>
            </a:r>
            <a:endParaRPr kumimoji="0" lang="en-US" sz="1400" b="0" i="0" u="none" strike="noStrike" kern="1200" cap="none" spc="0" normalizeH="0" baseline="0" noProof="0" dirty="0">
              <a:ln>
                <a:noFill/>
              </a:ln>
              <a:solidFill>
                <a:srgbClr val="004A78"/>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9058116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Numbered List">
    <p:spTree>
      <p:nvGrpSpPr>
        <p:cNvPr id="1" name=""/>
        <p:cNvGrpSpPr/>
        <p:nvPr/>
      </p:nvGrpSpPr>
      <p:grpSpPr>
        <a:xfrm>
          <a:off x="0" y="0"/>
          <a:ext cx="0" cy="0"/>
          <a:chOff x="0" y="0"/>
          <a:chExt cx="0" cy="0"/>
        </a:xfrm>
      </p:grpSpPr>
      <p:sp>
        <p:nvSpPr>
          <p:cNvPr id="2" name="Title 1"/>
          <p:cNvSpPr>
            <a:spLocks noGrp="1"/>
          </p:cNvSpPr>
          <p:nvPr>
            <p:ph type="title"/>
          </p:nvPr>
        </p:nvSpPr>
        <p:spPr>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defRPr lang="en-US" sz="3600"/>
            </a:lvl1pPr>
          </a:lstStyle>
          <a:p>
            <a:pPr lvl="0" algn="l"/>
            <a:r>
              <a:rPr lang="en-US" smtClean="0"/>
              <a:t>Click to edit Master title style</a:t>
            </a:r>
            <a:endParaRPr lang="en-US"/>
          </a:p>
        </p:txBody>
      </p:sp>
      <p:sp>
        <p:nvSpPr>
          <p:cNvPr id="12" name="Text Placeholder 11"/>
          <p:cNvSpPr>
            <a:spLocks noGrp="1"/>
          </p:cNvSpPr>
          <p:nvPr>
            <p:ph type="body" sz="quarter" idx="17" hasCustomPrompt="1"/>
          </p:nvPr>
        </p:nvSpPr>
        <p:spPr>
          <a:xfrm>
            <a:off x="743576" y="1638300"/>
            <a:ext cx="10711543" cy="4394200"/>
          </a:xfrm>
        </p:spPr>
        <p:txBody>
          <a:bodyPr>
            <a:normAutofit/>
          </a:bodyPr>
          <a:lstStyle>
            <a:lvl1pPr marL="457200" indent="-457200">
              <a:buClr>
                <a:srgbClr val="004A78"/>
              </a:buClr>
              <a:buFont typeface="+mj-lt"/>
              <a:buAutoNum type="arabicPeriod"/>
              <a:defRPr sz="2000">
                <a:solidFill>
                  <a:srgbClr val="000000"/>
                </a:solidFill>
              </a:defRPr>
            </a:lvl1pPr>
            <a:lvl2pPr marL="685800" marR="0" indent="-228600" algn="l" defTabSz="914400" rtl="0" eaLnBrk="1" fontAlgn="base" latinLnBrk="0" hangingPunct="1">
              <a:lnSpc>
                <a:spcPct val="90000"/>
              </a:lnSpc>
              <a:spcBef>
                <a:spcPts val="500"/>
              </a:spcBef>
              <a:spcAft>
                <a:spcPct val="0"/>
              </a:spcAft>
              <a:buClr>
                <a:srgbClr val="FF6300"/>
              </a:buClr>
              <a:buSzTx/>
              <a:buFont typeface="Arial" charset="0"/>
              <a:buChar char="•"/>
              <a:tabLst/>
              <a:defRPr sz="2000" baseline="0"/>
            </a:lvl2pPr>
            <a:lvl3pPr marL="1143000" indent="-228600">
              <a:buClr>
                <a:srgbClr val="000000"/>
              </a:buClr>
              <a:buFont typeface="Arial" charset="0"/>
              <a:buChar char="•"/>
              <a:defRPr sz="2000"/>
            </a:lvl3pPr>
            <a:lvl4pPr marL="1600200" indent="-228600">
              <a:buClr>
                <a:srgbClr val="000000"/>
              </a:buClr>
              <a:buSzPct val="50000"/>
              <a:buFont typeface="LucidaGrande" charset="0"/>
              <a:buChar char="▶"/>
              <a:defRPr sz="2000"/>
            </a:lvl4pPr>
            <a:lvl5pPr marL="2057400" indent="-228600">
              <a:buClr>
                <a:srgbClr val="000000"/>
              </a:buClr>
              <a:buFont typeface="Helvetica" charset="0"/>
              <a:buChar char="⁃"/>
              <a:defRPr sz="2000"/>
            </a:lvl5pPr>
          </a:lstStyle>
          <a:p>
            <a:pPr lvl="0"/>
            <a:r>
              <a:rPr lang="en-US" dirty="0"/>
              <a:t>Click to add text here. 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sed</a:t>
            </a:r>
            <a:r>
              <a:rPr lang="en-US" dirty="0"/>
              <a:t> do </a:t>
            </a:r>
            <a:r>
              <a:rPr lang="en-US" dirty="0" err="1"/>
              <a:t>eiusmod</a:t>
            </a:r>
            <a:r>
              <a:rPr lang="en-US" dirty="0"/>
              <a:t> </a:t>
            </a:r>
            <a:r>
              <a:rPr lang="en-US" dirty="0" err="1"/>
              <a:t>tempor</a:t>
            </a:r>
            <a:r>
              <a:rPr lang="en-US" dirty="0"/>
              <a:t> </a:t>
            </a:r>
            <a:r>
              <a:rPr lang="en-US" dirty="0" err="1"/>
              <a:t>incididunt</a:t>
            </a:r>
            <a:r>
              <a:rPr lang="en-US" dirty="0"/>
              <a:t> </a:t>
            </a:r>
            <a:r>
              <a:rPr lang="en-US" dirty="0" err="1"/>
              <a:t>ut</a:t>
            </a:r>
            <a:r>
              <a:rPr lang="en-US" dirty="0"/>
              <a:t> </a:t>
            </a:r>
            <a:r>
              <a:rPr lang="en-US" dirty="0" err="1"/>
              <a:t>labore</a:t>
            </a:r>
            <a:r>
              <a:rPr lang="en-US" dirty="0"/>
              <a:t> et </a:t>
            </a:r>
            <a:r>
              <a:rPr lang="en-US" dirty="0" err="1"/>
              <a:t>dolore</a:t>
            </a:r>
            <a:r>
              <a:rPr lang="en-US" dirty="0"/>
              <a:t> magna </a:t>
            </a:r>
            <a:r>
              <a:rPr lang="en-US" dirty="0" err="1"/>
              <a:t>aliqua</a:t>
            </a:r>
            <a:r>
              <a:rPr lang="en-US" dirty="0"/>
              <a:t>. </a:t>
            </a:r>
            <a:r>
              <a:rPr lang="en-US" dirty="0" err="1"/>
              <a:t>Faucibus</a:t>
            </a:r>
            <a:r>
              <a:rPr lang="en-US" dirty="0"/>
              <a:t> </a:t>
            </a:r>
            <a:r>
              <a:rPr lang="en-US" dirty="0" err="1"/>
              <a:t>nisl</a:t>
            </a:r>
            <a:r>
              <a:rPr lang="en-US" dirty="0"/>
              <a:t> </a:t>
            </a:r>
            <a:r>
              <a:rPr lang="en-US" dirty="0" err="1"/>
              <a:t>tincidunt</a:t>
            </a:r>
            <a:r>
              <a:rPr lang="en-US" dirty="0"/>
              <a:t> </a:t>
            </a:r>
            <a:r>
              <a:rPr lang="en-US" dirty="0" err="1"/>
              <a:t>eget</a:t>
            </a:r>
            <a:r>
              <a:rPr lang="en-US" dirty="0"/>
              <a:t> </a:t>
            </a:r>
            <a:r>
              <a:rPr lang="en-US" dirty="0" err="1"/>
              <a:t>nullam</a:t>
            </a:r>
            <a:r>
              <a:rPr lang="en-US" dirty="0"/>
              <a:t> non.</a:t>
            </a:r>
          </a:p>
          <a:p>
            <a:pPr lvl="0"/>
            <a:r>
              <a:rPr lang="en-US" dirty="0" err="1"/>
              <a:t>Mauris</a:t>
            </a:r>
            <a:r>
              <a:rPr lang="en-US" dirty="0"/>
              <a:t> a </a:t>
            </a:r>
            <a:r>
              <a:rPr lang="en-US" dirty="0" err="1"/>
              <a:t>diam</a:t>
            </a:r>
            <a:r>
              <a:rPr lang="en-US" dirty="0"/>
              <a:t> </a:t>
            </a:r>
            <a:r>
              <a:rPr lang="en-US" dirty="0" err="1"/>
              <a:t>maecenas</a:t>
            </a:r>
            <a:r>
              <a:rPr lang="en-US" dirty="0"/>
              <a:t> </a:t>
            </a:r>
            <a:r>
              <a:rPr lang="en-US" dirty="0" err="1"/>
              <a:t>sed</a:t>
            </a:r>
            <a:r>
              <a:rPr lang="en-US" dirty="0"/>
              <a:t> </a:t>
            </a:r>
            <a:r>
              <a:rPr lang="en-US" dirty="0" err="1"/>
              <a:t>enim</a:t>
            </a:r>
            <a:r>
              <a:rPr lang="en-US" dirty="0"/>
              <a:t> </a:t>
            </a:r>
            <a:r>
              <a:rPr lang="en-US" dirty="0" err="1"/>
              <a:t>ut</a:t>
            </a:r>
            <a:r>
              <a:rPr lang="en-US" dirty="0"/>
              <a:t> </a:t>
            </a:r>
            <a:r>
              <a:rPr lang="en-US" dirty="0" err="1"/>
              <a:t>sem</a:t>
            </a:r>
            <a:r>
              <a:rPr lang="en-US" dirty="0"/>
              <a:t> </a:t>
            </a:r>
            <a:r>
              <a:rPr lang="en-US" dirty="0" err="1"/>
              <a:t>viverra</a:t>
            </a:r>
            <a:r>
              <a:rPr lang="en-US" dirty="0"/>
              <a:t>.</a:t>
            </a:r>
          </a:p>
          <a:p>
            <a:pPr lvl="0"/>
            <a:r>
              <a:rPr lang="en-US" dirty="0" err="1"/>
              <a:t>Sed</a:t>
            </a:r>
            <a:r>
              <a:rPr lang="en-US" dirty="0"/>
              <a:t> </a:t>
            </a:r>
            <a:r>
              <a:rPr lang="en-US" dirty="0" err="1"/>
              <a:t>ullamcorper</a:t>
            </a:r>
            <a:r>
              <a:rPr lang="en-US" dirty="0"/>
              <a:t> </a:t>
            </a:r>
            <a:r>
              <a:rPr lang="en-US" dirty="0" err="1"/>
              <a:t>morbi</a:t>
            </a:r>
            <a:r>
              <a:rPr lang="en-US" dirty="0"/>
              <a:t> </a:t>
            </a:r>
            <a:r>
              <a:rPr lang="en-US" dirty="0" err="1"/>
              <a:t>tincidunt</a:t>
            </a:r>
            <a:r>
              <a:rPr lang="en-US" dirty="0"/>
              <a:t> </a:t>
            </a:r>
            <a:r>
              <a:rPr lang="en-US" dirty="0" err="1"/>
              <a:t>ornare</a:t>
            </a:r>
            <a:r>
              <a:rPr lang="en-US" dirty="0"/>
              <a:t>. Sit </a:t>
            </a:r>
            <a:r>
              <a:rPr lang="en-US" dirty="0" err="1"/>
              <a:t>amet</a:t>
            </a:r>
            <a:r>
              <a:rPr lang="en-US" dirty="0"/>
              <a:t> </a:t>
            </a:r>
            <a:r>
              <a:rPr lang="en-US" dirty="0" err="1"/>
              <a:t>volutpat</a:t>
            </a:r>
            <a:r>
              <a:rPr lang="en-US" dirty="0"/>
              <a:t> </a:t>
            </a:r>
            <a:r>
              <a:rPr lang="en-US" dirty="0" err="1"/>
              <a:t>consequat</a:t>
            </a:r>
            <a:r>
              <a:rPr lang="en-US" dirty="0"/>
              <a:t> </a:t>
            </a:r>
            <a:r>
              <a:rPr lang="en-US" dirty="0" err="1"/>
              <a:t>mauris</a:t>
            </a:r>
            <a:r>
              <a:rPr lang="en-US" dirty="0"/>
              <a:t> </a:t>
            </a:r>
            <a:r>
              <a:rPr lang="en-US" dirty="0" err="1"/>
              <a:t>nunc</a:t>
            </a:r>
            <a:r>
              <a:rPr lang="en-US" dirty="0"/>
              <a:t> </a:t>
            </a:r>
            <a:r>
              <a:rPr lang="en-US" dirty="0" err="1"/>
              <a:t>congue</a:t>
            </a:r>
            <a:r>
              <a:rPr lang="en-US" dirty="0"/>
              <a:t> nisi. </a:t>
            </a:r>
            <a:r>
              <a:rPr lang="en-US" dirty="0" err="1"/>
              <a:t>Mauris</a:t>
            </a:r>
            <a:r>
              <a:rPr lang="en-US" dirty="0"/>
              <a:t> sit </a:t>
            </a:r>
            <a:r>
              <a:rPr lang="en-US" dirty="0" err="1"/>
              <a:t>amet</a:t>
            </a:r>
            <a:r>
              <a:rPr lang="en-US" dirty="0"/>
              <a:t> </a:t>
            </a:r>
            <a:r>
              <a:rPr lang="en-US" dirty="0" err="1"/>
              <a:t>massa</a:t>
            </a:r>
            <a:r>
              <a:rPr lang="en-US" dirty="0"/>
              <a:t> vitae.</a:t>
            </a:r>
          </a:p>
          <a:p>
            <a:pPr lvl="0"/>
            <a:r>
              <a:rPr lang="en-US" dirty="0" err="1"/>
              <a:t>Consectetur</a:t>
            </a:r>
            <a:r>
              <a:rPr lang="en-US" dirty="0"/>
              <a:t> libero id </a:t>
            </a:r>
            <a:r>
              <a:rPr lang="en-US" dirty="0" err="1"/>
              <a:t>faucibus</a:t>
            </a:r>
            <a:r>
              <a:rPr lang="en-US" dirty="0"/>
              <a:t> </a:t>
            </a:r>
            <a:r>
              <a:rPr lang="en-US" dirty="0" err="1"/>
              <a:t>nisl</a:t>
            </a:r>
            <a:r>
              <a:rPr lang="en-US" dirty="0"/>
              <a:t> </a:t>
            </a:r>
            <a:r>
              <a:rPr lang="en-US" dirty="0" err="1"/>
              <a:t>tincidunt</a:t>
            </a:r>
            <a:r>
              <a:rPr lang="en-US" dirty="0"/>
              <a:t> </a:t>
            </a:r>
            <a:r>
              <a:rPr lang="en-US" dirty="0" err="1"/>
              <a:t>eget</a:t>
            </a:r>
            <a:r>
              <a:rPr lang="en-US" dirty="0"/>
              <a:t>.</a:t>
            </a:r>
          </a:p>
          <a:p>
            <a:pPr lvl="0"/>
            <a:r>
              <a:rPr lang="en-US" dirty="0" err="1"/>
              <a:t>Nulla</a:t>
            </a:r>
            <a:r>
              <a:rPr lang="en-US" dirty="0"/>
              <a:t> </a:t>
            </a:r>
            <a:r>
              <a:rPr lang="en-US" dirty="0" err="1"/>
              <a:t>facilisi</a:t>
            </a:r>
            <a:r>
              <a:rPr lang="en-US" dirty="0"/>
              <a:t> </a:t>
            </a:r>
            <a:r>
              <a:rPr lang="en-US" dirty="0" err="1"/>
              <a:t>morbi</a:t>
            </a:r>
            <a:r>
              <a:rPr lang="en-US" dirty="0"/>
              <a:t> tempus </a:t>
            </a:r>
            <a:r>
              <a:rPr lang="en-US" dirty="0" err="1"/>
              <a:t>iaculis</a:t>
            </a:r>
            <a:r>
              <a:rPr lang="en-US" dirty="0"/>
              <a:t> </a:t>
            </a:r>
            <a:r>
              <a:rPr lang="en-US" dirty="0" err="1"/>
              <a:t>urna</a:t>
            </a:r>
            <a:r>
              <a:rPr lang="en-US" dirty="0"/>
              <a:t> id </a:t>
            </a:r>
            <a:r>
              <a:rPr lang="en-US" dirty="0" err="1"/>
              <a:t>volutpat</a:t>
            </a:r>
            <a:r>
              <a:rPr lang="en-US" dirty="0"/>
              <a:t> lacus. </a:t>
            </a:r>
            <a:r>
              <a:rPr lang="en-US" dirty="0" err="1"/>
              <a:t>Imperdiet</a:t>
            </a:r>
            <a:r>
              <a:rPr lang="en-US" dirty="0"/>
              <a:t> </a:t>
            </a:r>
            <a:r>
              <a:rPr lang="en-US" dirty="0" err="1"/>
              <a:t>nulla</a:t>
            </a:r>
            <a:r>
              <a:rPr lang="en-US" dirty="0"/>
              <a:t> </a:t>
            </a:r>
            <a:r>
              <a:rPr lang="en-US" dirty="0" err="1"/>
              <a:t>malesuada</a:t>
            </a:r>
            <a:r>
              <a:rPr lang="en-US" dirty="0"/>
              <a:t> </a:t>
            </a:r>
            <a:r>
              <a:rPr lang="en-US" dirty="0" err="1"/>
              <a:t>pellentesque</a:t>
            </a:r>
            <a:r>
              <a:rPr lang="en-US" dirty="0"/>
              <a:t> </a:t>
            </a:r>
            <a:r>
              <a:rPr lang="en-US" dirty="0" err="1"/>
              <a:t>elit</a:t>
            </a:r>
            <a:r>
              <a:rPr lang="en-US" dirty="0"/>
              <a:t> </a:t>
            </a:r>
            <a:r>
              <a:rPr lang="en-US" dirty="0" err="1"/>
              <a:t>eget</a:t>
            </a:r>
            <a:r>
              <a:rPr lang="en-US" dirty="0"/>
              <a:t> gravida cum </a:t>
            </a:r>
            <a:r>
              <a:rPr lang="en-US" dirty="0" err="1"/>
              <a:t>sociis</a:t>
            </a:r>
            <a:r>
              <a:rPr lang="en-US" dirty="0"/>
              <a:t>.</a:t>
            </a:r>
          </a:p>
          <a:p>
            <a:pPr lvl="0"/>
            <a:r>
              <a:rPr lang="en-US" dirty="0" err="1"/>
              <a:t>Sed</a:t>
            </a:r>
            <a:r>
              <a:rPr lang="en-US" dirty="0"/>
              <a:t> </a:t>
            </a:r>
            <a:r>
              <a:rPr lang="en-US" dirty="0" err="1"/>
              <a:t>velit</a:t>
            </a:r>
            <a:r>
              <a:rPr lang="en-US" dirty="0"/>
              <a:t> </a:t>
            </a:r>
            <a:r>
              <a:rPr lang="en-US" dirty="0" err="1"/>
              <a:t>dignissim</a:t>
            </a:r>
            <a:r>
              <a:rPr lang="en-US" dirty="0"/>
              <a:t> </a:t>
            </a:r>
            <a:r>
              <a:rPr lang="en-US" dirty="0" err="1"/>
              <a:t>sodales</a:t>
            </a:r>
            <a:r>
              <a:rPr lang="en-US" dirty="0"/>
              <a:t> </a:t>
            </a:r>
            <a:r>
              <a:rPr lang="en-US" dirty="0" err="1"/>
              <a:t>ut.</a:t>
            </a:r>
            <a:endParaRPr lang="en-US" dirty="0"/>
          </a:p>
        </p:txBody>
      </p:sp>
      <p:sp>
        <p:nvSpPr>
          <p:cNvPr id="5" name="Footer"/>
          <p:cNvSpPr txBox="1"/>
          <p:nvPr userDrawn="1"/>
        </p:nvSpPr>
        <p:spPr>
          <a:xfrm>
            <a:off x="2851379" y="6323299"/>
            <a:ext cx="9085001" cy="477054"/>
          </a:xfrm>
          <a:prstGeom prst="rect">
            <a:avLst/>
          </a:prstGeom>
          <a:noFill/>
          <a:effectLst/>
        </p:spPr>
        <p:txBody>
          <a:bodyPr wrap="square" lIns="0" tIns="0" rIns="0" rtlCol="0" anchor="b">
            <a:spAutoFit/>
          </a:bodyPr>
          <a:lstStyle/>
          <a:p>
            <a:pPr>
              <a:defRPr/>
            </a:pPr>
            <a:r>
              <a:rPr lang="en-IN" sz="1400" b="0" i="0" kern="1200" dirty="0" smtClean="0">
                <a:solidFill>
                  <a:srgbClr val="004A78"/>
                </a:solidFill>
                <a:effectLst/>
                <a:latin typeface="Arial" panose="020B0604020202020204" pitchFamily="34" charset="0"/>
                <a:ea typeface="+mn-ea"/>
                <a:cs typeface="Arial" panose="020B0604020202020204" pitchFamily="34" charset="0"/>
              </a:rPr>
              <a:t>Young/Hoffman/</a:t>
            </a:r>
            <a:r>
              <a:rPr lang="en-IN" sz="1400" b="0" i="0" kern="1200" dirty="0" err="1" smtClean="0">
                <a:solidFill>
                  <a:srgbClr val="004A78"/>
                </a:solidFill>
                <a:effectLst/>
                <a:latin typeface="Arial" panose="020B0604020202020204" pitchFamily="34" charset="0"/>
                <a:ea typeface="+mn-ea"/>
                <a:cs typeface="Arial" panose="020B0604020202020204" pitchFamily="34" charset="0"/>
              </a:rPr>
              <a:t>Raabe</a:t>
            </a:r>
            <a:r>
              <a:rPr lang="en-IN" sz="1400" b="0" i="0" kern="1200" dirty="0" smtClean="0">
                <a:solidFill>
                  <a:srgbClr val="004A78"/>
                </a:solidFill>
                <a:effectLst/>
                <a:latin typeface="Arial" panose="020B0604020202020204" pitchFamily="34" charset="0"/>
                <a:ea typeface="+mn-ea"/>
                <a:cs typeface="Arial" panose="020B0604020202020204" pitchFamily="34" charset="0"/>
              </a:rPr>
              <a:t>/Maloney/</a:t>
            </a:r>
            <a:r>
              <a:rPr lang="en-IN" sz="1400" b="0" i="0" kern="1200" dirty="0" err="1" smtClean="0">
                <a:solidFill>
                  <a:srgbClr val="004A78"/>
                </a:solidFill>
                <a:effectLst/>
                <a:latin typeface="Arial" panose="020B0604020202020204" pitchFamily="34" charset="0"/>
                <a:ea typeface="+mn-ea"/>
                <a:cs typeface="Arial" panose="020B0604020202020204" pitchFamily="34" charset="0"/>
              </a:rPr>
              <a:t>Nellen</a:t>
            </a:r>
            <a:r>
              <a:rPr kumimoji="0" lang="en-US" sz="1400" b="0" i="0" u="none" strike="noStrike" kern="1200" cap="none" spc="0" normalizeH="0" baseline="0" noProof="0" dirty="0" smtClean="0">
                <a:ln>
                  <a:noFill/>
                </a:ln>
                <a:solidFill>
                  <a:srgbClr val="004A78"/>
                </a:solidFill>
                <a:effectLst/>
                <a:uLnTx/>
                <a:uFillTx/>
                <a:latin typeface="Arial" panose="020B0604020202020204" pitchFamily="34" charset="0"/>
                <a:ea typeface="+mn-ea"/>
                <a:cs typeface="Arial" panose="020B0604020202020204" pitchFamily="34" charset="0"/>
              </a:rPr>
              <a:t>, </a:t>
            </a:r>
            <a:r>
              <a:rPr lang="en-US" sz="1400" dirty="0" smtClean="0">
                <a:solidFill>
                  <a:srgbClr val="004A78"/>
                </a:solidFill>
                <a:latin typeface="Arial" panose="020B0604020202020204" pitchFamily="34" charset="0"/>
                <a:cs typeface="Arial" panose="020B0604020202020204" pitchFamily="34" charset="0"/>
              </a:rPr>
              <a:t>SWFT </a:t>
            </a:r>
            <a:r>
              <a:rPr kumimoji="0" lang="en-US" sz="1400" b="0" i="0" u="none" strike="noStrike" kern="1200" cap="none" spc="0" normalizeH="0" baseline="0" noProof="0" dirty="0" smtClean="0">
                <a:ln>
                  <a:noFill/>
                </a:ln>
                <a:solidFill>
                  <a:srgbClr val="004A78"/>
                </a:solidFill>
                <a:effectLst/>
                <a:uLnTx/>
                <a:uFillTx/>
                <a:latin typeface="Arial" panose="020B0604020202020204" pitchFamily="34" charset="0"/>
                <a:ea typeface="+mn-ea"/>
                <a:cs typeface="Arial" panose="020B0604020202020204" pitchFamily="34" charset="0"/>
              </a:rPr>
              <a:t>Individual Income Taxes, © 2019 Cengage. All Rights Reserved. May not be scanned, copied or duplicated, or posted to a publicly accessible website, in whole or in part.</a:t>
            </a:r>
            <a:endParaRPr kumimoji="0" lang="en-US" sz="1400" b="0" i="0" u="none" strike="noStrike" kern="1200" cap="none" spc="0" normalizeH="0" baseline="0" noProof="0" dirty="0">
              <a:ln>
                <a:noFill/>
              </a:ln>
              <a:solidFill>
                <a:srgbClr val="004A78"/>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7342647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and Bullets">
    <p:spTree>
      <p:nvGrpSpPr>
        <p:cNvPr id="1" name=""/>
        <p:cNvGrpSpPr/>
        <p:nvPr/>
      </p:nvGrpSpPr>
      <p:grpSpPr>
        <a:xfrm>
          <a:off x="0" y="0"/>
          <a:ext cx="0" cy="0"/>
          <a:chOff x="0" y="0"/>
          <a:chExt cx="0" cy="0"/>
        </a:xfrm>
      </p:grpSpPr>
      <p:sp>
        <p:nvSpPr>
          <p:cNvPr id="2" name="Title 1"/>
          <p:cNvSpPr>
            <a:spLocks noGrp="1"/>
          </p:cNvSpPr>
          <p:nvPr>
            <p:ph type="title"/>
          </p:nvPr>
        </p:nvSpPr>
        <p:spPr>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defRPr lang="en-US" sz="3600"/>
            </a:lvl1pPr>
          </a:lstStyle>
          <a:p>
            <a:pPr lvl="0" algn="l"/>
            <a:r>
              <a:rPr lang="en-US" smtClean="0"/>
              <a:t>Click to edit Master title style</a:t>
            </a:r>
            <a:endParaRPr lang="en-US"/>
          </a:p>
        </p:txBody>
      </p:sp>
      <p:sp>
        <p:nvSpPr>
          <p:cNvPr id="12" name="Text Placeholder 11"/>
          <p:cNvSpPr>
            <a:spLocks noGrp="1"/>
          </p:cNvSpPr>
          <p:nvPr>
            <p:ph type="body" sz="quarter" idx="17" hasCustomPrompt="1"/>
          </p:nvPr>
        </p:nvSpPr>
        <p:spPr>
          <a:xfrm>
            <a:off x="743576" y="1638300"/>
            <a:ext cx="10711543" cy="4394200"/>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defRPr lang="en-US" dirty="0"/>
            </a:lvl1pPr>
            <a:lvl2pPr>
              <a:defRPr lang="en-US" dirty="0">
                <a:solidFill>
                  <a:srgbClr val="000000"/>
                </a:solidFill>
              </a:defRPr>
            </a:lvl2pPr>
            <a:lvl3pPr>
              <a:defRPr lang="en-US" dirty="0">
                <a:solidFill>
                  <a:srgbClr val="000000"/>
                </a:solidFill>
              </a:defRPr>
            </a:lvl3pPr>
            <a:lvl4pPr>
              <a:defRPr lang="en-US" dirty="0">
                <a:solidFill>
                  <a:srgbClr val="000000"/>
                </a:solidFill>
              </a:defRPr>
            </a:lvl4pPr>
            <a:lvl5pPr>
              <a:defRPr lang="en-US" dirty="0">
                <a:solidFill>
                  <a:srgbClr val="000000"/>
                </a:solidFill>
              </a:defRPr>
            </a:lvl5pPr>
          </a:lstStyle>
          <a:p>
            <a:pPr marL="291600" lvl="0" indent="-291600">
              <a:buClr>
                <a:srgbClr val="C00000"/>
              </a:buClr>
              <a:buFont typeface="Arial" panose="020B0604020202020204" pitchFamily="34" charset="0"/>
              <a:buChar char="•"/>
            </a:pPr>
            <a:r>
              <a:rPr lang="en-US" dirty="0"/>
              <a:t>First level</a:t>
            </a:r>
          </a:p>
          <a:p>
            <a:pPr marL="622800" lvl="1" indent="-320400">
              <a:spcBef>
                <a:spcPts val="1000"/>
              </a:spcBef>
              <a:buClr>
                <a:srgbClr val="C00000"/>
              </a:buClr>
            </a:pPr>
            <a:r>
              <a:rPr lang="en-US" dirty="0"/>
              <a:t>Second level</a:t>
            </a:r>
          </a:p>
          <a:p>
            <a:pPr lvl="2">
              <a:spcBef>
                <a:spcPts val="1000"/>
              </a:spcBef>
              <a:buClr>
                <a:srgbClr val="C00000"/>
              </a:buClr>
            </a:pPr>
            <a:r>
              <a:rPr lang="en-US" dirty="0"/>
              <a:t>Third level</a:t>
            </a:r>
          </a:p>
          <a:p>
            <a:pPr lvl="3">
              <a:buClr>
                <a:srgbClr val="C00000"/>
              </a:buClr>
            </a:pPr>
            <a:r>
              <a:rPr lang="en-US" dirty="0"/>
              <a:t>Fourth level</a:t>
            </a:r>
          </a:p>
          <a:p>
            <a:pPr lvl="4">
              <a:buClr>
                <a:srgbClr val="C00000"/>
              </a:buClr>
            </a:pPr>
            <a:r>
              <a:rPr lang="en-US" dirty="0"/>
              <a:t>Fifth level</a:t>
            </a:r>
          </a:p>
        </p:txBody>
      </p:sp>
      <p:sp>
        <p:nvSpPr>
          <p:cNvPr id="5" name="Footer"/>
          <p:cNvSpPr txBox="1"/>
          <p:nvPr userDrawn="1"/>
        </p:nvSpPr>
        <p:spPr>
          <a:xfrm>
            <a:off x="2851156" y="6323299"/>
            <a:ext cx="9040622" cy="477054"/>
          </a:xfrm>
          <a:prstGeom prst="rect">
            <a:avLst/>
          </a:prstGeom>
          <a:noFill/>
          <a:effectLst/>
        </p:spPr>
        <p:txBody>
          <a:bodyPr wrap="square" lIns="0" tIns="0" rIns="0" rtlCol="0" anchor="b">
            <a:spAutoFit/>
          </a:bodyPr>
          <a:lstStyle/>
          <a:p>
            <a:pPr>
              <a:defRPr/>
            </a:pPr>
            <a:r>
              <a:rPr lang="en-IN" sz="1400" b="0" i="0" kern="1200" dirty="0" smtClean="0">
                <a:solidFill>
                  <a:srgbClr val="004A78"/>
                </a:solidFill>
                <a:effectLst/>
                <a:latin typeface="Arial" panose="020B0604020202020204" pitchFamily="34" charset="0"/>
                <a:ea typeface="+mn-ea"/>
                <a:cs typeface="Arial" panose="020B0604020202020204" pitchFamily="34" charset="0"/>
              </a:rPr>
              <a:t>Young/Hoffman/</a:t>
            </a:r>
            <a:r>
              <a:rPr lang="en-IN" sz="1400" b="0" i="0" kern="1200" dirty="0" err="1" smtClean="0">
                <a:solidFill>
                  <a:srgbClr val="004A78"/>
                </a:solidFill>
                <a:effectLst/>
                <a:latin typeface="Arial" panose="020B0604020202020204" pitchFamily="34" charset="0"/>
                <a:ea typeface="+mn-ea"/>
                <a:cs typeface="Arial" panose="020B0604020202020204" pitchFamily="34" charset="0"/>
              </a:rPr>
              <a:t>Raabe</a:t>
            </a:r>
            <a:r>
              <a:rPr lang="en-IN" sz="1400" b="0" i="0" kern="1200" dirty="0" smtClean="0">
                <a:solidFill>
                  <a:srgbClr val="004A78"/>
                </a:solidFill>
                <a:effectLst/>
                <a:latin typeface="Arial" panose="020B0604020202020204" pitchFamily="34" charset="0"/>
                <a:ea typeface="+mn-ea"/>
                <a:cs typeface="Arial" panose="020B0604020202020204" pitchFamily="34" charset="0"/>
              </a:rPr>
              <a:t>/Maloney/</a:t>
            </a:r>
            <a:r>
              <a:rPr lang="en-IN" sz="1400" b="0" i="0" kern="1200" dirty="0" err="1" smtClean="0">
                <a:solidFill>
                  <a:srgbClr val="004A78"/>
                </a:solidFill>
                <a:effectLst/>
                <a:latin typeface="Arial" panose="020B0604020202020204" pitchFamily="34" charset="0"/>
                <a:ea typeface="+mn-ea"/>
                <a:cs typeface="Arial" panose="020B0604020202020204" pitchFamily="34" charset="0"/>
              </a:rPr>
              <a:t>Nellen</a:t>
            </a:r>
            <a:r>
              <a:rPr kumimoji="0" lang="en-US" sz="1400" b="0" i="0" u="none" strike="noStrike" kern="1200" cap="none" spc="0" normalizeH="0" baseline="0" noProof="0" dirty="0" smtClean="0">
                <a:ln>
                  <a:noFill/>
                </a:ln>
                <a:solidFill>
                  <a:srgbClr val="004A78"/>
                </a:solidFill>
                <a:effectLst/>
                <a:uLnTx/>
                <a:uFillTx/>
                <a:latin typeface="Arial" panose="020B0604020202020204" pitchFamily="34" charset="0"/>
                <a:ea typeface="+mn-ea"/>
                <a:cs typeface="Arial" panose="020B0604020202020204" pitchFamily="34" charset="0"/>
              </a:rPr>
              <a:t>, </a:t>
            </a:r>
            <a:r>
              <a:rPr lang="en-US" sz="1400" dirty="0" smtClean="0">
                <a:solidFill>
                  <a:srgbClr val="004A78"/>
                </a:solidFill>
                <a:latin typeface="Arial" panose="020B0604020202020204" pitchFamily="34" charset="0"/>
                <a:cs typeface="Arial" panose="020B0604020202020204" pitchFamily="34" charset="0"/>
              </a:rPr>
              <a:t>SWFT </a:t>
            </a:r>
            <a:r>
              <a:rPr kumimoji="0" lang="en-US" sz="1400" b="0" i="0" u="none" strike="noStrike" kern="1200" cap="none" spc="0" normalizeH="0" baseline="0" noProof="0" dirty="0" smtClean="0">
                <a:ln>
                  <a:noFill/>
                </a:ln>
                <a:solidFill>
                  <a:srgbClr val="004A78"/>
                </a:solidFill>
                <a:effectLst/>
                <a:uLnTx/>
                <a:uFillTx/>
                <a:latin typeface="Arial" panose="020B0604020202020204" pitchFamily="34" charset="0"/>
                <a:ea typeface="+mn-ea"/>
                <a:cs typeface="Arial" panose="020B0604020202020204" pitchFamily="34" charset="0"/>
              </a:rPr>
              <a:t>Individual Income Taxes, © 2019 Cengage. All Rights Reserved. May not be scanned, copied or duplicated, or posted to a publicly accessible website, in whole or in part.</a:t>
            </a:r>
            <a:endParaRPr kumimoji="0" lang="en-US" sz="1400" b="0" i="0" u="none" strike="noStrike" kern="1200" cap="none" spc="0" normalizeH="0" baseline="0" noProof="0" dirty="0">
              <a:ln>
                <a:noFill/>
              </a:ln>
              <a:solidFill>
                <a:srgbClr val="004A78"/>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91517302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defRPr lang="en-US" sz="3600"/>
            </a:lvl1pPr>
          </a:lstStyle>
          <a:p>
            <a:pPr lvl="0" algn="l"/>
            <a:r>
              <a:rPr lang="en-US" smtClean="0"/>
              <a:t>Click to edit Master title style</a:t>
            </a:r>
            <a:endParaRPr lang="en-US"/>
          </a:p>
        </p:txBody>
      </p:sp>
      <p:sp>
        <p:nvSpPr>
          <p:cNvPr id="5" name="Table Placeholder 4"/>
          <p:cNvSpPr>
            <a:spLocks noGrp="1"/>
          </p:cNvSpPr>
          <p:nvPr>
            <p:ph type="tbl" sz="quarter" idx="10"/>
          </p:nvPr>
        </p:nvSpPr>
        <p:spPr>
          <a:xfrm>
            <a:off x="1895522" y="2019868"/>
            <a:ext cx="8128000" cy="3380095"/>
          </a:xfrm>
        </p:spPr>
        <p:txBody>
          <a:bodyPr/>
          <a:lstStyle/>
          <a:p>
            <a:r>
              <a:rPr lang="en-US" dirty="0" smtClean="0"/>
              <a:t>Click icon to add table</a:t>
            </a:r>
            <a:endParaRPr lang="en-US" dirty="0"/>
          </a:p>
        </p:txBody>
      </p:sp>
      <p:sp>
        <p:nvSpPr>
          <p:cNvPr id="6" name="Footer"/>
          <p:cNvSpPr txBox="1"/>
          <p:nvPr userDrawn="1"/>
        </p:nvSpPr>
        <p:spPr>
          <a:xfrm>
            <a:off x="2851156" y="6323299"/>
            <a:ext cx="9040622" cy="477054"/>
          </a:xfrm>
          <a:prstGeom prst="rect">
            <a:avLst/>
          </a:prstGeom>
          <a:noFill/>
          <a:effectLst/>
        </p:spPr>
        <p:txBody>
          <a:bodyPr wrap="square" lIns="0" tIns="0" rIns="0" rtlCol="0" anchor="b">
            <a:spAutoFit/>
          </a:bodyPr>
          <a:lstStyle/>
          <a:p>
            <a:pPr>
              <a:defRPr/>
            </a:pPr>
            <a:r>
              <a:rPr lang="en-IN" sz="1400" b="0" i="0" kern="1200" dirty="0" smtClean="0">
                <a:solidFill>
                  <a:srgbClr val="004A78"/>
                </a:solidFill>
                <a:effectLst/>
                <a:latin typeface="Arial" panose="020B0604020202020204" pitchFamily="34" charset="0"/>
                <a:ea typeface="+mn-ea"/>
                <a:cs typeface="Arial" panose="020B0604020202020204" pitchFamily="34" charset="0"/>
              </a:rPr>
              <a:t>Young/Hoffman/</a:t>
            </a:r>
            <a:r>
              <a:rPr lang="en-IN" sz="1400" b="0" i="0" kern="1200" dirty="0" err="1" smtClean="0">
                <a:solidFill>
                  <a:srgbClr val="004A78"/>
                </a:solidFill>
                <a:effectLst/>
                <a:latin typeface="Arial" panose="020B0604020202020204" pitchFamily="34" charset="0"/>
                <a:ea typeface="+mn-ea"/>
                <a:cs typeface="Arial" panose="020B0604020202020204" pitchFamily="34" charset="0"/>
              </a:rPr>
              <a:t>Raabe</a:t>
            </a:r>
            <a:r>
              <a:rPr lang="en-IN" sz="1400" b="0" i="0" kern="1200" dirty="0" smtClean="0">
                <a:solidFill>
                  <a:srgbClr val="004A78"/>
                </a:solidFill>
                <a:effectLst/>
                <a:latin typeface="Arial" panose="020B0604020202020204" pitchFamily="34" charset="0"/>
                <a:ea typeface="+mn-ea"/>
                <a:cs typeface="Arial" panose="020B0604020202020204" pitchFamily="34" charset="0"/>
              </a:rPr>
              <a:t>/Maloney/</a:t>
            </a:r>
            <a:r>
              <a:rPr lang="en-IN" sz="1400" b="0" i="0" kern="1200" dirty="0" err="1" smtClean="0">
                <a:solidFill>
                  <a:srgbClr val="004A78"/>
                </a:solidFill>
                <a:effectLst/>
                <a:latin typeface="Arial" panose="020B0604020202020204" pitchFamily="34" charset="0"/>
                <a:ea typeface="+mn-ea"/>
                <a:cs typeface="Arial" panose="020B0604020202020204" pitchFamily="34" charset="0"/>
              </a:rPr>
              <a:t>Nellen</a:t>
            </a:r>
            <a:r>
              <a:rPr kumimoji="0" lang="en-US" sz="1400" b="0" i="0" u="none" strike="noStrike" kern="1200" cap="none" spc="0" normalizeH="0" baseline="0" noProof="0" dirty="0" smtClean="0">
                <a:ln>
                  <a:noFill/>
                </a:ln>
                <a:solidFill>
                  <a:srgbClr val="004A78"/>
                </a:solidFill>
                <a:effectLst/>
                <a:uLnTx/>
                <a:uFillTx/>
                <a:latin typeface="Arial" panose="020B0604020202020204" pitchFamily="34" charset="0"/>
                <a:ea typeface="+mn-ea"/>
                <a:cs typeface="Arial" panose="020B0604020202020204" pitchFamily="34" charset="0"/>
              </a:rPr>
              <a:t>, </a:t>
            </a:r>
            <a:r>
              <a:rPr lang="en-US" sz="1400" dirty="0" smtClean="0">
                <a:solidFill>
                  <a:srgbClr val="004A78"/>
                </a:solidFill>
                <a:latin typeface="Arial" panose="020B0604020202020204" pitchFamily="34" charset="0"/>
                <a:cs typeface="Arial" panose="020B0604020202020204" pitchFamily="34" charset="0"/>
              </a:rPr>
              <a:t>SWFT </a:t>
            </a:r>
            <a:r>
              <a:rPr kumimoji="0" lang="en-US" sz="1400" b="0" i="0" u="none" strike="noStrike" kern="1200" cap="none" spc="0" normalizeH="0" baseline="0" noProof="0" dirty="0" smtClean="0">
                <a:ln>
                  <a:noFill/>
                </a:ln>
                <a:solidFill>
                  <a:srgbClr val="004A78"/>
                </a:solidFill>
                <a:effectLst/>
                <a:uLnTx/>
                <a:uFillTx/>
                <a:latin typeface="Arial" panose="020B0604020202020204" pitchFamily="34" charset="0"/>
                <a:ea typeface="+mn-ea"/>
                <a:cs typeface="Arial" panose="020B0604020202020204" pitchFamily="34" charset="0"/>
              </a:rPr>
              <a:t>Individual Income Taxes, © 2019 Cengage. All Rights Reserved. May not be scanned, copied or duplicated, or posted to a publicly accessible website, in whole or in part.</a:t>
            </a:r>
            <a:endParaRPr kumimoji="0" lang="en-US" sz="1400" b="0" i="0" u="none" strike="noStrike" kern="1200" cap="none" spc="0" normalizeH="0" baseline="0" noProof="0" dirty="0">
              <a:ln>
                <a:noFill/>
              </a:ln>
              <a:solidFill>
                <a:srgbClr val="004A78"/>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7640349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Unit Slid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stretch>
            <a:fillRect/>
          </a:stretch>
        </p:blipFill>
        <p:spPr>
          <a:xfrm>
            <a:off x="192" y="16"/>
            <a:ext cx="12191807" cy="6865874"/>
          </a:xfrm>
          <a:prstGeom prst="rect">
            <a:avLst/>
          </a:prstGeom>
        </p:spPr>
      </p:pic>
      <p:sp>
        <p:nvSpPr>
          <p:cNvPr id="6" name="Text Placeholder 5"/>
          <p:cNvSpPr>
            <a:spLocks noGrp="1"/>
          </p:cNvSpPr>
          <p:nvPr>
            <p:ph type="body" sz="quarter" idx="11" hasCustomPrompt="1"/>
          </p:nvPr>
        </p:nvSpPr>
        <p:spPr>
          <a:xfrm>
            <a:off x="1274574" y="2193424"/>
            <a:ext cx="9642852" cy="618014"/>
          </a:xfrm>
        </p:spPr>
        <p:txBody>
          <a:bodyPr anchor="b">
            <a:noAutofit/>
          </a:bodyPr>
          <a:lstStyle>
            <a:lvl1pPr marL="0" indent="0" algn="ctr">
              <a:buNone/>
              <a:defRPr sz="5000" b="0" i="0">
                <a:solidFill>
                  <a:schemeClr val="bg1"/>
                </a:solidFill>
                <a:latin typeface="Arial" charset="0"/>
                <a:ea typeface="Arial" charset="0"/>
                <a:cs typeface="Arial" charset="0"/>
              </a:defRPr>
            </a:lvl1pPr>
            <a:lvl2pPr marL="457200" indent="0" algn="ctr">
              <a:buNone/>
              <a:defRPr>
                <a:latin typeface="Summer Font" charset="0"/>
                <a:ea typeface="Summer Font" charset="0"/>
                <a:cs typeface="Summer Font" charset="0"/>
              </a:defRPr>
            </a:lvl2pPr>
            <a:lvl3pPr marL="914400" indent="0" algn="ctr">
              <a:buNone/>
              <a:defRPr>
                <a:latin typeface="Summer Font" charset="0"/>
                <a:ea typeface="Summer Font" charset="0"/>
                <a:cs typeface="Summer Font" charset="0"/>
              </a:defRPr>
            </a:lvl3pPr>
            <a:lvl4pPr marL="1371600" indent="0" algn="ctr">
              <a:buNone/>
              <a:defRPr>
                <a:latin typeface="Summer Font" charset="0"/>
                <a:ea typeface="Summer Font" charset="0"/>
                <a:cs typeface="Summer Font" charset="0"/>
              </a:defRPr>
            </a:lvl4pPr>
          </a:lstStyle>
          <a:p>
            <a:pPr lvl="0"/>
            <a:r>
              <a:rPr lang="en-US" dirty="0"/>
              <a:t>Unit 1</a:t>
            </a:r>
          </a:p>
        </p:txBody>
      </p:sp>
      <p:sp>
        <p:nvSpPr>
          <p:cNvPr id="2" name="Title 1"/>
          <p:cNvSpPr>
            <a:spLocks noGrp="1"/>
          </p:cNvSpPr>
          <p:nvPr>
            <p:ph type="title"/>
          </p:nvPr>
        </p:nvSpPr>
        <p:spPr>
          <a:xfrm>
            <a:off x="838200" y="3096122"/>
            <a:ext cx="10515600" cy="672105"/>
          </a:xfrm>
        </p:spPr>
        <p:txBody>
          <a:bodyPr/>
          <a:lstStyle>
            <a:lvl1pPr>
              <a:defRPr>
                <a:solidFill>
                  <a:schemeClr val="bg1"/>
                </a:solidFill>
              </a:defRPr>
            </a:lvl1pPr>
          </a:lstStyle>
          <a:p>
            <a:r>
              <a:rPr lang="en-US" smtClean="0"/>
              <a:t>Click to edit Master title style</a:t>
            </a:r>
            <a:endParaRPr lang="en-US" dirty="0"/>
          </a:p>
        </p:txBody>
      </p:sp>
      <p:pic>
        <p:nvPicPr>
          <p:cNvPr id="8" name="Picture 7"/>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424861" y="6356350"/>
            <a:ext cx="1699425" cy="383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Footer Placeholder 4"/>
          <p:cNvSpPr>
            <a:spLocks noGrp="1"/>
          </p:cNvSpPr>
          <p:nvPr>
            <p:ph type="ftr" sz="quarter" idx="3"/>
          </p:nvPr>
        </p:nvSpPr>
        <p:spPr>
          <a:xfrm>
            <a:off x="2923890" y="6356350"/>
            <a:ext cx="8801669" cy="365125"/>
          </a:xfrm>
          <a:prstGeom prst="rect">
            <a:avLst/>
          </a:prstGeom>
        </p:spPr>
        <p:txBody>
          <a:bodyPr vert="horz" lIns="91440" tIns="45720" rIns="91440" bIns="45720" rtlCol="0" anchor="ctr"/>
          <a:lstStyle>
            <a:lvl1pPr algn="l" eaLnBrk="1" fontAlgn="auto" hangingPunct="1">
              <a:spcBef>
                <a:spcPts val="0"/>
              </a:spcBef>
              <a:spcAft>
                <a:spcPts val="0"/>
              </a:spcAft>
              <a:defRPr lang="en-US" sz="1400" b="0" i="0" u="none" strike="noStrike" baseline="0" smtClean="0">
                <a:solidFill>
                  <a:schemeClr val="bg1"/>
                </a:solidFill>
                <a:latin typeface="arial" charset="0"/>
              </a:defRPr>
            </a:lvl1pPr>
          </a:lstStyle>
          <a:p>
            <a:r>
              <a:rPr lang="en-US" dirty="0"/>
              <a:t>[Author Name], [Book Title], [#] Edition. © [Insert Year] Cengage. All Rights Reserved. May not be scanned, copied or duplicated, or posted to a publicly accessible website, in whole or in part.</a:t>
            </a:r>
          </a:p>
        </p:txBody>
      </p:sp>
    </p:spTree>
    <p:extLst>
      <p:ext uri="{BB962C8B-B14F-4D97-AF65-F5344CB8AC3E}">
        <p14:creationId xmlns:p14="http://schemas.microsoft.com/office/powerpoint/2010/main" val="8381741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hapter Slide">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stretch>
            <a:fillRect/>
          </a:stretch>
        </p:blipFill>
        <p:spPr>
          <a:xfrm>
            <a:off x="192" y="16"/>
            <a:ext cx="12191807" cy="6865874"/>
          </a:xfrm>
          <a:prstGeom prst="rect">
            <a:avLst/>
          </a:prstGeom>
        </p:spPr>
      </p:pic>
      <p:sp>
        <p:nvSpPr>
          <p:cNvPr id="6" name="Text Placeholder 5"/>
          <p:cNvSpPr>
            <a:spLocks noGrp="1"/>
          </p:cNvSpPr>
          <p:nvPr>
            <p:ph type="body" sz="quarter" idx="11" hasCustomPrompt="1"/>
          </p:nvPr>
        </p:nvSpPr>
        <p:spPr>
          <a:xfrm>
            <a:off x="3996910" y="3112899"/>
            <a:ext cx="3297426" cy="618014"/>
          </a:xfrm>
        </p:spPr>
        <p:txBody>
          <a:bodyPr anchor="b">
            <a:noAutofit/>
          </a:bodyPr>
          <a:lstStyle>
            <a:lvl1pPr marL="0" indent="0" algn="l">
              <a:buNone/>
              <a:defRPr sz="3600" b="0" i="0">
                <a:solidFill>
                  <a:schemeClr val="bg1"/>
                </a:solidFill>
                <a:latin typeface="Arial" charset="0"/>
                <a:ea typeface="Arial" charset="0"/>
                <a:cs typeface="Arial" charset="0"/>
              </a:defRPr>
            </a:lvl1pPr>
            <a:lvl2pPr marL="457200" indent="0" algn="ctr">
              <a:buNone/>
              <a:defRPr>
                <a:latin typeface="Summer Font" charset="0"/>
                <a:ea typeface="Summer Font" charset="0"/>
                <a:cs typeface="Summer Font" charset="0"/>
              </a:defRPr>
            </a:lvl2pPr>
            <a:lvl3pPr marL="914400" indent="0" algn="ctr">
              <a:buNone/>
              <a:defRPr>
                <a:latin typeface="Summer Font" charset="0"/>
                <a:ea typeface="Summer Font" charset="0"/>
                <a:cs typeface="Summer Font" charset="0"/>
              </a:defRPr>
            </a:lvl3pPr>
            <a:lvl4pPr marL="1371600" indent="0" algn="ctr">
              <a:buNone/>
              <a:defRPr>
                <a:latin typeface="Summer Font" charset="0"/>
                <a:ea typeface="Summer Font" charset="0"/>
                <a:cs typeface="Summer Font" charset="0"/>
              </a:defRPr>
            </a:lvl4pPr>
          </a:lstStyle>
          <a:p>
            <a:pPr lvl="0"/>
            <a:r>
              <a:rPr lang="en-US" dirty="0"/>
              <a:t>Chapter 1</a:t>
            </a:r>
          </a:p>
        </p:txBody>
      </p:sp>
      <p:sp>
        <p:nvSpPr>
          <p:cNvPr id="5" name="Title 4"/>
          <p:cNvSpPr>
            <a:spLocks noGrp="1"/>
          </p:cNvSpPr>
          <p:nvPr>
            <p:ph type="title"/>
          </p:nvPr>
        </p:nvSpPr>
        <p:spPr>
          <a:xfrm>
            <a:off x="3996910" y="4035474"/>
            <a:ext cx="6402684" cy="672105"/>
          </a:xfrm>
        </p:spPr>
        <p:txBody>
          <a:bodyPr/>
          <a:lstStyle>
            <a:lvl1pPr algn="l">
              <a:defRPr>
                <a:solidFill>
                  <a:schemeClr val="bg1"/>
                </a:solidFill>
              </a:defRPr>
            </a:lvl1pPr>
          </a:lstStyle>
          <a:p>
            <a:r>
              <a:rPr lang="en-US" smtClean="0"/>
              <a:t>Click to edit Master title style</a:t>
            </a:r>
            <a:endParaRPr lang="en-US" dirty="0"/>
          </a:p>
        </p:txBody>
      </p:sp>
      <p:sp>
        <p:nvSpPr>
          <p:cNvPr id="9" name="Picture Placeholder 8"/>
          <p:cNvSpPr>
            <a:spLocks noGrp="1"/>
          </p:cNvSpPr>
          <p:nvPr>
            <p:ph type="pic" sz="quarter" idx="12"/>
          </p:nvPr>
        </p:nvSpPr>
        <p:spPr>
          <a:xfrm>
            <a:off x="246063" y="314482"/>
            <a:ext cx="3343275" cy="4318000"/>
          </a:xfrm>
        </p:spPr>
        <p:txBody>
          <a:bodyPr/>
          <a:lstStyle/>
          <a:p>
            <a:r>
              <a:rPr lang="en-US" dirty="0" smtClean="0"/>
              <a:t>Click icon to add picture</a:t>
            </a:r>
            <a:endParaRPr lang="en-US" dirty="0"/>
          </a:p>
        </p:txBody>
      </p:sp>
      <p:pic>
        <p:nvPicPr>
          <p:cNvPr id="8" name="Picture 7"/>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424861" y="6356350"/>
            <a:ext cx="1699425" cy="383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Footer Placeholder 4"/>
          <p:cNvSpPr>
            <a:spLocks noGrp="1"/>
          </p:cNvSpPr>
          <p:nvPr>
            <p:ph type="ftr" sz="quarter" idx="3"/>
          </p:nvPr>
        </p:nvSpPr>
        <p:spPr>
          <a:xfrm>
            <a:off x="2923890" y="6356350"/>
            <a:ext cx="8801669" cy="365125"/>
          </a:xfrm>
          <a:prstGeom prst="rect">
            <a:avLst/>
          </a:prstGeom>
        </p:spPr>
        <p:txBody>
          <a:bodyPr vert="horz" lIns="91440" tIns="45720" rIns="91440" bIns="45720" rtlCol="0" anchor="ctr"/>
          <a:lstStyle>
            <a:lvl1pPr algn="l" eaLnBrk="1" fontAlgn="auto" hangingPunct="1">
              <a:spcBef>
                <a:spcPts val="0"/>
              </a:spcBef>
              <a:spcAft>
                <a:spcPts val="0"/>
              </a:spcAft>
              <a:defRPr lang="en-US" sz="1400" b="0" i="0" u="none" strike="noStrike" baseline="0" smtClean="0">
                <a:solidFill>
                  <a:schemeClr val="bg1"/>
                </a:solidFill>
                <a:latin typeface="arial" charset="0"/>
              </a:defRPr>
            </a:lvl1pPr>
          </a:lstStyle>
          <a:p>
            <a:r>
              <a:rPr lang="en-US" dirty="0"/>
              <a:t>[Author Name], [Book Title], [#] Edition. © [Insert Year] Cengage. All Rights Reserved. May not be scanned, copied or duplicated, or posted to a publicly accessible website, in whole or in part.</a:t>
            </a:r>
          </a:p>
        </p:txBody>
      </p:sp>
    </p:spTree>
    <p:extLst>
      <p:ext uri="{BB962C8B-B14F-4D97-AF65-F5344CB8AC3E}">
        <p14:creationId xmlns:p14="http://schemas.microsoft.com/office/powerpoint/2010/main" val="6177801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defRPr lang="en-US" sz="3600" dirty="0"/>
            </a:lvl1pPr>
          </a:lstStyle>
          <a:p>
            <a:pPr lvl="0" algn="l"/>
            <a:r>
              <a:rPr lang="en-US" smtClean="0"/>
              <a:t>Click to edit Master title style</a:t>
            </a:r>
            <a:endParaRPr lang="en-US" dirty="0"/>
          </a:p>
        </p:txBody>
      </p:sp>
      <p:sp>
        <p:nvSpPr>
          <p:cNvPr id="6" name="Text Placeholder 5"/>
          <p:cNvSpPr>
            <a:spLocks noGrp="1"/>
          </p:cNvSpPr>
          <p:nvPr>
            <p:ph type="body" sz="quarter" idx="15" hasCustomPrompt="1"/>
          </p:nvPr>
        </p:nvSpPr>
        <p:spPr>
          <a:xfrm>
            <a:off x="743576" y="1289684"/>
            <a:ext cx="10711543" cy="3732692"/>
          </a:xfrm>
        </p:spPr>
        <p:txBody>
          <a:bodyPr>
            <a:noAutofit/>
          </a:bodyPr>
          <a:lstStyle>
            <a:lvl1pPr marL="0" indent="0" algn="l">
              <a:buNone/>
              <a:defRPr sz="2400" b="0" i="0" baseline="0">
                <a:solidFill>
                  <a:srgbClr val="000000"/>
                </a:solidFill>
                <a:latin typeface="Arial" charset="0"/>
                <a:ea typeface="Arial" charset="0"/>
                <a:cs typeface="Arial" charset="0"/>
              </a:defRPr>
            </a:lvl1pPr>
            <a:lvl2pPr>
              <a:defRPr>
                <a:solidFill>
                  <a:schemeClr val="bg1"/>
                </a:solidFill>
                <a:latin typeface="Summer Font" charset="0"/>
                <a:ea typeface="Summer Font" charset="0"/>
                <a:cs typeface="Summer Font" charset="0"/>
              </a:defRPr>
            </a:lvl2pPr>
            <a:lvl3pPr>
              <a:defRPr>
                <a:solidFill>
                  <a:schemeClr val="bg1"/>
                </a:solidFill>
                <a:latin typeface="Summer Font" charset="0"/>
                <a:ea typeface="Summer Font" charset="0"/>
                <a:cs typeface="Summer Font" charset="0"/>
              </a:defRPr>
            </a:lvl3pPr>
            <a:lvl4pPr>
              <a:defRPr>
                <a:solidFill>
                  <a:schemeClr val="bg1"/>
                </a:solidFill>
                <a:latin typeface="Summer Font" charset="0"/>
                <a:ea typeface="Summer Font" charset="0"/>
                <a:cs typeface="Summer Font" charset="0"/>
              </a:defRPr>
            </a:lvl4pPr>
            <a:lvl5pPr>
              <a:defRPr>
                <a:solidFill>
                  <a:schemeClr val="bg1"/>
                </a:solidFill>
                <a:latin typeface="Summer Font" charset="0"/>
                <a:ea typeface="Summer Font" charset="0"/>
                <a:cs typeface="Summer Font" charset="0"/>
              </a:defRPr>
            </a:lvl5pPr>
          </a:lstStyle>
          <a:p>
            <a:pPr lvl="0"/>
            <a:r>
              <a:rPr lang="en-US" dirty="0"/>
              <a:t>Click to add text here. 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sed</a:t>
            </a:r>
            <a:r>
              <a:rPr lang="en-US" dirty="0"/>
              <a:t> do </a:t>
            </a:r>
            <a:r>
              <a:rPr lang="en-US" dirty="0" err="1"/>
              <a:t>eiusmod</a:t>
            </a:r>
            <a:r>
              <a:rPr lang="en-US" dirty="0"/>
              <a:t> </a:t>
            </a:r>
            <a:r>
              <a:rPr lang="en-US" dirty="0" err="1"/>
              <a:t>tempor</a:t>
            </a:r>
            <a:r>
              <a:rPr lang="en-US" dirty="0"/>
              <a:t> </a:t>
            </a:r>
            <a:r>
              <a:rPr lang="en-US" dirty="0" err="1"/>
              <a:t>incididunt</a:t>
            </a:r>
            <a:r>
              <a:rPr lang="en-US" dirty="0"/>
              <a:t> </a:t>
            </a:r>
            <a:r>
              <a:rPr lang="en-US" dirty="0" err="1"/>
              <a:t>ut</a:t>
            </a:r>
            <a:r>
              <a:rPr lang="en-US" dirty="0"/>
              <a:t> </a:t>
            </a:r>
            <a:r>
              <a:rPr lang="en-US" dirty="0" err="1"/>
              <a:t>labore</a:t>
            </a:r>
            <a:r>
              <a:rPr lang="en-US" dirty="0"/>
              <a:t> et </a:t>
            </a:r>
            <a:r>
              <a:rPr lang="en-US" dirty="0" err="1"/>
              <a:t>dolore</a:t>
            </a:r>
            <a:r>
              <a:rPr lang="en-US" dirty="0"/>
              <a:t> magna </a:t>
            </a:r>
            <a:r>
              <a:rPr lang="en-US" dirty="0" err="1"/>
              <a:t>aliqua</a:t>
            </a:r>
            <a:r>
              <a:rPr lang="en-US" dirty="0"/>
              <a:t>. </a:t>
            </a:r>
            <a:r>
              <a:rPr lang="en-US" dirty="0" err="1"/>
              <a:t>Faucibus</a:t>
            </a:r>
            <a:r>
              <a:rPr lang="en-US" dirty="0"/>
              <a:t> </a:t>
            </a:r>
            <a:r>
              <a:rPr lang="en-US" dirty="0" err="1"/>
              <a:t>nisl</a:t>
            </a:r>
            <a:r>
              <a:rPr lang="en-US" dirty="0"/>
              <a:t> </a:t>
            </a:r>
            <a:r>
              <a:rPr lang="en-US" dirty="0" err="1"/>
              <a:t>tincidunt</a:t>
            </a:r>
            <a:r>
              <a:rPr lang="en-US" dirty="0"/>
              <a:t> </a:t>
            </a:r>
            <a:r>
              <a:rPr lang="en-US" dirty="0" err="1"/>
              <a:t>eget</a:t>
            </a:r>
            <a:r>
              <a:rPr lang="en-US" dirty="0"/>
              <a:t> </a:t>
            </a:r>
            <a:r>
              <a:rPr lang="en-US" dirty="0" err="1"/>
              <a:t>nullam</a:t>
            </a:r>
            <a:r>
              <a:rPr lang="en-US" dirty="0"/>
              <a:t> non. </a:t>
            </a:r>
            <a:r>
              <a:rPr lang="en-US" dirty="0" err="1"/>
              <a:t>Mauris</a:t>
            </a:r>
            <a:r>
              <a:rPr lang="en-US" dirty="0"/>
              <a:t> a </a:t>
            </a:r>
            <a:r>
              <a:rPr lang="en-US" dirty="0" err="1"/>
              <a:t>diam</a:t>
            </a:r>
            <a:r>
              <a:rPr lang="en-US" dirty="0"/>
              <a:t> </a:t>
            </a:r>
            <a:r>
              <a:rPr lang="en-US" dirty="0" err="1"/>
              <a:t>maecenas</a:t>
            </a:r>
            <a:r>
              <a:rPr lang="en-US" dirty="0"/>
              <a:t> </a:t>
            </a:r>
            <a:r>
              <a:rPr lang="en-US" dirty="0" err="1"/>
              <a:t>sed</a:t>
            </a:r>
            <a:r>
              <a:rPr lang="en-US" dirty="0"/>
              <a:t> </a:t>
            </a:r>
            <a:r>
              <a:rPr lang="en-US" dirty="0" err="1"/>
              <a:t>enim</a:t>
            </a:r>
            <a:r>
              <a:rPr lang="en-US" dirty="0"/>
              <a:t> </a:t>
            </a:r>
            <a:r>
              <a:rPr lang="en-US" dirty="0" err="1"/>
              <a:t>ut</a:t>
            </a:r>
            <a:r>
              <a:rPr lang="en-US" dirty="0"/>
              <a:t> </a:t>
            </a:r>
            <a:r>
              <a:rPr lang="en-US" dirty="0" err="1"/>
              <a:t>sem</a:t>
            </a:r>
            <a:r>
              <a:rPr lang="en-US" dirty="0"/>
              <a:t> </a:t>
            </a:r>
            <a:r>
              <a:rPr lang="en-US" dirty="0" err="1"/>
              <a:t>viverra</a:t>
            </a:r>
            <a:r>
              <a:rPr lang="en-US" dirty="0"/>
              <a:t>. </a:t>
            </a:r>
            <a:r>
              <a:rPr lang="en-US" dirty="0" err="1"/>
              <a:t>Sed</a:t>
            </a:r>
            <a:r>
              <a:rPr lang="en-US" dirty="0"/>
              <a:t> </a:t>
            </a:r>
            <a:r>
              <a:rPr lang="en-US" dirty="0" err="1"/>
              <a:t>ullamcorper</a:t>
            </a:r>
            <a:r>
              <a:rPr lang="en-US" dirty="0"/>
              <a:t> </a:t>
            </a:r>
            <a:r>
              <a:rPr lang="en-US" dirty="0" err="1"/>
              <a:t>morbi</a:t>
            </a:r>
            <a:r>
              <a:rPr lang="en-US" dirty="0"/>
              <a:t> </a:t>
            </a:r>
            <a:r>
              <a:rPr lang="en-US" dirty="0" err="1"/>
              <a:t>tincidunt</a:t>
            </a:r>
            <a:r>
              <a:rPr lang="en-US" dirty="0"/>
              <a:t> </a:t>
            </a:r>
            <a:r>
              <a:rPr lang="en-US" dirty="0" err="1"/>
              <a:t>ornare</a:t>
            </a:r>
            <a:r>
              <a:rPr lang="en-US" dirty="0"/>
              <a:t>. Sit </a:t>
            </a:r>
            <a:r>
              <a:rPr lang="en-US" dirty="0" err="1"/>
              <a:t>amet</a:t>
            </a:r>
            <a:r>
              <a:rPr lang="en-US" dirty="0"/>
              <a:t> </a:t>
            </a:r>
            <a:r>
              <a:rPr lang="en-US" dirty="0" err="1"/>
              <a:t>volutpat</a:t>
            </a:r>
            <a:r>
              <a:rPr lang="en-US" dirty="0"/>
              <a:t> </a:t>
            </a:r>
            <a:r>
              <a:rPr lang="en-US" dirty="0" err="1"/>
              <a:t>consequat</a:t>
            </a:r>
            <a:r>
              <a:rPr lang="en-US" dirty="0"/>
              <a:t> </a:t>
            </a:r>
            <a:r>
              <a:rPr lang="en-US" dirty="0" err="1"/>
              <a:t>mauris</a:t>
            </a:r>
            <a:r>
              <a:rPr lang="en-US" dirty="0"/>
              <a:t> </a:t>
            </a:r>
            <a:r>
              <a:rPr lang="en-US" dirty="0" err="1"/>
              <a:t>nunc</a:t>
            </a:r>
            <a:r>
              <a:rPr lang="en-US" dirty="0"/>
              <a:t> </a:t>
            </a:r>
            <a:r>
              <a:rPr lang="en-US" dirty="0" err="1"/>
              <a:t>congue</a:t>
            </a:r>
            <a:r>
              <a:rPr lang="en-US" dirty="0"/>
              <a:t> nisi. </a:t>
            </a:r>
            <a:r>
              <a:rPr lang="en-US" dirty="0" err="1"/>
              <a:t>Mauris</a:t>
            </a:r>
            <a:r>
              <a:rPr lang="en-US" dirty="0"/>
              <a:t> sit </a:t>
            </a:r>
            <a:r>
              <a:rPr lang="en-US" dirty="0" err="1"/>
              <a:t>amet</a:t>
            </a:r>
            <a:r>
              <a:rPr lang="en-US" dirty="0"/>
              <a:t> </a:t>
            </a:r>
            <a:r>
              <a:rPr lang="en-US" dirty="0" err="1"/>
              <a:t>massa</a:t>
            </a:r>
            <a:r>
              <a:rPr lang="en-US" dirty="0"/>
              <a:t> vitae. </a:t>
            </a:r>
            <a:r>
              <a:rPr lang="en-US" dirty="0" err="1"/>
              <a:t>Consectetur</a:t>
            </a:r>
            <a:r>
              <a:rPr lang="en-US" dirty="0"/>
              <a:t> libero id </a:t>
            </a:r>
            <a:r>
              <a:rPr lang="en-US" dirty="0" err="1"/>
              <a:t>faucibus</a:t>
            </a:r>
            <a:r>
              <a:rPr lang="en-US" dirty="0"/>
              <a:t> </a:t>
            </a:r>
            <a:r>
              <a:rPr lang="en-US" dirty="0" err="1"/>
              <a:t>nisl</a:t>
            </a:r>
            <a:r>
              <a:rPr lang="en-US" dirty="0"/>
              <a:t> </a:t>
            </a:r>
            <a:r>
              <a:rPr lang="en-US" dirty="0" err="1"/>
              <a:t>tincidunt</a:t>
            </a:r>
            <a:r>
              <a:rPr lang="en-US" dirty="0"/>
              <a:t> </a:t>
            </a:r>
            <a:r>
              <a:rPr lang="en-US" dirty="0" err="1"/>
              <a:t>eget</a:t>
            </a:r>
            <a:r>
              <a:rPr lang="en-US" dirty="0"/>
              <a:t>. </a:t>
            </a:r>
            <a:r>
              <a:rPr lang="en-US" dirty="0" err="1"/>
              <a:t>Nulla</a:t>
            </a:r>
            <a:r>
              <a:rPr lang="en-US" dirty="0"/>
              <a:t> </a:t>
            </a:r>
            <a:r>
              <a:rPr lang="en-US" dirty="0" err="1"/>
              <a:t>facilisi</a:t>
            </a:r>
            <a:r>
              <a:rPr lang="en-US" dirty="0"/>
              <a:t> </a:t>
            </a:r>
            <a:r>
              <a:rPr lang="en-US" dirty="0" err="1"/>
              <a:t>morbi</a:t>
            </a:r>
            <a:r>
              <a:rPr lang="en-US" dirty="0"/>
              <a:t> tempus </a:t>
            </a:r>
            <a:r>
              <a:rPr lang="en-US" dirty="0" err="1"/>
              <a:t>iaculis</a:t>
            </a:r>
            <a:r>
              <a:rPr lang="en-US" dirty="0"/>
              <a:t> </a:t>
            </a:r>
            <a:r>
              <a:rPr lang="en-US" dirty="0" err="1"/>
              <a:t>urna</a:t>
            </a:r>
            <a:r>
              <a:rPr lang="en-US" dirty="0"/>
              <a:t> id </a:t>
            </a:r>
            <a:r>
              <a:rPr lang="en-US" dirty="0" err="1"/>
              <a:t>volutpat</a:t>
            </a:r>
            <a:r>
              <a:rPr lang="en-US" dirty="0"/>
              <a:t> lacus. </a:t>
            </a:r>
            <a:r>
              <a:rPr lang="en-US" dirty="0" err="1"/>
              <a:t>Imperdiet</a:t>
            </a:r>
            <a:r>
              <a:rPr lang="en-US" dirty="0"/>
              <a:t> </a:t>
            </a:r>
            <a:r>
              <a:rPr lang="en-US" dirty="0" err="1"/>
              <a:t>nulla</a:t>
            </a:r>
            <a:r>
              <a:rPr lang="en-US" dirty="0"/>
              <a:t> </a:t>
            </a:r>
            <a:r>
              <a:rPr lang="en-US" dirty="0" err="1"/>
              <a:t>malesuada</a:t>
            </a:r>
            <a:r>
              <a:rPr lang="en-US" dirty="0"/>
              <a:t> </a:t>
            </a:r>
            <a:r>
              <a:rPr lang="en-US" dirty="0" err="1"/>
              <a:t>pellentesque</a:t>
            </a:r>
            <a:r>
              <a:rPr lang="en-US" dirty="0"/>
              <a:t> </a:t>
            </a:r>
            <a:r>
              <a:rPr lang="en-US" dirty="0" err="1"/>
              <a:t>elit</a:t>
            </a:r>
            <a:r>
              <a:rPr lang="en-US" dirty="0"/>
              <a:t> </a:t>
            </a:r>
            <a:r>
              <a:rPr lang="en-US" dirty="0" err="1"/>
              <a:t>eget</a:t>
            </a:r>
            <a:r>
              <a:rPr lang="en-US" dirty="0"/>
              <a:t> gravida cum </a:t>
            </a:r>
            <a:r>
              <a:rPr lang="en-US" dirty="0" err="1"/>
              <a:t>sociis</a:t>
            </a:r>
            <a:r>
              <a:rPr lang="en-US" dirty="0"/>
              <a:t>. </a:t>
            </a:r>
            <a:r>
              <a:rPr lang="en-US" dirty="0" err="1"/>
              <a:t>Sed</a:t>
            </a:r>
            <a:r>
              <a:rPr lang="en-US" dirty="0"/>
              <a:t> </a:t>
            </a:r>
            <a:r>
              <a:rPr lang="en-US" dirty="0" err="1"/>
              <a:t>velit</a:t>
            </a:r>
            <a:r>
              <a:rPr lang="en-US" dirty="0"/>
              <a:t> </a:t>
            </a:r>
            <a:r>
              <a:rPr lang="en-US" dirty="0" err="1"/>
              <a:t>dignissim</a:t>
            </a:r>
            <a:r>
              <a:rPr lang="en-US" dirty="0"/>
              <a:t> </a:t>
            </a:r>
            <a:r>
              <a:rPr lang="en-US" dirty="0" err="1"/>
              <a:t>sodales</a:t>
            </a:r>
            <a:r>
              <a:rPr lang="en-US" dirty="0"/>
              <a:t> </a:t>
            </a:r>
            <a:r>
              <a:rPr lang="en-US" dirty="0" err="1"/>
              <a:t>ut.</a:t>
            </a:r>
            <a:endParaRPr lang="en-US" dirty="0"/>
          </a:p>
        </p:txBody>
      </p:sp>
      <p:sp>
        <p:nvSpPr>
          <p:cNvPr id="5" name="Footer"/>
          <p:cNvSpPr txBox="1"/>
          <p:nvPr userDrawn="1"/>
        </p:nvSpPr>
        <p:spPr>
          <a:xfrm>
            <a:off x="2846546" y="6325959"/>
            <a:ext cx="9045569" cy="477054"/>
          </a:xfrm>
          <a:prstGeom prst="rect">
            <a:avLst/>
          </a:prstGeom>
          <a:noFill/>
          <a:effectLst/>
        </p:spPr>
        <p:txBody>
          <a:bodyPr wrap="square" lIns="0" tIns="0" rIns="0" rtlCol="0" anchor="b">
            <a:spAutoFit/>
          </a:bodyPr>
          <a:lstStyle/>
          <a:p>
            <a:pPr>
              <a:defRPr/>
            </a:pPr>
            <a:r>
              <a:rPr lang="en-IN" sz="1400" b="0" i="0" kern="1200" dirty="0" smtClean="0">
                <a:solidFill>
                  <a:srgbClr val="004A78"/>
                </a:solidFill>
                <a:effectLst/>
                <a:latin typeface="Arial" panose="020B0604020202020204" pitchFamily="34" charset="0"/>
                <a:ea typeface="+mn-ea"/>
                <a:cs typeface="Arial" panose="020B0604020202020204" pitchFamily="34" charset="0"/>
              </a:rPr>
              <a:t>Young/Hoffman/Raabe/Maloney/Nellen</a:t>
            </a:r>
            <a:r>
              <a:rPr kumimoji="0" lang="en-US" sz="1400" b="0" i="0" u="none" strike="noStrike" kern="1200" cap="none" spc="0" normalizeH="0" baseline="0" noProof="0" dirty="0" smtClean="0">
                <a:ln>
                  <a:noFill/>
                </a:ln>
                <a:solidFill>
                  <a:srgbClr val="004A78"/>
                </a:solidFill>
                <a:effectLst/>
                <a:uLnTx/>
                <a:uFillTx/>
                <a:latin typeface="Arial" panose="020B0604020202020204" pitchFamily="34" charset="0"/>
                <a:ea typeface="+mn-ea"/>
                <a:cs typeface="Arial" panose="020B0604020202020204" pitchFamily="34" charset="0"/>
              </a:rPr>
              <a:t>, Individual Income Taxes, © 2019 Cengage. All Rights Reserved. May not be scanned, copied or duplicated, or posted to a publicly accessible website, in whole or in part.</a:t>
            </a:r>
            <a:endParaRPr kumimoji="0" lang="en-US" sz="1400" b="0" i="0" u="none" strike="noStrike" kern="1200" cap="none" spc="0" normalizeH="0" baseline="0" noProof="0" dirty="0">
              <a:ln>
                <a:noFill/>
              </a:ln>
              <a:solidFill>
                <a:srgbClr val="004A78"/>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10350673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sz="3600"/>
            </a:lvl1pPr>
          </a:lstStyle>
          <a:p>
            <a:r>
              <a:rPr lang="en-US" dirty="0" smtClean="0"/>
              <a:t>Click to edit Master title style</a:t>
            </a:r>
            <a:endParaRPr lang="en-US" dirty="0"/>
          </a:p>
        </p:txBody>
      </p:sp>
      <p:sp>
        <p:nvSpPr>
          <p:cNvPr id="6" name="Text Placeholder 5"/>
          <p:cNvSpPr>
            <a:spLocks noGrp="1"/>
          </p:cNvSpPr>
          <p:nvPr>
            <p:ph type="body" sz="quarter" idx="15"/>
          </p:nvPr>
        </p:nvSpPr>
        <p:spPr>
          <a:xfrm>
            <a:off x="743576" y="1289684"/>
            <a:ext cx="10711543" cy="725728"/>
          </a:xfrm>
        </p:spPr>
        <p:txBody>
          <a:bodyPr>
            <a:noAutofit/>
          </a:bodyPr>
          <a:lstStyle>
            <a:lvl1pPr marL="0" indent="0" algn="l">
              <a:buNone/>
              <a:defRPr sz="2400" b="0" i="0" baseline="0">
                <a:solidFill>
                  <a:srgbClr val="000000"/>
                </a:solidFill>
                <a:latin typeface="Arial" charset="0"/>
                <a:ea typeface="Arial" charset="0"/>
                <a:cs typeface="Arial" charset="0"/>
              </a:defRPr>
            </a:lvl1pPr>
            <a:lvl2pPr>
              <a:defRPr>
                <a:solidFill>
                  <a:schemeClr val="bg1"/>
                </a:solidFill>
                <a:latin typeface="Summer Font" charset="0"/>
                <a:ea typeface="Summer Font" charset="0"/>
                <a:cs typeface="Summer Font" charset="0"/>
              </a:defRPr>
            </a:lvl2pPr>
            <a:lvl3pPr>
              <a:defRPr>
                <a:solidFill>
                  <a:schemeClr val="bg1"/>
                </a:solidFill>
                <a:latin typeface="Summer Font" charset="0"/>
                <a:ea typeface="Summer Font" charset="0"/>
                <a:cs typeface="Summer Font" charset="0"/>
              </a:defRPr>
            </a:lvl3pPr>
            <a:lvl4pPr>
              <a:defRPr>
                <a:solidFill>
                  <a:schemeClr val="bg1"/>
                </a:solidFill>
                <a:latin typeface="Summer Font" charset="0"/>
                <a:ea typeface="Summer Font" charset="0"/>
                <a:cs typeface="Summer Font" charset="0"/>
              </a:defRPr>
            </a:lvl4pPr>
            <a:lvl5pPr>
              <a:defRPr>
                <a:solidFill>
                  <a:schemeClr val="bg1"/>
                </a:solidFill>
                <a:latin typeface="Summer Font" charset="0"/>
                <a:ea typeface="Summer Font" charset="0"/>
                <a:cs typeface="Summer Font" charset="0"/>
              </a:defRPr>
            </a:lvl5pPr>
          </a:lstStyle>
          <a:p>
            <a:pPr lvl="0"/>
            <a:endParaRPr lang="en-US" dirty="0"/>
          </a:p>
        </p:txBody>
      </p:sp>
      <p:sp>
        <p:nvSpPr>
          <p:cNvPr id="5" name="Footer"/>
          <p:cNvSpPr txBox="1"/>
          <p:nvPr userDrawn="1"/>
        </p:nvSpPr>
        <p:spPr>
          <a:xfrm>
            <a:off x="2842100" y="6323299"/>
            <a:ext cx="9022870" cy="477054"/>
          </a:xfrm>
          <a:prstGeom prst="rect">
            <a:avLst/>
          </a:prstGeom>
          <a:noFill/>
          <a:effectLst/>
        </p:spPr>
        <p:txBody>
          <a:bodyPr wrap="square" lIns="0" tIns="0" rIns="0" rtlCol="0" anchor="b">
            <a:spAutoFit/>
          </a:bodyPr>
          <a:lstStyle/>
          <a:p>
            <a:pPr>
              <a:defRPr/>
            </a:pPr>
            <a:r>
              <a:rPr lang="en-IN" sz="1400" b="0" i="0" kern="1200" dirty="0" smtClean="0">
                <a:solidFill>
                  <a:srgbClr val="004A78"/>
                </a:solidFill>
                <a:effectLst/>
                <a:latin typeface="Arial" panose="020B0604020202020204" pitchFamily="34" charset="0"/>
                <a:ea typeface="+mn-ea"/>
                <a:cs typeface="Arial" panose="020B0604020202020204" pitchFamily="34" charset="0"/>
              </a:rPr>
              <a:t>Young/Hoffman/Raabe/Maloney/Nellen</a:t>
            </a:r>
            <a:r>
              <a:rPr kumimoji="0" lang="en-US" sz="1400" b="0" i="0" u="none" strike="noStrike" kern="1200" cap="none" spc="0" normalizeH="0" baseline="0" noProof="0" dirty="0" smtClean="0">
                <a:ln>
                  <a:noFill/>
                </a:ln>
                <a:solidFill>
                  <a:srgbClr val="004A78"/>
                </a:solidFill>
                <a:effectLst/>
                <a:uLnTx/>
                <a:uFillTx/>
                <a:latin typeface="Arial" panose="020B0604020202020204" pitchFamily="34" charset="0"/>
                <a:ea typeface="+mn-ea"/>
                <a:cs typeface="Arial" panose="020B0604020202020204" pitchFamily="34" charset="0"/>
              </a:rPr>
              <a:t>, </a:t>
            </a:r>
            <a:r>
              <a:rPr lang="en-US" sz="1400" dirty="0" smtClean="0">
                <a:solidFill>
                  <a:srgbClr val="004A78"/>
                </a:solidFill>
                <a:latin typeface="Arial" panose="020B0604020202020204" pitchFamily="34" charset="0"/>
                <a:cs typeface="Arial" panose="020B0604020202020204" pitchFamily="34" charset="0"/>
              </a:rPr>
              <a:t>SWFT </a:t>
            </a:r>
            <a:r>
              <a:rPr kumimoji="0" lang="en-US" sz="1400" b="0" i="0" u="none" strike="noStrike" kern="1200" cap="none" spc="0" normalizeH="0" baseline="0" noProof="0" dirty="0" smtClean="0">
                <a:ln>
                  <a:noFill/>
                </a:ln>
                <a:solidFill>
                  <a:srgbClr val="004A78"/>
                </a:solidFill>
                <a:effectLst/>
                <a:uLnTx/>
                <a:uFillTx/>
                <a:latin typeface="Arial" panose="020B0604020202020204" pitchFamily="34" charset="0"/>
                <a:ea typeface="+mn-ea"/>
                <a:cs typeface="Arial" panose="020B0604020202020204" pitchFamily="34" charset="0"/>
              </a:rPr>
              <a:t>Individual Income Taxes, © 2019 Cengage. All Rights Reserved. May not be scanned, copied or duplicated, or posted to a publicly accessible website, in whole or in part.</a:t>
            </a:r>
            <a:endParaRPr kumimoji="0" lang="en-US" sz="1400" b="0" i="0" u="none" strike="noStrike" kern="1200" cap="none" spc="0" normalizeH="0" baseline="0" noProof="0" dirty="0">
              <a:ln>
                <a:noFill/>
              </a:ln>
              <a:solidFill>
                <a:srgbClr val="004A78"/>
              </a:solidFill>
              <a:effectLst/>
              <a:uLnTx/>
              <a:uFillTx/>
              <a:latin typeface="Arial" panose="020B0604020202020204" pitchFamily="34" charset="0"/>
              <a:ea typeface="+mn-ea"/>
              <a:cs typeface="Arial" panose="020B0604020202020204" pitchFamily="34" charset="0"/>
            </a:endParaRPr>
          </a:p>
        </p:txBody>
      </p:sp>
      <p:sp>
        <p:nvSpPr>
          <p:cNvPr id="7" name="Text Placeholder 5"/>
          <p:cNvSpPr>
            <a:spLocks noGrp="1"/>
          </p:cNvSpPr>
          <p:nvPr>
            <p:ph type="body" sz="quarter" idx="16"/>
          </p:nvPr>
        </p:nvSpPr>
        <p:spPr>
          <a:xfrm>
            <a:off x="737354" y="2123221"/>
            <a:ext cx="10711543" cy="725728"/>
          </a:xfrm>
        </p:spPr>
        <p:txBody>
          <a:bodyPr>
            <a:noAutofit/>
          </a:bodyPr>
          <a:lstStyle>
            <a:lvl1pPr marL="0" indent="0" algn="l">
              <a:buNone/>
              <a:defRPr sz="2400" b="0" i="0" baseline="0">
                <a:solidFill>
                  <a:srgbClr val="000000"/>
                </a:solidFill>
                <a:latin typeface="Arial" charset="0"/>
                <a:ea typeface="Arial" charset="0"/>
                <a:cs typeface="Arial" charset="0"/>
              </a:defRPr>
            </a:lvl1pPr>
            <a:lvl2pPr>
              <a:defRPr>
                <a:solidFill>
                  <a:schemeClr val="bg1"/>
                </a:solidFill>
                <a:latin typeface="Summer Font" charset="0"/>
                <a:ea typeface="Summer Font" charset="0"/>
                <a:cs typeface="Summer Font" charset="0"/>
              </a:defRPr>
            </a:lvl2pPr>
            <a:lvl3pPr>
              <a:defRPr>
                <a:solidFill>
                  <a:schemeClr val="bg1"/>
                </a:solidFill>
                <a:latin typeface="Summer Font" charset="0"/>
                <a:ea typeface="Summer Font" charset="0"/>
                <a:cs typeface="Summer Font" charset="0"/>
              </a:defRPr>
            </a:lvl3pPr>
            <a:lvl4pPr>
              <a:defRPr>
                <a:solidFill>
                  <a:schemeClr val="bg1"/>
                </a:solidFill>
                <a:latin typeface="Summer Font" charset="0"/>
                <a:ea typeface="Summer Font" charset="0"/>
                <a:cs typeface="Summer Font" charset="0"/>
              </a:defRPr>
            </a:lvl4pPr>
            <a:lvl5pPr>
              <a:defRPr>
                <a:solidFill>
                  <a:schemeClr val="bg1"/>
                </a:solidFill>
                <a:latin typeface="Summer Font" charset="0"/>
                <a:ea typeface="Summer Font" charset="0"/>
                <a:cs typeface="Summer Font" charset="0"/>
              </a:defRPr>
            </a:lvl5pPr>
          </a:lstStyle>
          <a:p>
            <a:pPr lvl="0"/>
            <a:endParaRPr lang="en-US" dirty="0"/>
          </a:p>
        </p:txBody>
      </p:sp>
      <p:sp>
        <p:nvSpPr>
          <p:cNvPr id="4" name="Content Placeholder 3"/>
          <p:cNvSpPr>
            <a:spLocks noGrp="1"/>
          </p:cNvSpPr>
          <p:nvPr>
            <p:ph sz="quarter" idx="21"/>
          </p:nvPr>
        </p:nvSpPr>
        <p:spPr>
          <a:xfrm>
            <a:off x="728663" y="2122488"/>
            <a:ext cx="10710862" cy="727075"/>
          </a:xfrm>
        </p:spPr>
        <p:txBody>
          <a:bodyPr/>
          <a:lstStyle>
            <a:lvl1pPr marL="291600" indent="-291600">
              <a:buClr>
                <a:srgbClr val="C00000"/>
              </a:buClr>
              <a:buFont typeface="Arial" panose="020B0604020202020204" pitchFamily="34" charset="0"/>
              <a:buChar char="•"/>
              <a:defRPr>
                <a:solidFill>
                  <a:srgbClr val="000000"/>
                </a:solidFill>
              </a:defRPr>
            </a:lvl1pPr>
            <a:lvl2pPr marL="622800" indent="-320400">
              <a:spcBef>
                <a:spcPts val="1000"/>
              </a:spcBef>
              <a:buClr>
                <a:srgbClr val="C00000"/>
              </a:buClr>
              <a:defRPr>
                <a:solidFill>
                  <a:srgbClr val="000000"/>
                </a:solidFill>
              </a:defRPr>
            </a:lvl2pPr>
            <a:lvl3pPr>
              <a:spcBef>
                <a:spcPts val="1000"/>
              </a:spcBef>
              <a:buClr>
                <a:srgbClr val="C00000"/>
              </a:buClr>
              <a:defRPr>
                <a:solidFill>
                  <a:srgbClr val="000000"/>
                </a:solidFill>
              </a:defRPr>
            </a:lvl3pPr>
            <a:lvl4pPr>
              <a:buClr>
                <a:srgbClr val="C00000"/>
              </a:buClr>
              <a:defRPr>
                <a:solidFill>
                  <a:srgbClr val="000000"/>
                </a:solidFill>
              </a:defRPr>
            </a:lvl4pPr>
            <a:lvl5pPr>
              <a:buClr>
                <a:srgbClr val="C00000"/>
              </a:buClr>
              <a:defRPr>
                <a:solidFill>
                  <a:srgbClr val="000000"/>
                </a:solidFill>
              </a:defRPr>
            </a:lvl5p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2" name="Content Placeholder 3"/>
          <p:cNvSpPr>
            <a:spLocks noGrp="1"/>
          </p:cNvSpPr>
          <p:nvPr>
            <p:ph sz="quarter" idx="22"/>
          </p:nvPr>
        </p:nvSpPr>
        <p:spPr>
          <a:xfrm>
            <a:off x="741104" y="3235942"/>
            <a:ext cx="10710862" cy="727075"/>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defRPr lang="en-US" dirty="0" smtClean="0"/>
            </a:lvl1pPr>
            <a:lvl2pPr>
              <a:defRPr lang="en-US" dirty="0" smtClean="0">
                <a:solidFill>
                  <a:srgbClr val="000000"/>
                </a:solidFill>
              </a:defRPr>
            </a:lvl2pPr>
            <a:lvl3pPr>
              <a:defRPr lang="en-US" dirty="0" smtClean="0">
                <a:solidFill>
                  <a:srgbClr val="000000"/>
                </a:solidFill>
              </a:defRPr>
            </a:lvl3pPr>
            <a:lvl4pPr>
              <a:defRPr lang="en-US" dirty="0" smtClean="0">
                <a:solidFill>
                  <a:srgbClr val="000000"/>
                </a:solidFill>
              </a:defRPr>
            </a:lvl4pPr>
            <a:lvl5pPr>
              <a:defRPr lang="en-US" dirty="0">
                <a:solidFill>
                  <a:srgbClr val="000000"/>
                </a:solidFill>
              </a:defRPr>
            </a:lvl5pPr>
          </a:lstStyle>
          <a:p>
            <a:pPr marL="291600" lvl="0" indent="-291600">
              <a:buClr>
                <a:srgbClr val="C00000"/>
              </a:buClr>
              <a:buFont typeface="Arial" panose="020B0604020202020204" pitchFamily="34" charset="0"/>
              <a:buChar char="•"/>
            </a:pPr>
            <a:r>
              <a:rPr lang="en-US" dirty="0" smtClean="0"/>
              <a:t>Edit Master text styles</a:t>
            </a:r>
          </a:p>
          <a:p>
            <a:pPr marL="622800" lvl="1" indent="-320400">
              <a:spcBef>
                <a:spcPts val="1000"/>
              </a:spcBef>
              <a:buClr>
                <a:srgbClr val="C00000"/>
              </a:buClr>
            </a:pPr>
            <a:r>
              <a:rPr lang="en-US" dirty="0" smtClean="0"/>
              <a:t>Second level</a:t>
            </a:r>
          </a:p>
          <a:p>
            <a:pPr lvl="2">
              <a:spcBef>
                <a:spcPts val="1000"/>
              </a:spcBef>
              <a:buClr>
                <a:srgbClr val="C00000"/>
              </a:buClr>
            </a:pPr>
            <a:r>
              <a:rPr lang="en-US" dirty="0" smtClean="0"/>
              <a:t>Third level</a:t>
            </a:r>
          </a:p>
          <a:p>
            <a:pPr lvl="3">
              <a:buClr>
                <a:srgbClr val="C00000"/>
              </a:buClr>
            </a:pPr>
            <a:r>
              <a:rPr lang="en-US" dirty="0" smtClean="0"/>
              <a:t>Fourth level</a:t>
            </a:r>
          </a:p>
          <a:p>
            <a:pPr lvl="4">
              <a:buClr>
                <a:srgbClr val="C00000"/>
              </a:buClr>
            </a:pPr>
            <a:r>
              <a:rPr lang="en-US" dirty="0" smtClean="0"/>
              <a:t>Fifth level</a:t>
            </a:r>
            <a:endParaRPr lang="en-US" dirty="0"/>
          </a:p>
        </p:txBody>
      </p:sp>
      <p:sp>
        <p:nvSpPr>
          <p:cNvPr id="13" name="Content Placeholder 3"/>
          <p:cNvSpPr>
            <a:spLocks noGrp="1"/>
          </p:cNvSpPr>
          <p:nvPr>
            <p:ph sz="quarter" idx="23"/>
          </p:nvPr>
        </p:nvSpPr>
        <p:spPr>
          <a:xfrm>
            <a:off x="734881" y="4088137"/>
            <a:ext cx="10710862" cy="727075"/>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defRPr lang="en-US" dirty="0" smtClean="0"/>
            </a:lvl1pPr>
            <a:lvl2pPr>
              <a:defRPr lang="en-US" dirty="0" smtClean="0">
                <a:solidFill>
                  <a:srgbClr val="000000"/>
                </a:solidFill>
              </a:defRPr>
            </a:lvl2pPr>
            <a:lvl3pPr>
              <a:defRPr lang="en-US" dirty="0" smtClean="0">
                <a:solidFill>
                  <a:srgbClr val="000000"/>
                </a:solidFill>
              </a:defRPr>
            </a:lvl3pPr>
            <a:lvl4pPr>
              <a:defRPr lang="en-US" dirty="0" smtClean="0">
                <a:solidFill>
                  <a:srgbClr val="000000"/>
                </a:solidFill>
              </a:defRPr>
            </a:lvl4pPr>
            <a:lvl5pPr>
              <a:defRPr lang="en-US" dirty="0">
                <a:solidFill>
                  <a:srgbClr val="000000"/>
                </a:solidFill>
              </a:defRPr>
            </a:lvl5pPr>
          </a:lstStyle>
          <a:p>
            <a:pPr marL="291600" lvl="0" indent="-291600">
              <a:buClr>
                <a:srgbClr val="C00000"/>
              </a:buClr>
              <a:buFont typeface="Arial" panose="020B0604020202020204" pitchFamily="34" charset="0"/>
              <a:buChar char="•"/>
            </a:pPr>
            <a:r>
              <a:rPr lang="en-US" dirty="0" smtClean="0"/>
              <a:t>Edit Master text styles</a:t>
            </a:r>
          </a:p>
          <a:p>
            <a:pPr marL="622800" lvl="1" indent="-320400">
              <a:spcBef>
                <a:spcPts val="1000"/>
              </a:spcBef>
              <a:buClr>
                <a:srgbClr val="C00000"/>
              </a:buClr>
            </a:pPr>
            <a:r>
              <a:rPr lang="en-US" dirty="0" smtClean="0"/>
              <a:t>Second level</a:t>
            </a:r>
          </a:p>
          <a:p>
            <a:pPr lvl="2">
              <a:spcBef>
                <a:spcPts val="1000"/>
              </a:spcBef>
              <a:buClr>
                <a:srgbClr val="C00000"/>
              </a:buClr>
            </a:pPr>
            <a:r>
              <a:rPr lang="en-US" dirty="0" smtClean="0"/>
              <a:t>Third level</a:t>
            </a:r>
          </a:p>
          <a:p>
            <a:pPr lvl="3">
              <a:buClr>
                <a:srgbClr val="C00000"/>
              </a:buClr>
            </a:pPr>
            <a:r>
              <a:rPr lang="en-US" dirty="0" smtClean="0"/>
              <a:t>Fourth level</a:t>
            </a:r>
          </a:p>
          <a:p>
            <a:pPr lvl="4">
              <a:buClr>
                <a:srgbClr val="C00000"/>
              </a:buClr>
            </a:pPr>
            <a:r>
              <a:rPr lang="en-US" dirty="0" smtClean="0"/>
              <a:t>Fifth level</a:t>
            </a:r>
            <a:endParaRPr lang="en-US" dirty="0"/>
          </a:p>
        </p:txBody>
      </p:sp>
      <p:sp>
        <p:nvSpPr>
          <p:cNvPr id="14" name="Content Placeholder 3"/>
          <p:cNvSpPr>
            <a:spLocks noGrp="1"/>
          </p:cNvSpPr>
          <p:nvPr>
            <p:ph sz="quarter" idx="24"/>
          </p:nvPr>
        </p:nvSpPr>
        <p:spPr>
          <a:xfrm>
            <a:off x="734882" y="5123837"/>
            <a:ext cx="10710862" cy="727075"/>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defRPr lang="en-US" dirty="0" smtClean="0"/>
            </a:lvl1pPr>
            <a:lvl2pPr>
              <a:defRPr lang="en-US" dirty="0" smtClean="0">
                <a:solidFill>
                  <a:srgbClr val="000000"/>
                </a:solidFill>
              </a:defRPr>
            </a:lvl2pPr>
            <a:lvl3pPr>
              <a:defRPr lang="en-US" dirty="0" smtClean="0">
                <a:solidFill>
                  <a:srgbClr val="000000"/>
                </a:solidFill>
              </a:defRPr>
            </a:lvl3pPr>
            <a:lvl4pPr>
              <a:defRPr lang="en-US" dirty="0" smtClean="0">
                <a:solidFill>
                  <a:srgbClr val="000000"/>
                </a:solidFill>
              </a:defRPr>
            </a:lvl4pPr>
            <a:lvl5pPr>
              <a:defRPr lang="en-US" dirty="0">
                <a:solidFill>
                  <a:srgbClr val="000000"/>
                </a:solidFill>
              </a:defRPr>
            </a:lvl5pPr>
          </a:lstStyle>
          <a:p>
            <a:pPr marL="291600" lvl="0" indent="-291600">
              <a:buClr>
                <a:srgbClr val="C00000"/>
              </a:buClr>
              <a:buFont typeface="Arial" panose="020B0604020202020204" pitchFamily="34" charset="0"/>
              <a:buChar char="•"/>
            </a:pPr>
            <a:r>
              <a:rPr lang="en-US" dirty="0" smtClean="0"/>
              <a:t>Edit Master text styles</a:t>
            </a:r>
          </a:p>
          <a:p>
            <a:pPr marL="622800" lvl="1" indent="-320400">
              <a:spcBef>
                <a:spcPts val="1000"/>
              </a:spcBef>
              <a:buClr>
                <a:srgbClr val="C00000"/>
              </a:buClr>
            </a:pPr>
            <a:r>
              <a:rPr lang="en-US" dirty="0" smtClean="0"/>
              <a:t>Second level</a:t>
            </a:r>
          </a:p>
          <a:p>
            <a:pPr lvl="2">
              <a:spcBef>
                <a:spcPts val="1000"/>
              </a:spcBef>
              <a:buClr>
                <a:srgbClr val="C00000"/>
              </a:buClr>
            </a:pPr>
            <a:r>
              <a:rPr lang="en-US" dirty="0" smtClean="0"/>
              <a:t>Third level</a:t>
            </a:r>
          </a:p>
          <a:p>
            <a:pPr lvl="3">
              <a:buClr>
                <a:srgbClr val="C00000"/>
              </a:buClr>
            </a:pPr>
            <a:r>
              <a:rPr lang="en-US" dirty="0" smtClean="0"/>
              <a:t>Fourth level</a:t>
            </a:r>
          </a:p>
          <a:p>
            <a:pPr lvl="4">
              <a:buClr>
                <a:srgbClr val="C00000"/>
              </a:buClr>
            </a:pPr>
            <a:r>
              <a:rPr lang="en-US" dirty="0" smtClean="0"/>
              <a:t>Fifth level</a:t>
            </a:r>
            <a:endParaRPr lang="en-US" dirty="0"/>
          </a:p>
        </p:txBody>
      </p:sp>
    </p:spTree>
    <p:extLst>
      <p:ext uri="{BB962C8B-B14F-4D97-AF65-F5344CB8AC3E}">
        <p14:creationId xmlns:p14="http://schemas.microsoft.com/office/powerpoint/2010/main" val="38285379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Sections and Content">
    <p:spTree>
      <p:nvGrpSpPr>
        <p:cNvPr id="1" name=""/>
        <p:cNvGrpSpPr/>
        <p:nvPr/>
      </p:nvGrpSpPr>
      <p:grpSpPr>
        <a:xfrm>
          <a:off x="0" y="0"/>
          <a:ext cx="0" cy="0"/>
          <a:chOff x="0" y="0"/>
          <a:chExt cx="0" cy="0"/>
        </a:xfrm>
      </p:grpSpPr>
      <p:sp>
        <p:nvSpPr>
          <p:cNvPr id="2" name="Title 1"/>
          <p:cNvSpPr>
            <a:spLocks noGrp="1"/>
          </p:cNvSpPr>
          <p:nvPr>
            <p:ph type="title"/>
          </p:nvPr>
        </p:nvSpPr>
        <p:spPr>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defRPr lang="en-US" sz="3600"/>
            </a:lvl1pPr>
          </a:lstStyle>
          <a:p>
            <a:pPr lvl="0" algn="l"/>
            <a:r>
              <a:rPr lang="en-US" smtClean="0"/>
              <a:t>Click to edit Master title style</a:t>
            </a:r>
            <a:endParaRPr lang="en-US"/>
          </a:p>
        </p:txBody>
      </p:sp>
      <p:sp>
        <p:nvSpPr>
          <p:cNvPr id="6" name="Text Placeholder 5"/>
          <p:cNvSpPr>
            <a:spLocks noGrp="1"/>
          </p:cNvSpPr>
          <p:nvPr>
            <p:ph type="body" sz="quarter" idx="15" hasCustomPrompt="1"/>
          </p:nvPr>
        </p:nvSpPr>
        <p:spPr>
          <a:xfrm>
            <a:off x="743574" y="1290690"/>
            <a:ext cx="10711543" cy="348047"/>
          </a:xfrm>
        </p:spPr>
        <p:txBody>
          <a:bodyPr>
            <a:noAutofit/>
          </a:bodyPr>
          <a:lstStyle>
            <a:lvl1pPr marL="0" indent="0" algn="l">
              <a:buNone/>
              <a:defRPr sz="2400" b="1" i="0" baseline="0">
                <a:solidFill>
                  <a:srgbClr val="006298"/>
                </a:solidFill>
                <a:latin typeface="Arial" charset="0"/>
                <a:ea typeface="Arial" charset="0"/>
                <a:cs typeface="Arial" charset="0"/>
              </a:defRPr>
            </a:lvl1pPr>
            <a:lvl2pPr>
              <a:defRPr>
                <a:solidFill>
                  <a:schemeClr val="bg1"/>
                </a:solidFill>
                <a:latin typeface="Summer Font" charset="0"/>
                <a:ea typeface="Summer Font" charset="0"/>
                <a:cs typeface="Summer Font" charset="0"/>
              </a:defRPr>
            </a:lvl2pPr>
            <a:lvl3pPr>
              <a:defRPr>
                <a:solidFill>
                  <a:schemeClr val="bg1"/>
                </a:solidFill>
                <a:latin typeface="Summer Font" charset="0"/>
                <a:ea typeface="Summer Font" charset="0"/>
                <a:cs typeface="Summer Font" charset="0"/>
              </a:defRPr>
            </a:lvl3pPr>
            <a:lvl4pPr>
              <a:defRPr>
                <a:solidFill>
                  <a:schemeClr val="bg1"/>
                </a:solidFill>
                <a:latin typeface="Summer Font" charset="0"/>
                <a:ea typeface="Summer Font" charset="0"/>
                <a:cs typeface="Summer Font" charset="0"/>
              </a:defRPr>
            </a:lvl4pPr>
            <a:lvl5pPr>
              <a:defRPr>
                <a:solidFill>
                  <a:schemeClr val="bg1"/>
                </a:solidFill>
                <a:latin typeface="Summer Font" charset="0"/>
                <a:ea typeface="Summer Font" charset="0"/>
                <a:cs typeface="Summer Font" charset="0"/>
              </a:defRPr>
            </a:lvl5pPr>
          </a:lstStyle>
          <a:p>
            <a:pPr lvl="0"/>
            <a:r>
              <a:rPr lang="en-US" dirty="0"/>
              <a:t>Section Header</a:t>
            </a:r>
          </a:p>
        </p:txBody>
      </p:sp>
      <p:sp>
        <p:nvSpPr>
          <p:cNvPr id="11" name="Text Placeholder 5"/>
          <p:cNvSpPr>
            <a:spLocks noGrp="1"/>
          </p:cNvSpPr>
          <p:nvPr>
            <p:ph type="body" sz="quarter" idx="18" hasCustomPrompt="1"/>
          </p:nvPr>
        </p:nvSpPr>
        <p:spPr>
          <a:xfrm>
            <a:off x="743572" y="1737343"/>
            <a:ext cx="10711543" cy="1462674"/>
          </a:xfrm>
        </p:spPr>
        <p:txBody>
          <a:bodyPr>
            <a:noAutofit/>
          </a:bodyPr>
          <a:lstStyle>
            <a:lvl1pPr marL="0" indent="0" algn="l">
              <a:buNone/>
              <a:defRPr sz="2400" b="0" i="0" baseline="0">
                <a:solidFill>
                  <a:srgbClr val="000000"/>
                </a:solidFill>
                <a:latin typeface="Arial" charset="0"/>
                <a:ea typeface="Arial" charset="0"/>
                <a:cs typeface="Arial" charset="0"/>
              </a:defRPr>
            </a:lvl1pPr>
            <a:lvl2pPr>
              <a:defRPr>
                <a:solidFill>
                  <a:schemeClr val="bg1"/>
                </a:solidFill>
                <a:latin typeface="Summer Font" charset="0"/>
                <a:ea typeface="Summer Font" charset="0"/>
                <a:cs typeface="Summer Font" charset="0"/>
              </a:defRPr>
            </a:lvl2pPr>
            <a:lvl3pPr>
              <a:defRPr>
                <a:solidFill>
                  <a:schemeClr val="bg1"/>
                </a:solidFill>
                <a:latin typeface="Summer Font" charset="0"/>
                <a:ea typeface="Summer Font" charset="0"/>
                <a:cs typeface="Summer Font" charset="0"/>
              </a:defRPr>
            </a:lvl3pPr>
            <a:lvl4pPr>
              <a:defRPr>
                <a:solidFill>
                  <a:schemeClr val="bg1"/>
                </a:solidFill>
                <a:latin typeface="Summer Font" charset="0"/>
                <a:ea typeface="Summer Font" charset="0"/>
                <a:cs typeface="Summer Font" charset="0"/>
              </a:defRPr>
            </a:lvl4pPr>
            <a:lvl5pPr>
              <a:defRPr>
                <a:solidFill>
                  <a:schemeClr val="bg1"/>
                </a:solidFill>
                <a:latin typeface="Summer Font" charset="0"/>
                <a:ea typeface="Summer Font" charset="0"/>
                <a:cs typeface="Summer Font" charset="0"/>
              </a:defRPr>
            </a:lvl5pPr>
          </a:lstStyle>
          <a:p>
            <a:pPr lvl="0"/>
            <a:r>
              <a:rPr lang="en-US" dirty="0"/>
              <a:t>Click to add text here. 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sed</a:t>
            </a:r>
            <a:r>
              <a:rPr lang="en-US" dirty="0"/>
              <a:t> do </a:t>
            </a:r>
            <a:r>
              <a:rPr lang="en-US" dirty="0" err="1"/>
              <a:t>eiusmod</a:t>
            </a:r>
            <a:r>
              <a:rPr lang="en-US" dirty="0"/>
              <a:t> </a:t>
            </a:r>
            <a:r>
              <a:rPr lang="en-US" dirty="0" err="1"/>
              <a:t>tempor</a:t>
            </a:r>
            <a:r>
              <a:rPr lang="en-US" dirty="0"/>
              <a:t> </a:t>
            </a:r>
            <a:r>
              <a:rPr lang="en-US" dirty="0" err="1"/>
              <a:t>incididunt</a:t>
            </a:r>
            <a:r>
              <a:rPr lang="en-US" dirty="0"/>
              <a:t> </a:t>
            </a:r>
            <a:r>
              <a:rPr lang="en-US" dirty="0" err="1"/>
              <a:t>ut</a:t>
            </a:r>
            <a:r>
              <a:rPr lang="en-US" dirty="0"/>
              <a:t> </a:t>
            </a:r>
            <a:r>
              <a:rPr lang="en-US" dirty="0" err="1"/>
              <a:t>labore</a:t>
            </a:r>
            <a:r>
              <a:rPr lang="en-US" dirty="0"/>
              <a:t> et </a:t>
            </a:r>
            <a:r>
              <a:rPr lang="en-US" dirty="0" err="1"/>
              <a:t>dolore</a:t>
            </a:r>
            <a:r>
              <a:rPr lang="en-US" dirty="0"/>
              <a:t> magna </a:t>
            </a:r>
            <a:r>
              <a:rPr lang="en-US" dirty="0" err="1"/>
              <a:t>aliqua</a:t>
            </a:r>
            <a:r>
              <a:rPr lang="en-US" dirty="0"/>
              <a:t>. </a:t>
            </a:r>
            <a:r>
              <a:rPr lang="en-US" dirty="0" err="1"/>
              <a:t>Faucibus</a:t>
            </a:r>
            <a:r>
              <a:rPr lang="en-US" dirty="0"/>
              <a:t> </a:t>
            </a:r>
            <a:r>
              <a:rPr lang="en-US" dirty="0" err="1"/>
              <a:t>nisl</a:t>
            </a:r>
            <a:r>
              <a:rPr lang="en-US" dirty="0"/>
              <a:t> </a:t>
            </a:r>
            <a:r>
              <a:rPr lang="en-US" dirty="0" err="1"/>
              <a:t>tincidunt</a:t>
            </a:r>
            <a:r>
              <a:rPr lang="en-US" dirty="0"/>
              <a:t> </a:t>
            </a:r>
            <a:r>
              <a:rPr lang="en-US" dirty="0" err="1"/>
              <a:t>eget</a:t>
            </a:r>
            <a:r>
              <a:rPr lang="en-US" dirty="0"/>
              <a:t> </a:t>
            </a:r>
            <a:r>
              <a:rPr lang="en-US" dirty="0" err="1"/>
              <a:t>nullam</a:t>
            </a:r>
            <a:r>
              <a:rPr lang="en-US" dirty="0"/>
              <a:t> non. </a:t>
            </a:r>
            <a:r>
              <a:rPr lang="en-US" dirty="0" err="1"/>
              <a:t>Mauris</a:t>
            </a:r>
            <a:r>
              <a:rPr lang="en-US" dirty="0"/>
              <a:t> a </a:t>
            </a:r>
            <a:r>
              <a:rPr lang="en-US" dirty="0" err="1"/>
              <a:t>diam</a:t>
            </a:r>
            <a:r>
              <a:rPr lang="en-US" dirty="0"/>
              <a:t> </a:t>
            </a:r>
            <a:r>
              <a:rPr lang="en-US" dirty="0" err="1"/>
              <a:t>maecenas</a:t>
            </a:r>
            <a:r>
              <a:rPr lang="en-US" dirty="0"/>
              <a:t> </a:t>
            </a:r>
            <a:r>
              <a:rPr lang="en-US" dirty="0" err="1"/>
              <a:t>sed</a:t>
            </a:r>
            <a:r>
              <a:rPr lang="en-US" dirty="0"/>
              <a:t> </a:t>
            </a:r>
            <a:r>
              <a:rPr lang="en-US" dirty="0" err="1"/>
              <a:t>enim</a:t>
            </a:r>
            <a:r>
              <a:rPr lang="en-US" dirty="0"/>
              <a:t> </a:t>
            </a:r>
            <a:r>
              <a:rPr lang="en-US" dirty="0" err="1"/>
              <a:t>ut</a:t>
            </a:r>
            <a:r>
              <a:rPr lang="en-US" dirty="0"/>
              <a:t> </a:t>
            </a:r>
            <a:r>
              <a:rPr lang="en-US" dirty="0" err="1"/>
              <a:t>sem</a:t>
            </a:r>
            <a:r>
              <a:rPr lang="en-US" dirty="0"/>
              <a:t> </a:t>
            </a:r>
            <a:r>
              <a:rPr lang="en-US" dirty="0" err="1"/>
              <a:t>viverra</a:t>
            </a:r>
            <a:r>
              <a:rPr lang="en-US" dirty="0"/>
              <a:t>. </a:t>
            </a:r>
            <a:r>
              <a:rPr lang="en-US" dirty="0" err="1"/>
              <a:t>Sed</a:t>
            </a:r>
            <a:r>
              <a:rPr lang="en-US" dirty="0"/>
              <a:t> </a:t>
            </a:r>
            <a:r>
              <a:rPr lang="en-US" dirty="0" err="1"/>
              <a:t>ullamcorper</a:t>
            </a:r>
            <a:r>
              <a:rPr lang="en-US" dirty="0"/>
              <a:t> </a:t>
            </a:r>
            <a:r>
              <a:rPr lang="en-US" dirty="0" err="1"/>
              <a:t>morbi</a:t>
            </a:r>
            <a:r>
              <a:rPr lang="en-US" dirty="0"/>
              <a:t> </a:t>
            </a:r>
            <a:r>
              <a:rPr lang="en-US" dirty="0" err="1"/>
              <a:t>tincidunt</a:t>
            </a:r>
            <a:r>
              <a:rPr lang="en-US" dirty="0"/>
              <a:t> </a:t>
            </a:r>
            <a:r>
              <a:rPr lang="en-US" dirty="0" err="1"/>
              <a:t>ornare</a:t>
            </a:r>
            <a:r>
              <a:rPr lang="en-US" dirty="0"/>
              <a:t>.</a:t>
            </a:r>
          </a:p>
        </p:txBody>
      </p:sp>
      <p:sp>
        <p:nvSpPr>
          <p:cNvPr id="9" name="Text Placeholder 5"/>
          <p:cNvSpPr>
            <a:spLocks noGrp="1"/>
          </p:cNvSpPr>
          <p:nvPr>
            <p:ph type="body" sz="quarter" idx="17" hasCustomPrompt="1"/>
          </p:nvPr>
        </p:nvSpPr>
        <p:spPr>
          <a:xfrm>
            <a:off x="743573" y="3389727"/>
            <a:ext cx="10711543" cy="348047"/>
          </a:xfrm>
        </p:spPr>
        <p:txBody>
          <a:bodyPr>
            <a:noAutofit/>
          </a:bodyPr>
          <a:lstStyle>
            <a:lvl1pPr marL="0" indent="0" algn="l">
              <a:buNone/>
              <a:defRPr sz="2400" b="1" i="0" baseline="0">
                <a:solidFill>
                  <a:srgbClr val="006298"/>
                </a:solidFill>
                <a:latin typeface="Arial" charset="0"/>
                <a:ea typeface="Arial" charset="0"/>
                <a:cs typeface="Arial" charset="0"/>
              </a:defRPr>
            </a:lvl1pPr>
            <a:lvl2pPr>
              <a:defRPr>
                <a:solidFill>
                  <a:schemeClr val="bg1"/>
                </a:solidFill>
                <a:latin typeface="Summer Font" charset="0"/>
                <a:ea typeface="Summer Font" charset="0"/>
                <a:cs typeface="Summer Font" charset="0"/>
              </a:defRPr>
            </a:lvl2pPr>
            <a:lvl3pPr>
              <a:defRPr>
                <a:solidFill>
                  <a:schemeClr val="bg1"/>
                </a:solidFill>
                <a:latin typeface="Summer Font" charset="0"/>
                <a:ea typeface="Summer Font" charset="0"/>
                <a:cs typeface="Summer Font" charset="0"/>
              </a:defRPr>
            </a:lvl3pPr>
            <a:lvl4pPr>
              <a:defRPr>
                <a:solidFill>
                  <a:schemeClr val="bg1"/>
                </a:solidFill>
                <a:latin typeface="Summer Font" charset="0"/>
                <a:ea typeface="Summer Font" charset="0"/>
                <a:cs typeface="Summer Font" charset="0"/>
              </a:defRPr>
            </a:lvl4pPr>
            <a:lvl5pPr>
              <a:defRPr>
                <a:solidFill>
                  <a:schemeClr val="bg1"/>
                </a:solidFill>
                <a:latin typeface="Summer Font" charset="0"/>
                <a:ea typeface="Summer Font" charset="0"/>
                <a:cs typeface="Summer Font" charset="0"/>
              </a:defRPr>
            </a:lvl5pPr>
          </a:lstStyle>
          <a:p>
            <a:pPr lvl="0"/>
            <a:r>
              <a:rPr lang="en-US" dirty="0"/>
              <a:t>Section Header</a:t>
            </a:r>
          </a:p>
        </p:txBody>
      </p:sp>
      <p:sp>
        <p:nvSpPr>
          <p:cNvPr id="8" name="Text Placeholder 5"/>
          <p:cNvSpPr>
            <a:spLocks noGrp="1"/>
          </p:cNvSpPr>
          <p:nvPr>
            <p:ph type="body" sz="quarter" idx="16" hasCustomPrompt="1"/>
          </p:nvPr>
        </p:nvSpPr>
        <p:spPr>
          <a:xfrm>
            <a:off x="743572" y="3856204"/>
            <a:ext cx="10711543" cy="1462674"/>
          </a:xfrm>
        </p:spPr>
        <p:txBody>
          <a:bodyPr>
            <a:noAutofit/>
          </a:bodyPr>
          <a:lstStyle>
            <a:lvl1pPr marL="0" indent="0" algn="l">
              <a:buNone/>
              <a:defRPr sz="2400" b="0" i="0" baseline="0">
                <a:solidFill>
                  <a:srgbClr val="000000"/>
                </a:solidFill>
                <a:latin typeface="Arial" charset="0"/>
                <a:ea typeface="Arial" charset="0"/>
                <a:cs typeface="Arial" charset="0"/>
              </a:defRPr>
            </a:lvl1pPr>
            <a:lvl2pPr>
              <a:defRPr>
                <a:solidFill>
                  <a:schemeClr val="bg1"/>
                </a:solidFill>
                <a:latin typeface="Summer Font" charset="0"/>
                <a:ea typeface="Summer Font" charset="0"/>
                <a:cs typeface="Summer Font" charset="0"/>
              </a:defRPr>
            </a:lvl2pPr>
            <a:lvl3pPr>
              <a:defRPr>
                <a:solidFill>
                  <a:schemeClr val="bg1"/>
                </a:solidFill>
                <a:latin typeface="Summer Font" charset="0"/>
                <a:ea typeface="Summer Font" charset="0"/>
                <a:cs typeface="Summer Font" charset="0"/>
              </a:defRPr>
            </a:lvl3pPr>
            <a:lvl4pPr>
              <a:defRPr>
                <a:solidFill>
                  <a:schemeClr val="bg1"/>
                </a:solidFill>
                <a:latin typeface="Summer Font" charset="0"/>
                <a:ea typeface="Summer Font" charset="0"/>
                <a:cs typeface="Summer Font" charset="0"/>
              </a:defRPr>
            </a:lvl4pPr>
            <a:lvl5pPr>
              <a:defRPr>
                <a:solidFill>
                  <a:schemeClr val="bg1"/>
                </a:solidFill>
                <a:latin typeface="Summer Font" charset="0"/>
                <a:ea typeface="Summer Font" charset="0"/>
                <a:cs typeface="Summer Font" charset="0"/>
              </a:defRPr>
            </a:lvl5pPr>
          </a:lstStyle>
          <a:p>
            <a:pPr lvl="0"/>
            <a:r>
              <a:rPr lang="en-US" dirty="0"/>
              <a:t>Click to add text here. 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sed</a:t>
            </a:r>
            <a:r>
              <a:rPr lang="en-US" dirty="0"/>
              <a:t> do </a:t>
            </a:r>
            <a:r>
              <a:rPr lang="en-US" dirty="0" err="1"/>
              <a:t>eiusmod</a:t>
            </a:r>
            <a:r>
              <a:rPr lang="en-US" dirty="0"/>
              <a:t> </a:t>
            </a:r>
            <a:r>
              <a:rPr lang="en-US" dirty="0" err="1"/>
              <a:t>tempor</a:t>
            </a:r>
            <a:r>
              <a:rPr lang="en-US" dirty="0"/>
              <a:t> </a:t>
            </a:r>
            <a:r>
              <a:rPr lang="en-US" dirty="0" err="1"/>
              <a:t>incididunt</a:t>
            </a:r>
            <a:r>
              <a:rPr lang="en-US" dirty="0"/>
              <a:t> </a:t>
            </a:r>
            <a:r>
              <a:rPr lang="en-US" dirty="0" err="1"/>
              <a:t>ut</a:t>
            </a:r>
            <a:r>
              <a:rPr lang="en-US" dirty="0"/>
              <a:t> </a:t>
            </a:r>
            <a:r>
              <a:rPr lang="en-US" dirty="0" err="1"/>
              <a:t>labore</a:t>
            </a:r>
            <a:r>
              <a:rPr lang="en-US" dirty="0"/>
              <a:t> et </a:t>
            </a:r>
            <a:r>
              <a:rPr lang="en-US" dirty="0" err="1"/>
              <a:t>dolore</a:t>
            </a:r>
            <a:r>
              <a:rPr lang="en-US" dirty="0"/>
              <a:t> magna </a:t>
            </a:r>
            <a:r>
              <a:rPr lang="en-US" dirty="0" err="1"/>
              <a:t>aliqua</a:t>
            </a:r>
            <a:r>
              <a:rPr lang="en-US" dirty="0"/>
              <a:t>. </a:t>
            </a:r>
            <a:r>
              <a:rPr lang="en-US" dirty="0" err="1"/>
              <a:t>Faucibus</a:t>
            </a:r>
            <a:r>
              <a:rPr lang="en-US" dirty="0"/>
              <a:t> </a:t>
            </a:r>
            <a:r>
              <a:rPr lang="en-US" dirty="0" err="1"/>
              <a:t>nisl</a:t>
            </a:r>
            <a:r>
              <a:rPr lang="en-US" dirty="0"/>
              <a:t> </a:t>
            </a:r>
            <a:r>
              <a:rPr lang="en-US" dirty="0" err="1"/>
              <a:t>tincidunt</a:t>
            </a:r>
            <a:r>
              <a:rPr lang="en-US" dirty="0"/>
              <a:t> </a:t>
            </a:r>
            <a:r>
              <a:rPr lang="en-US" dirty="0" err="1"/>
              <a:t>eget</a:t>
            </a:r>
            <a:r>
              <a:rPr lang="en-US" dirty="0"/>
              <a:t> </a:t>
            </a:r>
            <a:r>
              <a:rPr lang="en-US" dirty="0" err="1"/>
              <a:t>nullam</a:t>
            </a:r>
            <a:r>
              <a:rPr lang="en-US" dirty="0"/>
              <a:t> non. </a:t>
            </a:r>
            <a:r>
              <a:rPr lang="en-US" dirty="0" err="1"/>
              <a:t>Mauris</a:t>
            </a:r>
            <a:r>
              <a:rPr lang="en-US" dirty="0"/>
              <a:t> a </a:t>
            </a:r>
            <a:r>
              <a:rPr lang="en-US" dirty="0" err="1"/>
              <a:t>diam</a:t>
            </a:r>
            <a:r>
              <a:rPr lang="en-US" dirty="0"/>
              <a:t> </a:t>
            </a:r>
            <a:r>
              <a:rPr lang="en-US" dirty="0" err="1"/>
              <a:t>maecenas</a:t>
            </a:r>
            <a:r>
              <a:rPr lang="en-US" dirty="0"/>
              <a:t> </a:t>
            </a:r>
            <a:r>
              <a:rPr lang="en-US" dirty="0" err="1"/>
              <a:t>sed</a:t>
            </a:r>
            <a:r>
              <a:rPr lang="en-US" dirty="0"/>
              <a:t> </a:t>
            </a:r>
            <a:r>
              <a:rPr lang="en-US" dirty="0" err="1"/>
              <a:t>enim</a:t>
            </a:r>
            <a:r>
              <a:rPr lang="en-US" dirty="0"/>
              <a:t> </a:t>
            </a:r>
            <a:r>
              <a:rPr lang="en-US" dirty="0" err="1"/>
              <a:t>ut</a:t>
            </a:r>
            <a:r>
              <a:rPr lang="en-US" dirty="0"/>
              <a:t> </a:t>
            </a:r>
            <a:r>
              <a:rPr lang="en-US" dirty="0" err="1"/>
              <a:t>sem</a:t>
            </a:r>
            <a:r>
              <a:rPr lang="en-US" dirty="0"/>
              <a:t> </a:t>
            </a:r>
            <a:r>
              <a:rPr lang="en-US" dirty="0" err="1"/>
              <a:t>viverra</a:t>
            </a:r>
            <a:r>
              <a:rPr lang="en-US" dirty="0"/>
              <a:t>. </a:t>
            </a:r>
            <a:r>
              <a:rPr lang="en-US" dirty="0" err="1"/>
              <a:t>Sed</a:t>
            </a:r>
            <a:r>
              <a:rPr lang="en-US" dirty="0"/>
              <a:t> </a:t>
            </a:r>
            <a:r>
              <a:rPr lang="en-US" dirty="0" err="1"/>
              <a:t>ullamcorper</a:t>
            </a:r>
            <a:r>
              <a:rPr lang="en-US" dirty="0"/>
              <a:t> </a:t>
            </a:r>
            <a:r>
              <a:rPr lang="en-US" dirty="0" err="1"/>
              <a:t>morbi</a:t>
            </a:r>
            <a:r>
              <a:rPr lang="en-US" dirty="0"/>
              <a:t> </a:t>
            </a:r>
            <a:r>
              <a:rPr lang="en-US" dirty="0" err="1"/>
              <a:t>tincidunt</a:t>
            </a:r>
            <a:r>
              <a:rPr lang="en-US" dirty="0"/>
              <a:t> </a:t>
            </a:r>
            <a:r>
              <a:rPr lang="en-US" dirty="0" err="1"/>
              <a:t>ornare</a:t>
            </a:r>
            <a:r>
              <a:rPr lang="en-US" dirty="0"/>
              <a:t>.</a:t>
            </a:r>
          </a:p>
        </p:txBody>
      </p:sp>
      <p:sp>
        <p:nvSpPr>
          <p:cNvPr id="12" name="Footer"/>
          <p:cNvSpPr txBox="1"/>
          <p:nvPr userDrawn="1"/>
        </p:nvSpPr>
        <p:spPr>
          <a:xfrm>
            <a:off x="2851199" y="6323299"/>
            <a:ext cx="9049498" cy="477054"/>
          </a:xfrm>
          <a:prstGeom prst="rect">
            <a:avLst/>
          </a:prstGeom>
          <a:noFill/>
          <a:effectLst/>
        </p:spPr>
        <p:txBody>
          <a:bodyPr wrap="square" lIns="0" tIns="0" rIns="0" rtlCol="0" anchor="b">
            <a:spAutoFit/>
          </a:bodyPr>
          <a:lstStyle/>
          <a:p>
            <a:pPr>
              <a:defRPr/>
            </a:pPr>
            <a:r>
              <a:rPr lang="en-IN" sz="1400" b="0" i="0" kern="1200" dirty="0" smtClean="0">
                <a:solidFill>
                  <a:srgbClr val="004A78"/>
                </a:solidFill>
                <a:effectLst/>
                <a:latin typeface="Arial" panose="020B0604020202020204" pitchFamily="34" charset="0"/>
                <a:ea typeface="+mn-ea"/>
                <a:cs typeface="Arial" panose="020B0604020202020204" pitchFamily="34" charset="0"/>
              </a:rPr>
              <a:t>Young/Hoffman/</a:t>
            </a:r>
            <a:r>
              <a:rPr lang="en-IN" sz="1400" b="0" i="0" kern="1200" dirty="0" err="1" smtClean="0">
                <a:solidFill>
                  <a:srgbClr val="004A78"/>
                </a:solidFill>
                <a:effectLst/>
                <a:latin typeface="Arial" panose="020B0604020202020204" pitchFamily="34" charset="0"/>
                <a:ea typeface="+mn-ea"/>
                <a:cs typeface="Arial" panose="020B0604020202020204" pitchFamily="34" charset="0"/>
              </a:rPr>
              <a:t>Raabe</a:t>
            </a:r>
            <a:r>
              <a:rPr lang="en-IN" sz="1400" b="0" i="0" kern="1200" dirty="0" smtClean="0">
                <a:solidFill>
                  <a:srgbClr val="004A78"/>
                </a:solidFill>
                <a:effectLst/>
                <a:latin typeface="Arial" panose="020B0604020202020204" pitchFamily="34" charset="0"/>
                <a:ea typeface="+mn-ea"/>
                <a:cs typeface="Arial" panose="020B0604020202020204" pitchFamily="34" charset="0"/>
              </a:rPr>
              <a:t>/Maloney/</a:t>
            </a:r>
            <a:r>
              <a:rPr lang="en-IN" sz="1400" b="0" i="0" kern="1200" dirty="0" err="1" smtClean="0">
                <a:solidFill>
                  <a:srgbClr val="004A78"/>
                </a:solidFill>
                <a:effectLst/>
                <a:latin typeface="Arial" panose="020B0604020202020204" pitchFamily="34" charset="0"/>
                <a:ea typeface="+mn-ea"/>
                <a:cs typeface="Arial" panose="020B0604020202020204" pitchFamily="34" charset="0"/>
              </a:rPr>
              <a:t>Nellen</a:t>
            </a:r>
            <a:r>
              <a:rPr kumimoji="0" lang="en-US" sz="1400" b="0" i="0" u="none" strike="noStrike" kern="1200" cap="none" spc="0" normalizeH="0" baseline="0" noProof="0" dirty="0" smtClean="0">
                <a:ln>
                  <a:noFill/>
                </a:ln>
                <a:solidFill>
                  <a:srgbClr val="004A78"/>
                </a:solidFill>
                <a:effectLst/>
                <a:uLnTx/>
                <a:uFillTx/>
                <a:latin typeface="Arial" panose="020B0604020202020204" pitchFamily="34" charset="0"/>
                <a:ea typeface="+mn-ea"/>
                <a:cs typeface="Arial" panose="020B0604020202020204" pitchFamily="34" charset="0"/>
              </a:rPr>
              <a:t>, </a:t>
            </a:r>
            <a:r>
              <a:rPr lang="en-US" sz="1400" dirty="0" smtClean="0">
                <a:solidFill>
                  <a:srgbClr val="004A78"/>
                </a:solidFill>
                <a:latin typeface="Arial" panose="020B0604020202020204" pitchFamily="34" charset="0"/>
                <a:cs typeface="Arial" panose="020B0604020202020204" pitchFamily="34" charset="0"/>
              </a:rPr>
              <a:t>SWFT </a:t>
            </a:r>
            <a:r>
              <a:rPr kumimoji="0" lang="en-US" sz="1400" b="0" i="0" u="none" strike="noStrike" kern="1200" cap="none" spc="0" normalizeH="0" baseline="0" noProof="0" dirty="0" smtClean="0">
                <a:ln>
                  <a:noFill/>
                </a:ln>
                <a:solidFill>
                  <a:srgbClr val="004A78"/>
                </a:solidFill>
                <a:effectLst/>
                <a:uLnTx/>
                <a:uFillTx/>
                <a:latin typeface="Arial" panose="020B0604020202020204" pitchFamily="34" charset="0"/>
                <a:ea typeface="+mn-ea"/>
                <a:cs typeface="Arial" panose="020B0604020202020204" pitchFamily="34" charset="0"/>
              </a:rPr>
              <a:t>Individual Income Taxes, © 2019 Cengage. All Rights Reserved. May not be scanned, copied or duplicated, or posted to a publicly accessible website, in whole or in part.</a:t>
            </a:r>
            <a:endParaRPr kumimoji="0" lang="en-US" sz="1400" b="0" i="0" u="none" strike="noStrike" kern="1200" cap="none" spc="0" normalizeH="0" baseline="0" noProof="0" dirty="0">
              <a:ln>
                <a:noFill/>
              </a:ln>
              <a:solidFill>
                <a:srgbClr val="004A78"/>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8793668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ntent Comparison">
    <p:spTree>
      <p:nvGrpSpPr>
        <p:cNvPr id="1" name=""/>
        <p:cNvGrpSpPr/>
        <p:nvPr/>
      </p:nvGrpSpPr>
      <p:grpSpPr>
        <a:xfrm>
          <a:off x="0" y="0"/>
          <a:ext cx="0" cy="0"/>
          <a:chOff x="0" y="0"/>
          <a:chExt cx="0" cy="0"/>
        </a:xfrm>
      </p:grpSpPr>
      <p:sp>
        <p:nvSpPr>
          <p:cNvPr id="2" name="Title 1"/>
          <p:cNvSpPr>
            <a:spLocks noGrp="1"/>
          </p:cNvSpPr>
          <p:nvPr>
            <p:ph type="title"/>
          </p:nvPr>
        </p:nvSpPr>
        <p:spPr>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defRPr lang="en-US" sz="3600"/>
            </a:lvl1pPr>
          </a:lstStyle>
          <a:p>
            <a:pPr lvl="0" algn="l"/>
            <a:r>
              <a:rPr lang="en-US" smtClean="0"/>
              <a:t>Click to edit Master title style</a:t>
            </a:r>
            <a:endParaRPr lang="en-US"/>
          </a:p>
        </p:txBody>
      </p:sp>
      <p:sp>
        <p:nvSpPr>
          <p:cNvPr id="10" name="Content Placeholder 2"/>
          <p:cNvSpPr>
            <a:spLocks noGrp="1"/>
          </p:cNvSpPr>
          <p:nvPr>
            <p:ph idx="1"/>
          </p:nvPr>
        </p:nvSpPr>
        <p:spPr>
          <a:xfrm>
            <a:off x="743576" y="1579015"/>
            <a:ext cx="5084468" cy="492443"/>
          </a:xfrm>
          <a:solidFill>
            <a:schemeClr val="bg1"/>
          </a:solidFill>
          <a:effectLst>
            <a:outerShdw dist="12700" dir="5400000" algn="t" rotWithShape="0">
              <a:prstClr val="black"/>
            </a:outerShdw>
          </a:effectLst>
        </p:spPr>
        <p:txBody>
          <a:bodyPr tIns="91440" bIns="91440" rtlCol="0" anchor="b">
            <a:spAutoFit/>
          </a:bodyPr>
          <a:lstStyle>
            <a:lvl1pPr marL="0" indent="0" algn="ctr">
              <a:lnSpc>
                <a:spcPct val="100000"/>
              </a:lnSpc>
              <a:spcBef>
                <a:spcPts val="0"/>
              </a:spcBef>
              <a:buNone/>
              <a:defRPr lang="en-US" sz="2000" b="1" smtClean="0">
                <a:solidFill>
                  <a:srgbClr val="006298"/>
                </a:solidFill>
              </a:defRPr>
            </a:lvl1pPr>
            <a:lvl2pPr>
              <a:defRPr lang="en-US" smtClean="0">
                <a:solidFill>
                  <a:schemeClr val="tx1"/>
                </a:solidFill>
              </a:defRPr>
            </a:lvl2pPr>
            <a:lvl3pPr>
              <a:defRPr lang="en-US" smtClean="0">
                <a:solidFill>
                  <a:schemeClr val="tx1"/>
                </a:solidFill>
              </a:defRPr>
            </a:lvl3pPr>
          </a:lstStyle>
          <a:p>
            <a:pPr lvl="0"/>
            <a:r>
              <a:rPr lang="en-US" smtClean="0"/>
              <a:t>Edit Master text styles</a:t>
            </a:r>
          </a:p>
        </p:txBody>
      </p:sp>
      <p:sp>
        <p:nvSpPr>
          <p:cNvPr id="4" name="Text Placeholder 3"/>
          <p:cNvSpPr>
            <a:spLocks noGrp="1"/>
          </p:cNvSpPr>
          <p:nvPr>
            <p:ph type="body" sz="quarter" idx="15" hasCustomPrompt="1"/>
          </p:nvPr>
        </p:nvSpPr>
        <p:spPr>
          <a:xfrm>
            <a:off x="743576" y="2202774"/>
            <a:ext cx="5084468" cy="3953578"/>
          </a:xfrm>
        </p:spPr>
        <p:txBody>
          <a:bodyPr>
            <a:normAutofit/>
          </a:bodyPr>
          <a:lstStyle>
            <a:lvl1pPr marL="228600" indent="-228600">
              <a:buClr>
                <a:srgbClr val="004A78"/>
              </a:buClr>
              <a:buFont typeface="Arial" charset="0"/>
              <a:buChar char="•"/>
              <a:defRPr sz="1800">
                <a:solidFill>
                  <a:srgbClr val="000000"/>
                </a:solidFill>
              </a:defRPr>
            </a:lvl1pPr>
            <a:lvl2pPr marL="685800" indent="-228600">
              <a:buClr>
                <a:srgbClr val="004A78"/>
              </a:buClr>
              <a:buFont typeface="Arial" charset="0"/>
              <a:buChar char="•"/>
              <a:defRPr sz="1800">
                <a:solidFill>
                  <a:srgbClr val="000000"/>
                </a:solidFill>
              </a:defRPr>
            </a:lvl2pPr>
            <a:lvl3pPr marL="1143000" indent="-228600">
              <a:buClr>
                <a:srgbClr val="004A78"/>
              </a:buClr>
              <a:buFont typeface="Arial" charset="0"/>
              <a:buChar char="•"/>
              <a:defRPr sz="1800">
                <a:solidFill>
                  <a:srgbClr val="000000"/>
                </a:solidFill>
              </a:defRPr>
            </a:lvl3pPr>
            <a:lvl4pPr marL="1600200" indent="-228600">
              <a:buClr>
                <a:srgbClr val="004A78"/>
              </a:buClr>
              <a:buFont typeface="Arial" charset="0"/>
              <a:buChar char="•"/>
              <a:defRPr sz="1800">
                <a:solidFill>
                  <a:srgbClr val="000000"/>
                </a:solidFill>
              </a:defRPr>
            </a:lvl4pPr>
            <a:lvl5pPr marL="2057400" indent="-228600">
              <a:buClr>
                <a:srgbClr val="004A78"/>
              </a:buClr>
              <a:buFont typeface="Arial" charset="0"/>
              <a:buChar char="•"/>
              <a:defRPr sz="1800">
                <a:solidFill>
                  <a:srgbClr val="000000"/>
                </a:solidFill>
              </a:defRPr>
            </a:lvl5pPr>
          </a:lstStyle>
          <a:p>
            <a:pPr lvl="0"/>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sed</a:t>
            </a:r>
            <a:r>
              <a:rPr lang="en-US" dirty="0"/>
              <a:t> do </a:t>
            </a:r>
            <a:r>
              <a:rPr lang="en-US" dirty="0" err="1"/>
              <a:t>eiusmod</a:t>
            </a:r>
            <a:r>
              <a:rPr lang="en-US" dirty="0"/>
              <a:t> </a:t>
            </a:r>
            <a:r>
              <a:rPr lang="en-US" dirty="0" err="1"/>
              <a:t>tempor</a:t>
            </a:r>
            <a:r>
              <a:rPr lang="en-US" dirty="0"/>
              <a:t> </a:t>
            </a:r>
            <a:r>
              <a:rPr lang="en-US" dirty="0" err="1"/>
              <a:t>incididunt</a:t>
            </a:r>
            <a:r>
              <a:rPr lang="en-US" dirty="0"/>
              <a:t> </a:t>
            </a:r>
            <a:r>
              <a:rPr lang="en-US" dirty="0" err="1"/>
              <a:t>ut</a:t>
            </a:r>
            <a:r>
              <a:rPr lang="en-US" dirty="0"/>
              <a:t> </a:t>
            </a:r>
            <a:r>
              <a:rPr lang="en-US" dirty="0" err="1"/>
              <a:t>labore</a:t>
            </a:r>
            <a:r>
              <a:rPr lang="en-US" dirty="0"/>
              <a:t> et </a:t>
            </a:r>
            <a:r>
              <a:rPr lang="en-US" dirty="0" err="1"/>
              <a:t>dolore</a:t>
            </a:r>
            <a:r>
              <a:rPr lang="en-US" dirty="0"/>
              <a:t> magna </a:t>
            </a:r>
            <a:r>
              <a:rPr lang="en-US" dirty="0" err="1"/>
              <a:t>aliqua</a:t>
            </a:r>
            <a:r>
              <a:rPr lang="en-US" dirty="0"/>
              <a:t>. </a:t>
            </a:r>
            <a:r>
              <a:rPr lang="en-US" dirty="0" err="1"/>
              <a:t>Viverra</a:t>
            </a:r>
            <a:r>
              <a:rPr lang="en-US" dirty="0"/>
              <a:t> vitae </a:t>
            </a:r>
            <a:r>
              <a:rPr lang="en-US" dirty="0" err="1"/>
              <a:t>congue</a:t>
            </a:r>
            <a:r>
              <a:rPr lang="en-US" dirty="0"/>
              <a:t> </a:t>
            </a:r>
            <a:r>
              <a:rPr lang="en-US" dirty="0" err="1"/>
              <a:t>eu</a:t>
            </a:r>
            <a:r>
              <a:rPr lang="en-US" dirty="0"/>
              <a:t> </a:t>
            </a:r>
            <a:r>
              <a:rPr lang="en-US" dirty="0" err="1"/>
              <a:t>consequat</a:t>
            </a:r>
            <a:r>
              <a:rPr lang="en-US" dirty="0"/>
              <a:t> ac </a:t>
            </a:r>
            <a:r>
              <a:rPr lang="en-US" dirty="0" err="1"/>
              <a:t>felis</a:t>
            </a:r>
            <a:r>
              <a:rPr lang="en-US" dirty="0"/>
              <a:t> </a:t>
            </a:r>
            <a:r>
              <a:rPr lang="en-US" dirty="0" err="1"/>
              <a:t>donec</a:t>
            </a:r>
            <a:r>
              <a:rPr lang="en-US" dirty="0"/>
              <a:t> et. </a:t>
            </a:r>
            <a:r>
              <a:rPr lang="en-US" dirty="0" err="1"/>
              <a:t>Magnis</a:t>
            </a:r>
            <a:r>
              <a:rPr lang="en-US" dirty="0"/>
              <a:t> dis parturient </a:t>
            </a:r>
            <a:r>
              <a:rPr lang="en-US" dirty="0" err="1"/>
              <a:t>montes</a:t>
            </a:r>
            <a:r>
              <a:rPr lang="en-US" dirty="0"/>
              <a:t> </a:t>
            </a:r>
            <a:r>
              <a:rPr lang="en-US" dirty="0" err="1"/>
              <a:t>nascetur</a:t>
            </a:r>
            <a:r>
              <a:rPr lang="en-US" dirty="0"/>
              <a:t>. Massa </a:t>
            </a:r>
            <a:r>
              <a:rPr lang="en-US" dirty="0" err="1"/>
              <a:t>tempor</a:t>
            </a:r>
            <a:r>
              <a:rPr lang="en-US" dirty="0"/>
              <a:t> </a:t>
            </a:r>
            <a:r>
              <a:rPr lang="en-US" dirty="0" err="1"/>
              <a:t>nec</a:t>
            </a:r>
            <a:r>
              <a:rPr lang="en-US" dirty="0"/>
              <a:t> </a:t>
            </a:r>
            <a:r>
              <a:rPr lang="en-US" dirty="0" err="1"/>
              <a:t>feugiat</a:t>
            </a:r>
            <a:r>
              <a:rPr lang="en-US" dirty="0"/>
              <a:t> </a:t>
            </a:r>
            <a:r>
              <a:rPr lang="en-US" dirty="0" err="1"/>
              <a:t>nisl</a:t>
            </a:r>
            <a:r>
              <a:rPr lang="en-US" dirty="0"/>
              <a:t> </a:t>
            </a:r>
            <a:r>
              <a:rPr lang="en-US" dirty="0" err="1"/>
              <a:t>pretium</a:t>
            </a:r>
            <a:r>
              <a:rPr lang="en-US" dirty="0"/>
              <a:t> </a:t>
            </a:r>
            <a:r>
              <a:rPr lang="en-US" dirty="0" err="1"/>
              <a:t>fusce</a:t>
            </a:r>
            <a:r>
              <a:rPr lang="en-US" dirty="0"/>
              <a:t> id </a:t>
            </a:r>
            <a:r>
              <a:rPr lang="en-US" dirty="0" err="1"/>
              <a:t>velit</a:t>
            </a:r>
            <a:r>
              <a:rPr lang="en-US" dirty="0"/>
              <a:t>. </a:t>
            </a:r>
            <a:r>
              <a:rPr lang="en-US" dirty="0" err="1"/>
              <a:t>Amet</a:t>
            </a:r>
            <a:r>
              <a:rPr lang="en-US" dirty="0"/>
              <a:t> </a:t>
            </a:r>
            <a:r>
              <a:rPr lang="en-US" dirty="0" err="1"/>
              <a:t>est</a:t>
            </a:r>
            <a:r>
              <a:rPr lang="en-US" dirty="0"/>
              <a:t> </a:t>
            </a:r>
            <a:r>
              <a:rPr lang="en-US" dirty="0" err="1"/>
              <a:t>placerat</a:t>
            </a:r>
            <a:r>
              <a:rPr lang="en-US" dirty="0"/>
              <a:t> in </a:t>
            </a:r>
            <a:r>
              <a:rPr lang="en-US" dirty="0" err="1"/>
              <a:t>egestas</a:t>
            </a:r>
            <a:r>
              <a:rPr lang="en-US" dirty="0"/>
              <a:t> </a:t>
            </a:r>
            <a:r>
              <a:rPr lang="en-US" dirty="0" err="1"/>
              <a:t>erat</a:t>
            </a:r>
            <a:r>
              <a:rPr lang="en-US" dirty="0"/>
              <a:t> </a:t>
            </a:r>
            <a:r>
              <a:rPr lang="en-US" dirty="0" err="1"/>
              <a:t>imperdiet</a:t>
            </a:r>
            <a:r>
              <a:rPr lang="en-US" dirty="0"/>
              <a:t> </a:t>
            </a:r>
            <a:r>
              <a:rPr lang="en-US" dirty="0" err="1"/>
              <a:t>sed</a:t>
            </a:r>
            <a:r>
              <a:rPr lang="en-US" dirty="0"/>
              <a:t> </a:t>
            </a:r>
            <a:r>
              <a:rPr lang="en-US" dirty="0" err="1"/>
              <a:t>euismod</a:t>
            </a:r>
            <a:r>
              <a:rPr lang="en-US" dirty="0"/>
              <a:t>. In </a:t>
            </a:r>
            <a:r>
              <a:rPr lang="en-US" dirty="0" err="1"/>
              <a:t>egestas</a:t>
            </a:r>
            <a:r>
              <a:rPr lang="en-US" dirty="0"/>
              <a:t> </a:t>
            </a:r>
            <a:r>
              <a:rPr lang="en-US" dirty="0" err="1"/>
              <a:t>erat</a:t>
            </a:r>
            <a:r>
              <a:rPr lang="en-US" dirty="0"/>
              <a:t> </a:t>
            </a:r>
            <a:r>
              <a:rPr lang="en-US" dirty="0" err="1"/>
              <a:t>imperdiet</a:t>
            </a:r>
            <a:r>
              <a:rPr lang="en-US" dirty="0"/>
              <a:t> </a:t>
            </a:r>
            <a:r>
              <a:rPr lang="en-US" dirty="0" err="1"/>
              <a:t>sed</a:t>
            </a:r>
            <a:r>
              <a:rPr lang="en-US" dirty="0"/>
              <a:t> </a:t>
            </a:r>
            <a:r>
              <a:rPr lang="en-US" dirty="0" err="1"/>
              <a:t>euismod</a:t>
            </a:r>
            <a:r>
              <a:rPr lang="en-US" dirty="0"/>
              <a:t> nisi porta lorem. </a:t>
            </a:r>
            <a:r>
              <a:rPr lang="en-US" dirty="0" err="1"/>
              <a:t>Fermentum</a:t>
            </a:r>
            <a:r>
              <a:rPr lang="en-US" dirty="0"/>
              <a:t> et </a:t>
            </a:r>
            <a:r>
              <a:rPr lang="en-US" dirty="0" err="1"/>
              <a:t>sollicitudin</a:t>
            </a:r>
            <a:r>
              <a:rPr lang="en-US" dirty="0"/>
              <a:t> ac </a:t>
            </a:r>
            <a:r>
              <a:rPr lang="en-US" dirty="0" err="1"/>
              <a:t>orci</a:t>
            </a:r>
            <a:r>
              <a:rPr lang="en-US" dirty="0"/>
              <a:t> </a:t>
            </a:r>
            <a:r>
              <a:rPr lang="en-US" dirty="0" err="1"/>
              <a:t>phasellus</a:t>
            </a:r>
            <a:r>
              <a:rPr lang="en-US" dirty="0"/>
              <a:t> </a:t>
            </a:r>
            <a:r>
              <a:rPr lang="en-US" dirty="0" err="1"/>
              <a:t>egestas</a:t>
            </a:r>
            <a:r>
              <a:rPr lang="en-US" dirty="0"/>
              <a:t> </a:t>
            </a:r>
            <a:r>
              <a:rPr lang="en-US" dirty="0" err="1"/>
              <a:t>tellus</a:t>
            </a:r>
            <a:r>
              <a:rPr lang="en-US" dirty="0"/>
              <a:t> </a:t>
            </a:r>
            <a:r>
              <a:rPr lang="en-US" dirty="0" err="1"/>
              <a:t>rutrum</a:t>
            </a:r>
            <a:r>
              <a:rPr lang="en-US" dirty="0"/>
              <a:t> </a:t>
            </a:r>
            <a:r>
              <a:rPr lang="en-US" dirty="0" err="1"/>
              <a:t>tellus</a:t>
            </a:r>
            <a:r>
              <a:rPr lang="en-US" dirty="0"/>
              <a:t>. </a:t>
            </a:r>
            <a:r>
              <a:rPr lang="en-US" dirty="0" err="1"/>
              <a:t>Nec</a:t>
            </a:r>
            <a:r>
              <a:rPr lang="en-US" dirty="0"/>
              <a:t> dui </a:t>
            </a:r>
            <a:r>
              <a:rPr lang="en-US" dirty="0" err="1"/>
              <a:t>nunc</a:t>
            </a:r>
            <a:r>
              <a:rPr lang="en-US" dirty="0"/>
              <a:t> </a:t>
            </a:r>
            <a:r>
              <a:rPr lang="en-US" dirty="0" err="1"/>
              <a:t>mattis</a:t>
            </a:r>
            <a:r>
              <a:rPr lang="en-US" dirty="0"/>
              <a:t> </a:t>
            </a:r>
            <a:r>
              <a:rPr lang="en-US" dirty="0" err="1"/>
              <a:t>enim</a:t>
            </a:r>
            <a:r>
              <a:rPr lang="en-US" dirty="0"/>
              <a:t>. </a:t>
            </a:r>
            <a:r>
              <a:rPr lang="en-US" dirty="0" err="1"/>
              <a:t>Nisl</a:t>
            </a:r>
            <a:r>
              <a:rPr lang="en-US" dirty="0"/>
              <a:t> </a:t>
            </a:r>
            <a:r>
              <a:rPr lang="en-US" dirty="0" err="1"/>
              <a:t>condimentum</a:t>
            </a:r>
            <a:r>
              <a:rPr lang="en-US" dirty="0"/>
              <a:t> id </a:t>
            </a:r>
            <a:r>
              <a:rPr lang="en-US" dirty="0" err="1"/>
              <a:t>venenatis</a:t>
            </a:r>
            <a:r>
              <a:rPr lang="en-US" dirty="0"/>
              <a:t> a </a:t>
            </a:r>
            <a:r>
              <a:rPr lang="en-US" dirty="0" err="1"/>
              <a:t>condimentum</a:t>
            </a:r>
            <a:r>
              <a:rPr lang="en-US" dirty="0"/>
              <a:t>. Non </a:t>
            </a:r>
            <a:r>
              <a:rPr lang="en-US" dirty="0" err="1"/>
              <a:t>enim</a:t>
            </a:r>
            <a:r>
              <a:rPr lang="en-US" dirty="0"/>
              <a:t> </a:t>
            </a:r>
            <a:r>
              <a:rPr lang="en-US" dirty="0" err="1"/>
              <a:t>praesent</a:t>
            </a:r>
            <a:r>
              <a:rPr lang="en-US" dirty="0"/>
              <a:t> </a:t>
            </a:r>
            <a:r>
              <a:rPr lang="en-US" dirty="0" err="1"/>
              <a:t>elementum</a:t>
            </a:r>
            <a:r>
              <a:rPr lang="en-US" dirty="0"/>
              <a:t> </a:t>
            </a:r>
            <a:r>
              <a:rPr lang="en-US" dirty="0" err="1"/>
              <a:t>facilisis</a:t>
            </a:r>
            <a:r>
              <a:rPr lang="en-US" dirty="0"/>
              <a:t> </a:t>
            </a:r>
            <a:r>
              <a:rPr lang="en-US" dirty="0" err="1"/>
              <a:t>leo</a:t>
            </a:r>
            <a:r>
              <a:rPr lang="en-US" dirty="0"/>
              <a:t> </a:t>
            </a:r>
            <a:r>
              <a:rPr lang="en-US" dirty="0" err="1"/>
              <a:t>vel</a:t>
            </a:r>
            <a:r>
              <a:rPr lang="en-US" dirty="0"/>
              <a:t> </a:t>
            </a:r>
            <a:r>
              <a:rPr lang="en-US" dirty="0" err="1"/>
              <a:t>fringilla</a:t>
            </a:r>
            <a:r>
              <a:rPr lang="en-US" dirty="0"/>
              <a:t> </a:t>
            </a:r>
            <a:r>
              <a:rPr lang="en-US" dirty="0" err="1"/>
              <a:t>est</a:t>
            </a:r>
            <a:r>
              <a:rPr lang="en-US" dirty="0"/>
              <a:t> </a:t>
            </a:r>
            <a:r>
              <a:rPr lang="en-US" dirty="0" err="1"/>
              <a:t>ullamcorper</a:t>
            </a:r>
            <a:r>
              <a:rPr lang="en-US" dirty="0"/>
              <a:t>.</a:t>
            </a:r>
          </a:p>
        </p:txBody>
      </p:sp>
      <p:sp>
        <p:nvSpPr>
          <p:cNvPr id="12" name="Content Placeholder 2"/>
          <p:cNvSpPr>
            <a:spLocks noGrp="1"/>
          </p:cNvSpPr>
          <p:nvPr>
            <p:ph idx="20"/>
          </p:nvPr>
        </p:nvSpPr>
        <p:spPr>
          <a:xfrm>
            <a:off x="6370651" y="1579015"/>
            <a:ext cx="5084468" cy="492443"/>
          </a:xfrm>
          <a:solidFill>
            <a:schemeClr val="bg1"/>
          </a:solidFill>
          <a:effectLst>
            <a:outerShdw dist="12700" dir="5400000" algn="t" rotWithShape="0">
              <a:prstClr val="black"/>
            </a:outerShdw>
          </a:effectLst>
        </p:spPr>
        <p:txBody>
          <a:bodyPr tIns="91440" bIns="91440" rtlCol="0" anchor="b">
            <a:spAutoFit/>
          </a:bodyPr>
          <a:lstStyle>
            <a:lvl1pPr marL="0" indent="0" algn="ctr">
              <a:lnSpc>
                <a:spcPct val="100000"/>
              </a:lnSpc>
              <a:spcBef>
                <a:spcPts val="0"/>
              </a:spcBef>
              <a:buNone/>
              <a:defRPr lang="en-US" sz="2000" b="1" smtClean="0">
                <a:solidFill>
                  <a:srgbClr val="006298"/>
                </a:solidFill>
              </a:defRPr>
            </a:lvl1pPr>
            <a:lvl2pPr>
              <a:defRPr lang="en-US" smtClean="0">
                <a:solidFill>
                  <a:schemeClr val="tx1"/>
                </a:solidFill>
              </a:defRPr>
            </a:lvl2pPr>
            <a:lvl3pPr>
              <a:defRPr lang="en-US" smtClean="0">
                <a:solidFill>
                  <a:schemeClr val="tx1"/>
                </a:solidFill>
              </a:defRPr>
            </a:lvl3pPr>
          </a:lstStyle>
          <a:p>
            <a:pPr lvl="0"/>
            <a:r>
              <a:rPr lang="en-US" smtClean="0"/>
              <a:t>Edit Master text styles</a:t>
            </a:r>
          </a:p>
        </p:txBody>
      </p:sp>
      <p:sp>
        <p:nvSpPr>
          <p:cNvPr id="14" name="Text Placeholder 3"/>
          <p:cNvSpPr>
            <a:spLocks noGrp="1"/>
          </p:cNvSpPr>
          <p:nvPr>
            <p:ph type="body" sz="quarter" idx="18" hasCustomPrompt="1"/>
          </p:nvPr>
        </p:nvSpPr>
        <p:spPr>
          <a:xfrm>
            <a:off x="6370651" y="2202774"/>
            <a:ext cx="5084468" cy="3953578"/>
          </a:xfrm>
        </p:spPr>
        <p:txBody>
          <a:bodyPr>
            <a:normAutofit/>
          </a:bodyPr>
          <a:lstStyle>
            <a:lvl1pPr>
              <a:buClr>
                <a:srgbClr val="004A78"/>
              </a:buClr>
              <a:defRPr sz="1800">
                <a:solidFill>
                  <a:srgbClr val="000000"/>
                </a:solidFill>
              </a:defRPr>
            </a:lvl1pPr>
            <a:lvl2pPr marL="685800" indent="-228600">
              <a:buClr>
                <a:srgbClr val="004A78"/>
              </a:buClr>
              <a:buFontTx/>
              <a:buChar char="‒"/>
              <a:defRPr sz="1800">
                <a:solidFill>
                  <a:srgbClr val="000000"/>
                </a:solidFill>
              </a:defRPr>
            </a:lvl2pPr>
            <a:lvl3pPr>
              <a:buClr>
                <a:srgbClr val="004A78"/>
              </a:buClr>
              <a:defRPr sz="1800">
                <a:solidFill>
                  <a:srgbClr val="000000"/>
                </a:solidFill>
              </a:defRPr>
            </a:lvl3pPr>
            <a:lvl4pPr>
              <a:buClr>
                <a:srgbClr val="004A78"/>
              </a:buClr>
              <a:defRPr sz="1800">
                <a:solidFill>
                  <a:srgbClr val="000000"/>
                </a:solidFill>
              </a:defRPr>
            </a:lvl4pPr>
            <a:lvl5pPr>
              <a:buClr>
                <a:srgbClr val="004A78"/>
              </a:buClr>
              <a:defRPr sz="1800">
                <a:solidFill>
                  <a:srgbClr val="000000"/>
                </a:solidFill>
              </a:defRPr>
            </a:lvl5pPr>
          </a:lstStyle>
          <a:p>
            <a:pPr lvl="0"/>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sed</a:t>
            </a:r>
            <a:r>
              <a:rPr lang="en-US" dirty="0"/>
              <a:t> do </a:t>
            </a:r>
            <a:r>
              <a:rPr lang="en-US" dirty="0" err="1"/>
              <a:t>eiusmod</a:t>
            </a:r>
            <a:r>
              <a:rPr lang="en-US" dirty="0"/>
              <a:t> </a:t>
            </a:r>
            <a:r>
              <a:rPr lang="en-US" dirty="0" err="1"/>
              <a:t>tempor</a:t>
            </a:r>
            <a:r>
              <a:rPr lang="en-US" dirty="0"/>
              <a:t> </a:t>
            </a:r>
            <a:r>
              <a:rPr lang="en-US" dirty="0" err="1"/>
              <a:t>incididunt</a:t>
            </a:r>
            <a:r>
              <a:rPr lang="en-US" dirty="0"/>
              <a:t> </a:t>
            </a:r>
            <a:r>
              <a:rPr lang="en-US" dirty="0" err="1"/>
              <a:t>ut</a:t>
            </a:r>
            <a:r>
              <a:rPr lang="en-US" dirty="0"/>
              <a:t> </a:t>
            </a:r>
            <a:r>
              <a:rPr lang="en-US" dirty="0" err="1"/>
              <a:t>labore</a:t>
            </a:r>
            <a:r>
              <a:rPr lang="en-US" dirty="0"/>
              <a:t> et </a:t>
            </a:r>
            <a:r>
              <a:rPr lang="en-US" dirty="0" err="1"/>
              <a:t>dolore</a:t>
            </a:r>
            <a:r>
              <a:rPr lang="en-US" dirty="0"/>
              <a:t> magna </a:t>
            </a:r>
            <a:r>
              <a:rPr lang="en-US" dirty="0" err="1"/>
              <a:t>aliqua</a:t>
            </a:r>
            <a:r>
              <a:rPr lang="en-US" dirty="0"/>
              <a:t>. </a:t>
            </a:r>
          </a:p>
          <a:p>
            <a:pPr lvl="0"/>
            <a:r>
              <a:rPr lang="en-US" dirty="0" err="1"/>
              <a:t>Viverra</a:t>
            </a:r>
            <a:r>
              <a:rPr lang="en-US" dirty="0"/>
              <a:t> vitae </a:t>
            </a:r>
            <a:r>
              <a:rPr lang="en-US" dirty="0" err="1"/>
              <a:t>congue</a:t>
            </a:r>
            <a:r>
              <a:rPr lang="en-US" dirty="0"/>
              <a:t> </a:t>
            </a:r>
            <a:r>
              <a:rPr lang="en-US" dirty="0" err="1"/>
              <a:t>eu</a:t>
            </a:r>
            <a:r>
              <a:rPr lang="en-US" dirty="0"/>
              <a:t> </a:t>
            </a:r>
            <a:r>
              <a:rPr lang="en-US" dirty="0" err="1"/>
              <a:t>consequat</a:t>
            </a:r>
            <a:r>
              <a:rPr lang="en-US" dirty="0"/>
              <a:t> ac </a:t>
            </a:r>
            <a:r>
              <a:rPr lang="en-US" dirty="0" err="1"/>
              <a:t>felis</a:t>
            </a:r>
            <a:r>
              <a:rPr lang="en-US" dirty="0"/>
              <a:t> </a:t>
            </a:r>
            <a:r>
              <a:rPr lang="en-US" dirty="0" err="1"/>
              <a:t>donec</a:t>
            </a:r>
            <a:r>
              <a:rPr lang="en-US" dirty="0"/>
              <a:t> et. </a:t>
            </a:r>
            <a:r>
              <a:rPr lang="en-US" dirty="0" err="1"/>
              <a:t>Magnis</a:t>
            </a:r>
            <a:r>
              <a:rPr lang="en-US" dirty="0"/>
              <a:t> dis parturient </a:t>
            </a:r>
            <a:r>
              <a:rPr lang="en-US" dirty="0" err="1"/>
              <a:t>montes</a:t>
            </a:r>
            <a:r>
              <a:rPr lang="en-US" dirty="0"/>
              <a:t> </a:t>
            </a:r>
            <a:r>
              <a:rPr lang="en-US" dirty="0" err="1"/>
              <a:t>nascetur</a:t>
            </a:r>
            <a:r>
              <a:rPr lang="en-US" dirty="0"/>
              <a:t>. Massa </a:t>
            </a:r>
            <a:r>
              <a:rPr lang="en-US" dirty="0" err="1"/>
              <a:t>tempor</a:t>
            </a:r>
            <a:r>
              <a:rPr lang="en-US" dirty="0"/>
              <a:t> </a:t>
            </a:r>
            <a:r>
              <a:rPr lang="en-US" dirty="0" err="1"/>
              <a:t>nec</a:t>
            </a:r>
            <a:r>
              <a:rPr lang="en-US" dirty="0"/>
              <a:t> </a:t>
            </a:r>
            <a:r>
              <a:rPr lang="en-US" dirty="0" err="1"/>
              <a:t>feugiat</a:t>
            </a:r>
            <a:r>
              <a:rPr lang="en-US" dirty="0"/>
              <a:t> </a:t>
            </a:r>
            <a:r>
              <a:rPr lang="en-US" dirty="0" err="1"/>
              <a:t>nisl</a:t>
            </a:r>
            <a:r>
              <a:rPr lang="en-US" dirty="0"/>
              <a:t> </a:t>
            </a:r>
            <a:r>
              <a:rPr lang="en-US" dirty="0" err="1"/>
              <a:t>pretium</a:t>
            </a:r>
            <a:r>
              <a:rPr lang="en-US" dirty="0"/>
              <a:t> </a:t>
            </a:r>
            <a:r>
              <a:rPr lang="en-US" dirty="0" err="1"/>
              <a:t>fusce</a:t>
            </a:r>
            <a:r>
              <a:rPr lang="en-US" dirty="0"/>
              <a:t> id </a:t>
            </a:r>
            <a:r>
              <a:rPr lang="en-US" dirty="0" err="1"/>
              <a:t>velit</a:t>
            </a:r>
            <a:r>
              <a:rPr lang="en-US" dirty="0"/>
              <a:t>. </a:t>
            </a:r>
          </a:p>
          <a:p>
            <a:pPr lvl="0"/>
            <a:r>
              <a:rPr lang="en-US" dirty="0" err="1"/>
              <a:t>Amet</a:t>
            </a:r>
            <a:r>
              <a:rPr lang="en-US" dirty="0"/>
              <a:t> </a:t>
            </a:r>
            <a:r>
              <a:rPr lang="en-US" dirty="0" err="1"/>
              <a:t>est</a:t>
            </a:r>
            <a:r>
              <a:rPr lang="en-US" dirty="0"/>
              <a:t> </a:t>
            </a:r>
            <a:r>
              <a:rPr lang="en-US" dirty="0" err="1"/>
              <a:t>placerat</a:t>
            </a:r>
            <a:r>
              <a:rPr lang="en-US" dirty="0"/>
              <a:t> in </a:t>
            </a:r>
            <a:r>
              <a:rPr lang="en-US" dirty="0" err="1"/>
              <a:t>egestas</a:t>
            </a:r>
            <a:r>
              <a:rPr lang="en-US" dirty="0"/>
              <a:t> </a:t>
            </a:r>
            <a:r>
              <a:rPr lang="en-US" dirty="0" err="1"/>
              <a:t>erat</a:t>
            </a:r>
            <a:r>
              <a:rPr lang="en-US" dirty="0"/>
              <a:t> </a:t>
            </a:r>
            <a:r>
              <a:rPr lang="en-US" dirty="0" err="1"/>
              <a:t>imperdiet</a:t>
            </a:r>
            <a:r>
              <a:rPr lang="en-US" dirty="0"/>
              <a:t> </a:t>
            </a:r>
            <a:r>
              <a:rPr lang="en-US" dirty="0" err="1"/>
              <a:t>sed</a:t>
            </a:r>
            <a:r>
              <a:rPr lang="en-US" dirty="0"/>
              <a:t> </a:t>
            </a:r>
            <a:r>
              <a:rPr lang="en-US" dirty="0" err="1"/>
              <a:t>euismod</a:t>
            </a:r>
            <a:r>
              <a:rPr lang="en-US" dirty="0"/>
              <a:t>. In </a:t>
            </a:r>
            <a:r>
              <a:rPr lang="en-US" dirty="0" err="1"/>
              <a:t>egestas</a:t>
            </a:r>
            <a:r>
              <a:rPr lang="en-US" dirty="0"/>
              <a:t> </a:t>
            </a:r>
            <a:r>
              <a:rPr lang="en-US" dirty="0" err="1"/>
              <a:t>erat</a:t>
            </a:r>
            <a:r>
              <a:rPr lang="en-US" dirty="0"/>
              <a:t> </a:t>
            </a:r>
            <a:r>
              <a:rPr lang="en-US" dirty="0" err="1"/>
              <a:t>imperdiet</a:t>
            </a:r>
            <a:r>
              <a:rPr lang="en-US" dirty="0"/>
              <a:t> </a:t>
            </a:r>
            <a:r>
              <a:rPr lang="en-US" dirty="0" err="1"/>
              <a:t>sed</a:t>
            </a:r>
            <a:r>
              <a:rPr lang="en-US" dirty="0"/>
              <a:t> </a:t>
            </a:r>
            <a:r>
              <a:rPr lang="en-US" dirty="0" err="1"/>
              <a:t>euismod</a:t>
            </a:r>
            <a:r>
              <a:rPr lang="en-US" dirty="0"/>
              <a:t> nisi porta lorem. </a:t>
            </a:r>
            <a:r>
              <a:rPr lang="en-US" dirty="0" err="1"/>
              <a:t>Fermentum</a:t>
            </a:r>
            <a:r>
              <a:rPr lang="en-US" dirty="0"/>
              <a:t> et </a:t>
            </a:r>
            <a:r>
              <a:rPr lang="en-US" dirty="0" err="1"/>
              <a:t>sollicitudin</a:t>
            </a:r>
            <a:r>
              <a:rPr lang="en-US" dirty="0"/>
              <a:t> ac </a:t>
            </a:r>
            <a:r>
              <a:rPr lang="en-US" dirty="0" err="1"/>
              <a:t>orci</a:t>
            </a:r>
            <a:r>
              <a:rPr lang="en-US" dirty="0"/>
              <a:t> </a:t>
            </a:r>
            <a:r>
              <a:rPr lang="en-US" dirty="0" err="1"/>
              <a:t>phasellus</a:t>
            </a:r>
            <a:r>
              <a:rPr lang="en-US" dirty="0"/>
              <a:t> </a:t>
            </a:r>
            <a:r>
              <a:rPr lang="en-US" dirty="0" err="1"/>
              <a:t>egestas</a:t>
            </a:r>
            <a:r>
              <a:rPr lang="en-US" dirty="0"/>
              <a:t> </a:t>
            </a:r>
            <a:r>
              <a:rPr lang="en-US" dirty="0" err="1"/>
              <a:t>tellus</a:t>
            </a:r>
            <a:r>
              <a:rPr lang="en-US" dirty="0"/>
              <a:t> </a:t>
            </a:r>
            <a:r>
              <a:rPr lang="en-US" dirty="0" err="1"/>
              <a:t>rutrum</a:t>
            </a:r>
            <a:r>
              <a:rPr lang="en-US" dirty="0"/>
              <a:t> </a:t>
            </a:r>
            <a:r>
              <a:rPr lang="en-US" dirty="0" err="1"/>
              <a:t>tellus</a:t>
            </a:r>
            <a:r>
              <a:rPr lang="en-US" dirty="0"/>
              <a:t>. </a:t>
            </a:r>
            <a:r>
              <a:rPr lang="en-US" dirty="0" err="1"/>
              <a:t>Nec</a:t>
            </a:r>
            <a:r>
              <a:rPr lang="en-US" dirty="0"/>
              <a:t> dui </a:t>
            </a:r>
            <a:r>
              <a:rPr lang="en-US" dirty="0" err="1"/>
              <a:t>nunc</a:t>
            </a:r>
            <a:r>
              <a:rPr lang="en-US" dirty="0"/>
              <a:t> </a:t>
            </a:r>
            <a:r>
              <a:rPr lang="en-US" dirty="0" err="1"/>
              <a:t>mattis</a:t>
            </a:r>
            <a:r>
              <a:rPr lang="en-US" dirty="0"/>
              <a:t> </a:t>
            </a:r>
            <a:r>
              <a:rPr lang="en-US" dirty="0" err="1"/>
              <a:t>enim</a:t>
            </a:r>
            <a:r>
              <a:rPr lang="en-US" dirty="0"/>
              <a:t>. </a:t>
            </a:r>
            <a:r>
              <a:rPr lang="en-US" dirty="0" err="1"/>
              <a:t>Nisl</a:t>
            </a:r>
            <a:r>
              <a:rPr lang="en-US" dirty="0"/>
              <a:t> </a:t>
            </a:r>
            <a:r>
              <a:rPr lang="en-US" dirty="0" err="1"/>
              <a:t>condimentum</a:t>
            </a:r>
            <a:r>
              <a:rPr lang="en-US" dirty="0"/>
              <a:t> id </a:t>
            </a:r>
            <a:r>
              <a:rPr lang="en-US" dirty="0" err="1"/>
              <a:t>venenatis</a:t>
            </a:r>
            <a:r>
              <a:rPr lang="en-US" dirty="0"/>
              <a:t> a </a:t>
            </a:r>
            <a:r>
              <a:rPr lang="en-US" dirty="0" err="1"/>
              <a:t>condimentum</a:t>
            </a:r>
            <a:r>
              <a:rPr lang="en-US" dirty="0"/>
              <a:t>. Non </a:t>
            </a:r>
            <a:r>
              <a:rPr lang="en-US" dirty="0" err="1"/>
              <a:t>enim</a:t>
            </a:r>
            <a:r>
              <a:rPr lang="en-US" dirty="0"/>
              <a:t> </a:t>
            </a:r>
            <a:r>
              <a:rPr lang="en-US" dirty="0" err="1"/>
              <a:t>praesent</a:t>
            </a:r>
            <a:r>
              <a:rPr lang="en-US" dirty="0"/>
              <a:t> </a:t>
            </a:r>
            <a:r>
              <a:rPr lang="en-US" dirty="0" err="1"/>
              <a:t>elementum</a:t>
            </a:r>
            <a:r>
              <a:rPr lang="en-US" dirty="0"/>
              <a:t> </a:t>
            </a:r>
            <a:r>
              <a:rPr lang="en-US" dirty="0" err="1"/>
              <a:t>facilisis</a:t>
            </a:r>
            <a:r>
              <a:rPr lang="en-US" dirty="0"/>
              <a:t> </a:t>
            </a:r>
            <a:r>
              <a:rPr lang="en-US" dirty="0" err="1"/>
              <a:t>leo</a:t>
            </a:r>
            <a:r>
              <a:rPr lang="en-US" dirty="0"/>
              <a:t> </a:t>
            </a:r>
            <a:r>
              <a:rPr lang="en-US" dirty="0" err="1"/>
              <a:t>vel</a:t>
            </a:r>
            <a:r>
              <a:rPr lang="en-US" dirty="0"/>
              <a:t> </a:t>
            </a:r>
            <a:r>
              <a:rPr lang="en-US" dirty="0" err="1"/>
              <a:t>fringilla</a:t>
            </a:r>
            <a:r>
              <a:rPr lang="en-US" dirty="0"/>
              <a:t> </a:t>
            </a:r>
            <a:r>
              <a:rPr lang="en-US" dirty="0" err="1"/>
              <a:t>est</a:t>
            </a:r>
            <a:r>
              <a:rPr lang="en-US" dirty="0"/>
              <a:t> </a:t>
            </a:r>
            <a:r>
              <a:rPr lang="en-US" dirty="0" err="1"/>
              <a:t>ullamcorper</a:t>
            </a:r>
            <a:r>
              <a:rPr lang="en-US" dirty="0"/>
              <a:t>.</a:t>
            </a:r>
          </a:p>
        </p:txBody>
      </p:sp>
      <p:sp>
        <p:nvSpPr>
          <p:cNvPr id="8" name="Footer"/>
          <p:cNvSpPr txBox="1"/>
          <p:nvPr userDrawn="1"/>
        </p:nvSpPr>
        <p:spPr>
          <a:xfrm>
            <a:off x="2851110" y="6323299"/>
            <a:ext cx="9031746" cy="477054"/>
          </a:xfrm>
          <a:prstGeom prst="rect">
            <a:avLst/>
          </a:prstGeom>
          <a:noFill/>
          <a:effectLst/>
        </p:spPr>
        <p:txBody>
          <a:bodyPr wrap="square" lIns="0" tIns="0" rIns="0" rtlCol="0" anchor="b">
            <a:spAutoFit/>
          </a:bodyPr>
          <a:lstStyle/>
          <a:p>
            <a:pPr>
              <a:defRPr/>
            </a:pPr>
            <a:r>
              <a:rPr lang="en-IN" sz="1400" b="0" i="0" kern="1200" dirty="0" smtClean="0">
                <a:solidFill>
                  <a:srgbClr val="004A78"/>
                </a:solidFill>
                <a:effectLst/>
                <a:latin typeface="Arial" panose="020B0604020202020204" pitchFamily="34" charset="0"/>
                <a:ea typeface="+mn-ea"/>
                <a:cs typeface="Arial" panose="020B0604020202020204" pitchFamily="34" charset="0"/>
              </a:rPr>
              <a:t>Young/Hoffman/</a:t>
            </a:r>
            <a:r>
              <a:rPr lang="en-IN" sz="1400" b="0" i="0" kern="1200" dirty="0" err="1" smtClean="0">
                <a:solidFill>
                  <a:srgbClr val="004A78"/>
                </a:solidFill>
                <a:effectLst/>
                <a:latin typeface="Arial" panose="020B0604020202020204" pitchFamily="34" charset="0"/>
                <a:ea typeface="+mn-ea"/>
                <a:cs typeface="Arial" panose="020B0604020202020204" pitchFamily="34" charset="0"/>
              </a:rPr>
              <a:t>Raabe</a:t>
            </a:r>
            <a:r>
              <a:rPr lang="en-IN" sz="1400" b="0" i="0" kern="1200" dirty="0" smtClean="0">
                <a:solidFill>
                  <a:srgbClr val="004A78"/>
                </a:solidFill>
                <a:effectLst/>
                <a:latin typeface="Arial" panose="020B0604020202020204" pitchFamily="34" charset="0"/>
                <a:ea typeface="+mn-ea"/>
                <a:cs typeface="Arial" panose="020B0604020202020204" pitchFamily="34" charset="0"/>
              </a:rPr>
              <a:t>/Maloney/</a:t>
            </a:r>
            <a:r>
              <a:rPr lang="en-IN" sz="1400" b="0" i="0" kern="1200" dirty="0" err="1" smtClean="0">
                <a:solidFill>
                  <a:srgbClr val="004A78"/>
                </a:solidFill>
                <a:effectLst/>
                <a:latin typeface="Arial" panose="020B0604020202020204" pitchFamily="34" charset="0"/>
                <a:ea typeface="+mn-ea"/>
                <a:cs typeface="Arial" panose="020B0604020202020204" pitchFamily="34" charset="0"/>
              </a:rPr>
              <a:t>Nellen</a:t>
            </a:r>
            <a:r>
              <a:rPr kumimoji="0" lang="en-US" sz="1400" b="0" i="0" u="none" strike="noStrike" kern="1200" cap="none" spc="0" normalizeH="0" baseline="0" noProof="0" dirty="0" smtClean="0">
                <a:ln>
                  <a:noFill/>
                </a:ln>
                <a:solidFill>
                  <a:srgbClr val="004A78"/>
                </a:solidFill>
                <a:effectLst/>
                <a:uLnTx/>
                <a:uFillTx/>
                <a:latin typeface="Arial" panose="020B0604020202020204" pitchFamily="34" charset="0"/>
                <a:ea typeface="+mn-ea"/>
                <a:cs typeface="Arial" panose="020B0604020202020204" pitchFamily="34" charset="0"/>
              </a:rPr>
              <a:t>, </a:t>
            </a:r>
            <a:r>
              <a:rPr lang="en-US" sz="1400" dirty="0" smtClean="0">
                <a:solidFill>
                  <a:srgbClr val="004A78"/>
                </a:solidFill>
                <a:latin typeface="Arial" panose="020B0604020202020204" pitchFamily="34" charset="0"/>
                <a:cs typeface="Arial" panose="020B0604020202020204" pitchFamily="34" charset="0"/>
              </a:rPr>
              <a:t>SWFT </a:t>
            </a:r>
            <a:r>
              <a:rPr kumimoji="0" lang="en-US" sz="1400" b="0" i="0" u="none" strike="noStrike" kern="1200" cap="none" spc="0" normalizeH="0" baseline="0" noProof="0" dirty="0" smtClean="0">
                <a:ln>
                  <a:noFill/>
                </a:ln>
                <a:solidFill>
                  <a:srgbClr val="004A78"/>
                </a:solidFill>
                <a:effectLst/>
                <a:uLnTx/>
                <a:uFillTx/>
                <a:latin typeface="Arial" panose="020B0604020202020204" pitchFamily="34" charset="0"/>
                <a:ea typeface="+mn-ea"/>
                <a:cs typeface="Arial" panose="020B0604020202020204" pitchFamily="34" charset="0"/>
              </a:rPr>
              <a:t>Individual Income Taxes, © 2019 Cengage. All Rights Reserved. May not be scanned, copied or duplicated, or posted to a publicly accessible website, in whole or in part.</a:t>
            </a:r>
            <a:endParaRPr kumimoji="0" lang="en-US" sz="1400" b="0" i="0" u="none" strike="noStrike" kern="1200" cap="none" spc="0" normalizeH="0" baseline="0" noProof="0" dirty="0">
              <a:ln>
                <a:noFill/>
              </a:ln>
              <a:solidFill>
                <a:srgbClr val="004A78"/>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17590073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hree Content Comparison">
    <p:spTree>
      <p:nvGrpSpPr>
        <p:cNvPr id="1" name=""/>
        <p:cNvGrpSpPr/>
        <p:nvPr/>
      </p:nvGrpSpPr>
      <p:grpSpPr>
        <a:xfrm>
          <a:off x="0" y="0"/>
          <a:ext cx="0" cy="0"/>
          <a:chOff x="0" y="0"/>
          <a:chExt cx="0" cy="0"/>
        </a:xfrm>
      </p:grpSpPr>
      <p:sp>
        <p:nvSpPr>
          <p:cNvPr id="2" name="Title 1"/>
          <p:cNvSpPr>
            <a:spLocks noGrp="1"/>
          </p:cNvSpPr>
          <p:nvPr>
            <p:ph type="title"/>
          </p:nvPr>
        </p:nvSpPr>
        <p:spPr>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defRPr lang="en-US" sz="3600"/>
            </a:lvl1pPr>
          </a:lstStyle>
          <a:p>
            <a:pPr lvl="0" algn="l"/>
            <a:r>
              <a:rPr lang="en-US" smtClean="0"/>
              <a:t>Click to edit Master title style</a:t>
            </a:r>
            <a:endParaRPr lang="en-US"/>
          </a:p>
        </p:txBody>
      </p:sp>
      <p:sp>
        <p:nvSpPr>
          <p:cNvPr id="14" name="Content Placeholder 2"/>
          <p:cNvSpPr>
            <a:spLocks noGrp="1"/>
          </p:cNvSpPr>
          <p:nvPr>
            <p:ph idx="1"/>
          </p:nvPr>
        </p:nvSpPr>
        <p:spPr>
          <a:xfrm>
            <a:off x="743576" y="1579015"/>
            <a:ext cx="3300402" cy="492443"/>
          </a:xfrm>
          <a:solidFill>
            <a:schemeClr val="bg1"/>
          </a:solidFill>
          <a:effectLst>
            <a:outerShdw dist="12700" dir="5400000" algn="t" rotWithShape="0">
              <a:prstClr val="black"/>
            </a:outerShdw>
          </a:effectLst>
        </p:spPr>
        <p:txBody>
          <a:bodyPr tIns="91440" bIns="91440" rtlCol="0" anchor="b">
            <a:spAutoFit/>
          </a:bodyPr>
          <a:lstStyle>
            <a:lvl1pPr marL="0" indent="0" algn="ctr">
              <a:lnSpc>
                <a:spcPct val="100000"/>
              </a:lnSpc>
              <a:spcBef>
                <a:spcPts val="0"/>
              </a:spcBef>
              <a:buNone/>
              <a:defRPr lang="en-US" sz="2000" b="1" smtClean="0">
                <a:solidFill>
                  <a:srgbClr val="006298"/>
                </a:solidFill>
              </a:defRPr>
            </a:lvl1pPr>
            <a:lvl2pPr>
              <a:defRPr lang="en-US" smtClean="0">
                <a:solidFill>
                  <a:schemeClr val="tx1"/>
                </a:solidFill>
              </a:defRPr>
            </a:lvl2pPr>
            <a:lvl3pPr>
              <a:defRPr lang="en-US" smtClean="0">
                <a:solidFill>
                  <a:schemeClr val="tx1"/>
                </a:solidFill>
              </a:defRPr>
            </a:lvl3pPr>
          </a:lstStyle>
          <a:p>
            <a:pPr lvl="0"/>
            <a:r>
              <a:rPr lang="en-US" smtClean="0"/>
              <a:t>Edit Master text styles</a:t>
            </a:r>
          </a:p>
        </p:txBody>
      </p:sp>
      <p:sp>
        <p:nvSpPr>
          <p:cNvPr id="4" name="Text Placeholder 3"/>
          <p:cNvSpPr>
            <a:spLocks noGrp="1"/>
          </p:cNvSpPr>
          <p:nvPr>
            <p:ph type="body" sz="quarter" idx="15" hasCustomPrompt="1"/>
          </p:nvPr>
        </p:nvSpPr>
        <p:spPr>
          <a:xfrm>
            <a:off x="743576" y="2202774"/>
            <a:ext cx="3300402" cy="3953578"/>
          </a:xfrm>
        </p:spPr>
        <p:txBody>
          <a:bodyPr>
            <a:normAutofit/>
          </a:bodyPr>
          <a:lstStyle>
            <a:lvl1pPr>
              <a:buClr>
                <a:srgbClr val="004A78"/>
              </a:buClr>
              <a:defRPr sz="1800">
                <a:solidFill>
                  <a:srgbClr val="000000"/>
                </a:solidFill>
              </a:defRPr>
            </a:lvl1pPr>
            <a:lvl2pPr marL="685800" indent="-228600">
              <a:buFontTx/>
              <a:buChar char="‒"/>
              <a:defRPr sz="1800"/>
            </a:lvl2pPr>
            <a:lvl3pPr>
              <a:defRPr sz="1800"/>
            </a:lvl3pPr>
            <a:lvl4pPr>
              <a:defRPr sz="1800"/>
            </a:lvl4pPr>
            <a:lvl5pPr>
              <a:defRPr sz="1800"/>
            </a:lvl5pPr>
          </a:lstStyle>
          <a:p>
            <a:pPr lvl="0"/>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sed</a:t>
            </a:r>
            <a:r>
              <a:rPr lang="en-US" dirty="0"/>
              <a:t> do </a:t>
            </a:r>
            <a:r>
              <a:rPr lang="en-US" dirty="0" err="1"/>
              <a:t>eiusmod</a:t>
            </a:r>
            <a:r>
              <a:rPr lang="en-US" dirty="0"/>
              <a:t> </a:t>
            </a:r>
            <a:r>
              <a:rPr lang="en-US" dirty="0" err="1"/>
              <a:t>tempor</a:t>
            </a:r>
            <a:r>
              <a:rPr lang="en-US" dirty="0"/>
              <a:t> </a:t>
            </a:r>
            <a:r>
              <a:rPr lang="en-US" dirty="0" err="1"/>
              <a:t>incididunt</a:t>
            </a:r>
            <a:r>
              <a:rPr lang="en-US" dirty="0"/>
              <a:t> </a:t>
            </a:r>
            <a:r>
              <a:rPr lang="en-US" dirty="0" err="1"/>
              <a:t>ut</a:t>
            </a:r>
            <a:r>
              <a:rPr lang="en-US" dirty="0"/>
              <a:t> </a:t>
            </a:r>
            <a:r>
              <a:rPr lang="en-US" dirty="0" err="1"/>
              <a:t>labore</a:t>
            </a:r>
            <a:r>
              <a:rPr lang="en-US" dirty="0"/>
              <a:t> et </a:t>
            </a:r>
            <a:r>
              <a:rPr lang="en-US" dirty="0" err="1"/>
              <a:t>dolore</a:t>
            </a:r>
            <a:r>
              <a:rPr lang="en-US" dirty="0"/>
              <a:t> magna </a:t>
            </a:r>
            <a:r>
              <a:rPr lang="en-US" dirty="0" err="1"/>
              <a:t>aliqua</a:t>
            </a:r>
            <a:r>
              <a:rPr lang="en-US" dirty="0"/>
              <a:t>. </a:t>
            </a:r>
            <a:r>
              <a:rPr lang="en-US" dirty="0" err="1"/>
              <a:t>Viverra</a:t>
            </a:r>
            <a:r>
              <a:rPr lang="en-US" dirty="0"/>
              <a:t> vitae </a:t>
            </a:r>
            <a:r>
              <a:rPr lang="en-US" dirty="0" err="1"/>
              <a:t>congue</a:t>
            </a:r>
            <a:r>
              <a:rPr lang="en-US" dirty="0"/>
              <a:t> </a:t>
            </a:r>
            <a:r>
              <a:rPr lang="en-US" dirty="0" err="1"/>
              <a:t>eu</a:t>
            </a:r>
            <a:r>
              <a:rPr lang="en-US" dirty="0"/>
              <a:t> </a:t>
            </a:r>
            <a:r>
              <a:rPr lang="en-US" dirty="0" err="1"/>
              <a:t>consequat</a:t>
            </a:r>
            <a:r>
              <a:rPr lang="en-US" dirty="0"/>
              <a:t> ac </a:t>
            </a:r>
            <a:r>
              <a:rPr lang="en-US" dirty="0" err="1"/>
              <a:t>felis</a:t>
            </a:r>
            <a:r>
              <a:rPr lang="en-US" dirty="0"/>
              <a:t> </a:t>
            </a:r>
            <a:r>
              <a:rPr lang="en-US" dirty="0" err="1"/>
              <a:t>donec</a:t>
            </a:r>
            <a:r>
              <a:rPr lang="en-US" dirty="0"/>
              <a:t> et. </a:t>
            </a:r>
            <a:r>
              <a:rPr lang="en-US" dirty="0" err="1"/>
              <a:t>Magnis</a:t>
            </a:r>
            <a:r>
              <a:rPr lang="en-US" dirty="0"/>
              <a:t> dis parturient </a:t>
            </a:r>
            <a:r>
              <a:rPr lang="en-US" dirty="0" err="1"/>
              <a:t>montes</a:t>
            </a:r>
            <a:r>
              <a:rPr lang="en-US" dirty="0"/>
              <a:t> </a:t>
            </a:r>
            <a:r>
              <a:rPr lang="en-US" dirty="0" err="1"/>
              <a:t>nascetur</a:t>
            </a:r>
            <a:r>
              <a:rPr lang="en-US" dirty="0"/>
              <a:t>.</a:t>
            </a:r>
          </a:p>
        </p:txBody>
      </p:sp>
      <p:sp>
        <p:nvSpPr>
          <p:cNvPr id="19" name="Content Placeholder 2"/>
          <p:cNvSpPr>
            <a:spLocks noGrp="1"/>
          </p:cNvSpPr>
          <p:nvPr>
            <p:ph idx="22"/>
          </p:nvPr>
        </p:nvSpPr>
        <p:spPr>
          <a:xfrm>
            <a:off x="4445799" y="1579015"/>
            <a:ext cx="3300402" cy="492443"/>
          </a:xfrm>
          <a:solidFill>
            <a:schemeClr val="bg1"/>
          </a:solidFill>
          <a:effectLst>
            <a:outerShdw dist="12700" dir="5400000" algn="t" rotWithShape="0">
              <a:prstClr val="black"/>
            </a:outerShdw>
          </a:effectLst>
        </p:spPr>
        <p:txBody>
          <a:bodyPr tIns="91440" bIns="91440" rtlCol="0" anchor="b">
            <a:spAutoFit/>
          </a:bodyPr>
          <a:lstStyle>
            <a:lvl1pPr marL="0" indent="0" algn="ctr">
              <a:lnSpc>
                <a:spcPct val="100000"/>
              </a:lnSpc>
              <a:spcBef>
                <a:spcPts val="0"/>
              </a:spcBef>
              <a:buNone/>
              <a:defRPr lang="en-US" sz="2000" b="1" smtClean="0">
                <a:solidFill>
                  <a:srgbClr val="006298"/>
                </a:solidFill>
              </a:defRPr>
            </a:lvl1pPr>
            <a:lvl2pPr>
              <a:defRPr lang="en-US" smtClean="0">
                <a:solidFill>
                  <a:schemeClr val="tx1"/>
                </a:solidFill>
              </a:defRPr>
            </a:lvl2pPr>
            <a:lvl3pPr>
              <a:defRPr lang="en-US" smtClean="0">
                <a:solidFill>
                  <a:schemeClr val="tx1"/>
                </a:solidFill>
              </a:defRPr>
            </a:lvl3pPr>
          </a:lstStyle>
          <a:p>
            <a:pPr lvl="0"/>
            <a:r>
              <a:rPr lang="en-US" smtClean="0"/>
              <a:t>Edit Master text styles</a:t>
            </a:r>
          </a:p>
        </p:txBody>
      </p:sp>
      <p:sp>
        <p:nvSpPr>
          <p:cNvPr id="16" name="Text Placeholder 3"/>
          <p:cNvSpPr>
            <a:spLocks noGrp="1"/>
          </p:cNvSpPr>
          <p:nvPr>
            <p:ph type="body" sz="quarter" idx="18" hasCustomPrompt="1"/>
          </p:nvPr>
        </p:nvSpPr>
        <p:spPr>
          <a:xfrm>
            <a:off x="4445799" y="2202774"/>
            <a:ext cx="3300402" cy="3953578"/>
          </a:xfrm>
        </p:spPr>
        <p:txBody>
          <a:bodyPr>
            <a:normAutofit/>
          </a:bodyPr>
          <a:lstStyle>
            <a:lvl1pPr>
              <a:buClr>
                <a:srgbClr val="004A78"/>
              </a:buClr>
              <a:defRPr sz="1800">
                <a:solidFill>
                  <a:srgbClr val="000000"/>
                </a:solidFill>
              </a:defRPr>
            </a:lvl1pPr>
            <a:lvl2pPr marL="685800" indent="-228600">
              <a:buFontTx/>
              <a:buChar char="‒"/>
              <a:defRPr sz="1800"/>
            </a:lvl2pPr>
            <a:lvl3pPr>
              <a:defRPr sz="1800"/>
            </a:lvl3pPr>
            <a:lvl4pPr>
              <a:defRPr sz="1800"/>
            </a:lvl4pPr>
            <a:lvl5pPr>
              <a:defRPr sz="1800"/>
            </a:lvl5pPr>
          </a:lstStyle>
          <a:p>
            <a:pPr lvl="0"/>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sed</a:t>
            </a:r>
            <a:r>
              <a:rPr lang="en-US" dirty="0"/>
              <a:t> do </a:t>
            </a:r>
            <a:r>
              <a:rPr lang="en-US" dirty="0" err="1"/>
              <a:t>eiusmod</a:t>
            </a:r>
            <a:r>
              <a:rPr lang="en-US" dirty="0"/>
              <a:t> </a:t>
            </a:r>
            <a:r>
              <a:rPr lang="en-US" dirty="0" err="1"/>
              <a:t>tempor</a:t>
            </a:r>
            <a:r>
              <a:rPr lang="en-US" dirty="0"/>
              <a:t> </a:t>
            </a:r>
            <a:r>
              <a:rPr lang="en-US" dirty="0" err="1"/>
              <a:t>incididunt</a:t>
            </a:r>
            <a:r>
              <a:rPr lang="en-US" dirty="0"/>
              <a:t> </a:t>
            </a:r>
            <a:r>
              <a:rPr lang="en-US" dirty="0" err="1"/>
              <a:t>ut</a:t>
            </a:r>
            <a:r>
              <a:rPr lang="en-US" dirty="0"/>
              <a:t> </a:t>
            </a:r>
            <a:r>
              <a:rPr lang="en-US" dirty="0" err="1"/>
              <a:t>labore</a:t>
            </a:r>
            <a:r>
              <a:rPr lang="en-US" dirty="0"/>
              <a:t> et </a:t>
            </a:r>
            <a:r>
              <a:rPr lang="en-US" dirty="0" err="1"/>
              <a:t>dolore</a:t>
            </a:r>
            <a:r>
              <a:rPr lang="en-US" dirty="0"/>
              <a:t> magna </a:t>
            </a:r>
            <a:r>
              <a:rPr lang="en-US" dirty="0" err="1"/>
              <a:t>aliqua</a:t>
            </a:r>
            <a:r>
              <a:rPr lang="en-US" dirty="0"/>
              <a:t>. </a:t>
            </a:r>
            <a:r>
              <a:rPr lang="en-US" dirty="0" err="1"/>
              <a:t>Viverra</a:t>
            </a:r>
            <a:r>
              <a:rPr lang="en-US" dirty="0"/>
              <a:t> vitae </a:t>
            </a:r>
            <a:r>
              <a:rPr lang="en-US" dirty="0" err="1"/>
              <a:t>congue</a:t>
            </a:r>
            <a:r>
              <a:rPr lang="en-US" dirty="0"/>
              <a:t> </a:t>
            </a:r>
            <a:r>
              <a:rPr lang="en-US" dirty="0" err="1"/>
              <a:t>eu</a:t>
            </a:r>
            <a:r>
              <a:rPr lang="en-US" dirty="0"/>
              <a:t> </a:t>
            </a:r>
            <a:r>
              <a:rPr lang="en-US" dirty="0" err="1"/>
              <a:t>consequat</a:t>
            </a:r>
            <a:r>
              <a:rPr lang="en-US" dirty="0"/>
              <a:t> ac </a:t>
            </a:r>
            <a:r>
              <a:rPr lang="en-US" dirty="0" err="1"/>
              <a:t>felis</a:t>
            </a:r>
            <a:r>
              <a:rPr lang="en-US" dirty="0"/>
              <a:t> </a:t>
            </a:r>
            <a:r>
              <a:rPr lang="en-US" dirty="0" err="1"/>
              <a:t>donec</a:t>
            </a:r>
            <a:r>
              <a:rPr lang="en-US" dirty="0"/>
              <a:t> et. </a:t>
            </a:r>
            <a:r>
              <a:rPr lang="en-US" dirty="0" err="1"/>
              <a:t>Magnis</a:t>
            </a:r>
            <a:r>
              <a:rPr lang="en-US" dirty="0"/>
              <a:t> dis parturient </a:t>
            </a:r>
            <a:r>
              <a:rPr lang="en-US" dirty="0" err="1"/>
              <a:t>montes</a:t>
            </a:r>
            <a:r>
              <a:rPr lang="en-US" dirty="0"/>
              <a:t> </a:t>
            </a:r>
            <a:r>
              <a:rPr lang="en-US" dirty="0" err="1"/>
              <a:t>nascetur</a:t>
            </a:r>
            <a:r>
              <a:rPr lang="en-US" dirty="0"/>
              <a:t>.</a:t>
            </a:r>
          </a:p>
        </p:txBody>
      </p:sp>
      <p:sp>
        <p:nvSpPr>
          <p:cNvPr id="23" name="Content Placeholder 2"/>
          <p:cNvSpPr>
            <a:spLocks noGrp="1"/>
          </p:cNvSpPr>
          <p:nvPr>
            <p:ph idx="23"/>
          </p:nvPr>
        </p:nvSpPr>
        <p:spPr>
          <a:xfrm>
            <a:off x="8145953" y="1579015"/>
            <a:ext cx="3300402" cy="492443"/>
          </a:xfrm>
          <a:solidFill>
            <a:schemeClr val="bg1"/>
          </a:solidFill>
          <a:effectLst>
            <a:outerShdw dist="12700" dir="5400000" algn="t" rotWithShape="0">
              <a:prstClr val="black"/>
            </a:outerShdw>
          </a:effectLst>
        </p:spPr>
        <p:txBody>
          <a:bodyPr tIns="91440" bIns="91440" rtlCol="0" anchor="b">
            <a:spAutoFit/>
          </a:bodyPr>
          <a:lstStyle>
            <a:lvl1pPr marL="0" indent="0" algn="ctr">
              <a:lnSpc>
                <a:spcPct val="100000"/>
              </a:lnSpc>
              <a:spcBef>
                <a:spcPts val="0"/>
              </a:spcBef>
              <a:buNone/>
              <a:defRPr lang="en-US" sz="2000" b="1" smtClean="0">
                <a:solidFill>
                  <a:srgbClr val="006298"/>
                </a:solidFill>
              </a:defRPr>
            </a:lvl1pPr>
            <a:lvl2pPr>
              <a:defRPr lang="en-US" smtClean="0">
                <a:solidFill>
                  <a:schemeClr val="tx1"/>
                </a:solidFill>
              </a:defRPr>
            </a:lvl2pPr>
            <a:lvl3pPr>
              <a:defRPr lang="en-US" smtClean="0">
                <a:solidFill>
                  <a:schemeClr val="tx1"/>
                </a:solidFill>
              </a:defRPr>
            </a:lvl3pPr>
          </a:lstStyle>
          <a:p>
            <a:pPr lvl="0"/>
            <a:r>
              <a:rPr lang="en-US" smtClean="0"/>
              <a:t>Edit Master text styles</a:t>
            </a:r>
          </a:p>
        </p:txBody>
      </p:sp>
      <p:sp>
        <p:nvSpPr>
          <p:cNvPr id="20" name="Text Placeholder 3"/>
          <p:cNvSpPr>
            <a:spLocks noGrp="1"/>
          </p:cNvSpPr>
          <p:nvPr>
            <p:ph type="body" sz="quarter" idx="20" hasCustomPrompt="1"/>
          </p:nvPr>
        </p:nvSpPr>
        <p:spPr>
          <a:xfrm>
            <a:off x="8154717" y="2202774"/>
            <a:ext cx="3300402" cy="3953578"/>
          </a:xfrm>
        </p:spPr>
        <p:txBody>
          <a:bodyPr>
            <a:normAutofit/>
          </a:bodyPr>
          <a:lstStyle>
            <a:lvl1pPr>
              <a:buClr>
                <a:srgbClr val="004A78"/>
              </a:buClr>
              <a:defRPr sz="1800">
                <a:solidFill>
                  <a:srgbClr val="000000"/>
                </a:solidFill>
              </a:defRPr>
            </a:lvl1pPr>
            <a:lvl2pPr marL="685800" indent="-228600">
              <a:buFontTx/>
              <a:buChar char="‒"/>
              <a:defRPr sz="1800"/>
            </a:lvl2pPr>
            <a:lvl3pPr>
              <a:defRPr sz="1800"/>
            </a:lvl3pPr>
            <a:lvl4pPr>
              <a:defRPr sz="1800"/>
            </a:lvl4pPr>
            <a:lvl5pPr>
              <a:defRPr sz="1800"/>
            </a:lvl5pPr>
          </a:lstStyle>
          <a:p>
            <a:pPr lvl="0"/>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sed</a:t>
            </a:r>
            <a:r>
              <a:rPr lang="en-US" dirty="0"/>
              <a:t> do </a:t>
            </a:r>
            <a:r>
              <a:rPr lang="en-US" dirty="0" err="1"/>
              <a:t>eiusmod</a:t>
            </a:r>
            <a:r>
              <a:rPr lang="en-US" dirty="0"/>
              <a:t> </a:t>
            </a:r>
            <a:r>
              <a:rPr lang="en-US" dirty="0" err="1"/>
              <a:t>tempor</a:t>
            </a:r>
            <a:r>
              <a:rPr lang="en-US" dirty="0"/>
              <a:t> </a:t>
            </a:r>
            <a:r>
              <a:rPr lang="en-US" dirty="0" err="1"/>
              <a:t>incididunt</a:t>
            </a:r>
            <a:r>
              <a:rPr lang="en-US" dirty="0"/>
              <a:t> </a:t>
            </a:r>
            <a:r>
              <a:rPr lang="en-US" dirty="0" err="1"/>
              <a:t>ut</a:t>
            </a:r>
            <a:r>
              <a:rPr lang="en-US" dirty="0"/>
              <a:t> </a:t>
            </a:r>
            <a:r>
              <a:rPr lang="en-US" dirty="0" err="1"/>
              <a:t>labore</a:t>
            </a:r>
            <a:r>
              <a:rPr lang="en-US" dirty="0"/>
              <a:t> et </a:t>
            </a:r>
            <a:r>
              <a:rPr lang="en-US" dirty="0" err="1"/>
              <a:t>dolore</a:t>
            </a:r>
            <a:r>
              <a:rPr lang="en-US" dirty="0"/>
              <a:t> magna </a:t>
            </a:r>
            <a:r>
              <a:rPr lang="en-US" dirty="0" err="1"/>
              <a:t>aliqua</a:t>
            </a:r>
            <a:r>
              <a:rPr lang="en-US" dirty="0"/>
              <a:t>. </a:t>
            </a:r>
            <a:r>
              <a:rPr lang="en-US" dirty="0" err="1"/>
              <a:t>Viverra</a:t>
            </a:r>
            <a:r>
              <a:rPr lang="en-US" dirty="0"/>
              <a:t> vitae </a:t>
            </a:r>
            <a:r>
              <a:rPr lang="en-US" dirty="0" err="1"/>
              <a:t>congue</a:t>
            </a:r>
            <a:r>
              <a:rPr lang="en-US" dirty="0"/>
              <a:t> </a:t>
            </a:r>
            <a:r>
              <a:rPr lang="en-US" dirty="0" err="1"/>
              <a:t>eu</a:t>
            </a:r>
            <a:r>
              <a:rPr lang="en-US" dirty="0"/>
              <a:t> </a:t>
            </a:r>
            <a:r>
              <a:rPr lang="en-US" dirty="0" err="1"/>
              <a:t>consequat</a:t>
            </a:r>
            <a:r>
              <a:rPr lang="en-US" dirty="0"/>
              <a:t> ac </a:t>
            </a:r>
            <a:r>
              <a:rPr lang="en-US" dirty="0" err="1"/>
              <a:t>felis</a:t>
            </a:r>
            <a:r>
              <a:rPr lang="en-US" dirty="0"/>
              <a:t> </a:t>
            </a:r>
            <a:r>
              <a:rPr lang="en-US" dirty="0" err="1"/>
              <a:t>donec</a:t>
            </a:r>
            <a:r>
              <a:rPr lang="en-US" dirty="0"/>
              <a:t> et. </a:t>
            </a:r>
            <a:r>
              <a:rPr lang="en-US" dirty="0" err="1"/>
              <a:t>Magnis</a:t>
            </a:r>
            <a:r>
              <a:rPr lang="en-US" dirty="0"/>
              <a:t> dis parturient </a:t>
            </a:r>
            <a:r>
              <a:rPr lang="en-US" dirty="0" err="1"/>
              <a:t>montes</a:t>
            </a:r>
            <a:r>
              <a:rPr lang="en-US" dirty="0"/>
              <a:t> </a:t>
            </a:r>
            <a:r>
              <a:rPr lang="en-US" dirty="0" err="1"/>
              <a:t>nascetur</a:t>
            </a:r>
            <a:r>
              <a:rPr lang="en-US" dirty="0"/>
              <a:t>.</a:t>
            </a:r>
          </a:p>
        </p:txBody>
      </p:sp>
      <p:sp>
        <p:nvSpPr>
          <p:cNvPr id="10" name="Footer"/>
          <p:cNvSpPr txBox="1"/>
          <p:nvPr userDrawn="1"/>
        </p:nvSpPr>
        <p:spPr>
          <a:xfrm>
            <a:off x="2851199" y="6323299"/>
            <a:ext cx="9049503" cy="477054"/>
          </a:xfrm>
          <a:prstGeom prst="rect">
            <a:avLst/>
          </a:prstGeom>
          <a:noFill/>
          <a:effectLst/>
        </p:spPr>
        <p:txBody>
          <a:bodyPr wrap="square" lIns="0" tIns="0" rIns="0" rtlCol="0" anchor="b">
            <a:spAutoFit/>
          </a:bodyPr>
          <a:lstStyle/>
          <a:p>
            <a:pPr>
              <a:defRPr/>
            </a:pPr>
            <a:r>
              <a:rPr lang="en-IN" sz="1400" b="0" i="0" kern="1200" dirty="0" smtClean="0">
                <a:solidFill>
                  <a:srgbClr val="004A78"/>
                </a:solidFill>
                <a:effectLst/>
                <a:latin typeface="Arial" panose="020B0604020202020204" pitchFamily="34" charset="0"/>
                <a:ea typeface="+mn-ea"/>
                <a:cs typeface="Arial" panose="020B0604020202020204" pitchFamily="34" charset="0"/>
              </a:rPr>
              <a:t>Young/Hoffman/</a:t>
            </a:r>
            <a:r>
              <a:rPr lang="en-IN" sz="1400" b="0" i="0" kern="1200" dirty="0" err="1" smtClean="0">
                <a:solidFill>
                  <a:srgbClr val="004A78"/>
                </a:solidFill>
                <a:effectLst/>
                <a:latin typeface="Arial" panose="020B0604020202020204" pitchFamily="34" charset="0"/>
                <a:ea typeface="+mn-ea"/>
                <a:cs typeface="Arial" panose="020B0604020202020204" pitchFamily="34" charset="0"/>
              </a:rPr>
              <a:t>Raabe</a:t>
            </a:r>
            <a:r>
              <a:rPr lang="en-IN" sz="1400" b="0" i="0" kern="1200" dirty="0" smtClean="0">
                <a:solidFill>
                  <a:srgbClr val="004A78"/>
                </a:solidFill>
                <a:effectLst/>
                <a:latin typeface="Arial" panose="020B0604020202020204" pitchFamily="34" charset="0"/>
                <a:ea typeface="+mn-ea"/>
                <a:cs typeface="Arial" panose="020B0604020202020204" pitchFamily="34" charset="0"/>
              </a:rPr>
              <a:t>/Maloney/</a:t>
            </a:r>
            <a:r>
              <a:rPr lang="en-IN" sz="1400" b="0" i="0" kern="1200" dirty="0" err="1" smtClean="0">
                <a:solidFill>
                  <a:srgbClr val="004A78"/>
                </a:solidFill>
                <a:effectLst/>
                <a:latin typeface="Arial" panose="020B0604020202020204" pitchFamily="34" charset="0"/>
                <a:ea typeface="+mn-ea"/>
                <a:cs typeface="Arial" panose="020B0604020202020204" pitchFamily="34" charset="0"/>
              </a:rPr>
              <a:t>Nellen</a:t>
            </a:r>
            <a:r>
              <a:rPr kumimoji="0" lang="en-US" sz="1400" b="0" i="0" u="none" strike="noStrike" kern="1200" cap="none" spc="0" normalizeH="0" baseline="0" noProof="0" dirty="0" smtClean="0">
                <a:ln>
                  <a:noFill/>
                </a:ln>
                <a:solidFill>
                  <a:srgbClr val="004A78"/>
                </a:solidFill>
                <a:effectLst/>
                <a:uLnTx/>
                <a:uFillTx/>
                <a:latin typeface="Arial" panose="020B0604020202020204" pitchFamily="34" charset="0"/>
                <a:ea typeface="+mn-ea"/>
                <a:cs typeface="Arial" panose="020B0604020202020204" pitchFamily="34" charset="0"/>
              </a:rPr>
              <a:t>, </a:t>
            </a:r>
            <a:r>
              <a:rPr lang="en-US" sz="1400" dirty="0" smtClean="0">
                <a:solidFill>
                  <a:srgbClr val="004A78"/>
                </a:solidFill>
                <a:latin typeface="Arial" panose="020B0604020202020204" pitchFamily="34" charset="0"/>
                <a:cs typeface="Arial" panose="020B0604020202020204" pitchFamily="34" charset="0"/>
              </a:rPr>
              <a:t>SWFT </a:t>
            </a:r>
            <a:r>
              <a:rPr kumimoji="0" lang="en-US" sz="1400" b="0" i="0" u="none" strike="noStrike" kern="1200" cap="none" spc="0" normalizeH="0" baseline="0" noProof="0" dirty="0" smtClean="0">
                <a:ln>
                  <a:noFill/>
                </a:ln>
                <a:solidFill>
                  <a:srgbClr val="004A78"/>
                </a:solidFill>
                <a:effectLst/>
                <a:uLnTx/>
                <a:uFillTx/>
                <a:latin typeface="Arial" panose="020B0604020202020204" pitchFamily="34" charset="0"/>
                <a:ea typeface="+mn-ea"/>
                <a:cs typeface="Arial" panose="020B0604020202020204" pitchFamily="34" charset="0"/>
              </a:rPr>
              <a:t>Individual Income Taxes, © 2019 Cengage. All Rights Reserved. May not be scanned, copied or duplicated, or posted to a publicly accessible website, in whole or in part.</a:t>
            </a:r>
            <a:endParaRPr kumimoji="0" lang="en-US" sz="1400" b="0" i="0" u="none" strike="noStrike" kern="1200" cap="none" spc="0" normalizeH="0" baseline="0" noProof="0" dirty="0">
              <a:ln>
                <a:noFill/>
              </a:ln>
              <a:solidFill>
                <a:srgbClr val="004A78"/>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13771846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Content with Caption">
    <p:spTree>
      <p:nvGrpSpPr>
        <p:cNvPr id="1" name=""/>
        <p:cNvGrpSpPr/>
        <p:nvPr/>
      </p:nvGrpSpPr>
      <p:grpSpPr>
        <a:xfrm>
          <a:off x="0" y="0"/>
          <a:ext cx="0" cy="0"/>
          <a:chOff x="0" y="0"/>
          <a:chExt cx="0" cy="0"/>
        </a:xfrm>
      </p:grpSpPr>
      <p:sp>
        <p:nvSpPr>
          <p:cNvPr id="3" name="Title 2"/>
          <p:cNvSpPr>
            <a:spLocks noGrp="1"/>
          </p:cNvSpPr>
          <p:nvPr>
            <p:ph type="title"/>
          </p:nvPr>
        </p:nvSpPr>
        <p:spPr>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defRPr lang="en-US" sz="3600"/>
            </a:lvl1pPr>
          </a:lstStyle>
          <a:p>
            <a:pPr lvl="0" algn="l"/>
            <a:r>
              <a:rPr lang="en-US" smtClean="0"/>
              <a:t>Click to edit Master title style</a:t>
            </a:r>
            <a:endParaRPr lang="en-US"/>
          </a:p>
        </p:txBody>
      </p:sp>
      <p:sp>
        <p:nvSpPr>
          <p:cNvPr id="6" name="Text Placeholder 1"/>
          <p:cNvSpPr>
            <a:spLocks noGrp="1"/>
          </p:cNvSpPr>
          <p:nvPr>
            <p:ph type="body" sz="quarter" idx="15" hasCustomPrompt="1"/>
          </p:nvPr>
        </p:nvSpPr>
        <p:spPr>
          <a:xfrm>
            <a:off x="743576" y="1289684"/>
            <a:ext cx="10711543" cy="2750053"/>
          </a:xfrm>
        </p:spPr>
        <p:txBody>
          <a:bodyPr>
            <a:noAutofit/>
          </a:bodyPr>
          <a:lstStyle>
            <a:lvl1pPr marL="0" indent="0" algn="l">
              <a:buNone/>
              <a:defRPr sz="2400" b="0" i="0" baseline="0">
                <a:solidFill>
                  <a:srgbClr val="000000"/>
                </a:solidFill>
                <a:latin typeface="Arial" charset="0"/>
                <a:ea typeface="Arial" charset="0"/>
                <a:cs typeface="Arial" charset="0"/>
              </a:defRPr>
            </a:lvl1pPr>
            <a:lvl2pPr>
              <a:defRPr>
                <a:solidFill>
                  <a:schemeClr val="bg1"/>
                </a:solidFill>
                <a:latin typeface="Summer Font" charset="0"/>
                <a:ea typeface="Summer Font" charset="0"/>
                <a:cs typeface="Summer Font" charset="0"/>
              </a:defRPr>
            </a:lvl2pPr>
            <a:lvl3pPr>
              <a:defRPr>
                <a:solidFill>
                  <a:schemeClr val="bg1"/>
                </a:solidFill>
                <a:latin typeface="Summer Font" charset="0"/>
                <a:ea typeface="Summer Font" charset="0"/>
                <a:cs typeface="Summer Font" charset="0"/>
              </a:defRPr>
            </a:lvl3pPr>
            <a:lvl4pPr>
              <a:defRPr>
                <a:solidFill>
                  <a:schemeClr val="bg1"/>
                </a:solidFill>
                <a:latin typeface="Summer Font" charset="0"/>
                <a:ea typeface="Summer Font" charset="0"/>
                <a:cs typeface="Summer Font" charset="0"/>
              </a:defRPr>
            </a:lvl4pPr>
            <a:lvl5pPr>
              <a:defRPr>
                <a:solidFill>
                  <a:schemeClr val="bg1"/>
                </a:solidFill>
                <a:latin typeface="Summer Font" charset="0"/>
                <a:ea typeface="Summer Font" charset="0"/>
                <a:cs typeface="Summer Font" charset="0"/>
              </a:defRPr>
            </a:lvl5pPr>
          </a:lstStyle>
          <a:p>
            <a:pPr lvl="0"/>
            <a:r>
              <a:rPr lang="en-US" dirty="0"/>
              <a:t>Click to add text here. 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sed</a:t>
            </a:r>
            <a:r>
              <a:rPr lang="en-US" dirty="0"/>
              <a:t> do </a:t>
            </a:r>
            <a:r>
              <a:rPr lang="en-US" dirty="0" err="1"/>
              <a:t>eiusmod</a:t>
            </a:r>
            <a:r>
              <a:rPr lang="en-US" dirty="0"/>
              <a:t> </a:t>
            </a:r>
            <a:r>
              <a:rPr lang="en-US" dirty="0" err="1"/>
              <a:t>tempor</a:t>
            </a:r>
            <a:r>
              <a:rPr lang="en-US" dirty="0"/>
              <a:t> </a:t>
            </a:r>
            <a:r>
              <a:rPr lang="en-US" dirty="0" err="1"/>
              <a:t>incididunt</a:t>
            </a:r>
            <a:r>
              <a:rPr lang="en-US" dirty="0"/>
              <a:t> </a:t>
            </a:r>
            <a:r>
              <a:rPr lang="en-US" dirty="0" err="1"/>
              <a:t>ut</a:t>
            </a:r>
            <a:r>
              <a:rPr lang="en-US" dirty="0"/>
              <a:t> </a:t>
            </a:r>
            <a:r>
              <a:rPr lang="en-US" dirty="0" err="1"/>
              <a:t>labore</a:t>
            </a:r>
            <a:r>
              <a:rPr lang="en-US" dirty="0"/>
              <a:t> et </a:t>
            </a:r>
            <a:r>
              <a:rPr lang="en-US" dirty="0" err="1"/>
              <a:t>dolore</a:t>
            </a:r>
            <a:r>
              <a:rPr lang="en-US" dirty="0"/>
              <a:t> magna </a:t>
            </a:r>
            <a:r>
              <a:rPr lang="en-US" dirty="0" err="1"/>
              <a:t>aliqua</a:t>
            </a:r>
            <a:r>
              <a:rPr lang="en-US" dirty="0"/>
              <a:t>. </a:t>
            </a:r>
            <a:r>
              <a:rPr lang="en-US" dirty="0" err="1"/>
              <a:t>Faucibus</a:t>
            </a:r>
            <a:r>
              <a:rPr lang="en-US" dirty="0"/>
              <a:t> </a:t>
            </a:r>
            <a:r>
              <a:rPr lang="en-US" dirty="0" err="1"/>
              <a:t>nisl</a:t>
            </a:r>
            <a:r>
              <a:rPr lang="en-US" dirty="0"/>
              <a:t> </a:t>
            </a:r>
            <a:r>
              <a:rPr lang="en-US" dirty="0" err="1"/>
              <a:t>tincidunt</a:t>
            </a:r>
            <a:r>
              <a:rPr lang="en-US" dirty="0"/>
              <a:t> </a:t>
            </a:r>
            <a:r>
              <a:rPr lang="en-US" dirty="0" err="1"/>
              <a:t>eget</a:t>
            </a:r>
            <a:r>
              <a:rPr lang="en-US" dirty="0"/>
              <a:t> </a:t>
            </a:r>
            <a:r>
              <a:rPr lang="en-US" dirty="0" err="1"/>
              <a:t>nullam</a:t>
            </a:r>
            <a:r>
              <a:rPr lang="en-US" dirty="0"/>
              <a:t> non. </a:t>
            </a:r>
            <a:r>
              <a:rPr lang="en-US" dirty="0" err="1"/>
              <a:t>Mauris</a:t>
            </a:r>
            <a:r>
              <a:rPr lang="en-US" dirty="0"/>
              <a:t> a </a:t>
            </a:r>
            <a:r>
              <a:rPr lang="en-US" dirty="0" err="1"/>
              <a:t>diam</a:t>
            </a:r>
            <a:r>
              <a:rPr lang="en-US" dirty="0"/>
              <a:t> </a:t>
            </a:r>
            <a:r>
              <a:rPr lang="en-US" dirty="0" err="1"/>
              <a:t>maecenas</a:t>
            </a:r>
            <a:r>
              <a:rPr lang="en-US" dirty="0"/>
              <a:t> </a:t>
            </a:r>
            <a:r>
              <a:rPr lang="en-US" dirty="0" err="1"/>
              <a:t>sed</a:t>
            </a:r>
            <a:r>
              <a:rPr lang="en-US" dirty="0"/>
              <a:t> </a:t>
            </a:r>
            <a:r>
              <a:rPr lang="en-US" dirty="0" err="1"/>
              <a:t>enim</a:t>
            </a:r>
            <a:r>
              <a:rPr lang="en-US" dirty="0"/>
              <a:t> </a:t>
            </a:r>
            <a:r>
              <a:rPr lang="en-US" dirty="0" err="1"/>
              <a:t>ut</a:t>
            </a:r>
            <a:r>
              <a:rPr lang="en-US" dirty="0"/>
              <a:t> </a:t>
            </a:r>
            <a:r>
              <a:rPr lang="en-US" dirty="0" err="1"/>
              <a:t>sem</a:t>
            </a:r>
            <a:r>
              <a:rPr lang="en-US" dirty="0"/>
              <a:t> </a:t>
            </a:r>
            <a:r>
              <a:rPr lang="en-US" dirty="0" err="1"/>
              <a:t>viverra</a:t>
            </a:r>
            <a:r>
              <a:rPr lang="en-US" dirty="0"/>
              <a:t>. </a:t>
            </a:r>
            <a:r>
              <a:rPr lang="en-US" dirty="0" err="1"/>
              <a:t>Sed</a:t>
            </a:r>
            <a:r>
              <a:rPr lang="en-US" dirty="0"/>
              <a:t> </a:t>
            </a:r>
            <a:r>
              <a:rPr lang="en-US" dirty="0" err="1"/>
              <a:t>ullamcorper</a:t>
            </a:r>
            <a:r>
              <a:rPr lang="en-US" dirty="0"/>
              <a:t> </a:t>
            </a:r>
            <a:r>
              <a:rPr lang="en-US" dirty="0" err="1"/>
              <a:t>morbi</a:t>
            </a:r>
            <a:r>
              <a:rPr lang="en-US" dirty="0"/>
              <a:t> </a:t>
            </a:r>
            <a:r>
              <a:rPr lang="en-US" dirty="0" err="1"/>
              <a:t>tincidunt</a:t>
            </a:r>
            <a:r>
              <a:rPr lang="en-US" dirty="0"/>
              <a:t> </a:t>
            </a:r>
            <a:r>
              <a:rPr lang="en-US" dirty="0" err="1"/>
              <a:t>ornare</a:t>
            </a:r>
            <a:r>
              <a:rPr lang="en-US" dirty="0"/>
              <a:t>. Sit </a:t>
            </a:r>
            <a:r>
              <a:rPr lang="en-US" dirty="0" err="1"/>
              <a:t>amet</a:t>
            </a:r>
            <a:r>
              <a:rPr lang="en-US" dirty="0"/>
              <a:t> </a:t>
            </a:r>
            <a:r>
              <a:rPr lang="en-US" dirty="0" err="1"/>
              <a:t>volutpat</a:t>
            </a:r>
            <a:r>
              <a:rPr lang="en-US" dirty="0"/>
              <a:t> </a:t>
            </a:r>
            <a:r>
              <a:rPr lang="en-US" dirty="0" err="1"/>
              <a:t>consequat</a:t>
            </a:r>
            <a:r>
              <a:rPr lang="en-US" dirty="0"/>
              <a:t> </a:t>
            </a:r>
            <a:r>
              <a:rPr lang="en-US" dirty="0" err="1"/>
              <a:t>mauris</a:t>
            </a:r>
            <a:r>
              <a:rPr lang="en-US" dirty="0"/>
              <a:t> </a:t>
            </a:r>
            <a:r>
              <a:rPr lang="en-US" dirty="0" err="1"/>
              <a:t>nunc</a:t>
            </a:r>
            <a:r>
              <a:rPr lang="en-US" dirty="0"/>
              <a:t> </a:t>
            </a:r>
            <a:r>
              <a:rPr lang="en-US" dirty="0" err="1"/>
              <a:t>congue</a:t>
            </a:r>
            <a:r>
              <a:rPr lang="en-US" dirty="0"/>
              <a:t> nisi. </a:t>
            </a:r>
            <a:r>
              <a:rPr lang="en-US" dirty="0" err="1"/>
              <a:t>Mauris</a:t>
            </a:r>
            <a:r>
              <a:rPr lang="en-US" dirty="0"/>
              <a:t> sit </a:t>
            </a:r>
            <a:r>
              <a:rPr lang="en-US" dirty="0" err="1"/>
              <a:t>amet</a:t>
            </a:r>
            <a:r>
              <a:rPr lang="en-US" dirty="0"/>
              <a:t> </a:t>
            </a:r>
            <a:r>
              <a:rPr lang="en-US" dirty="0" err="1"/>
              <a:t>massa</a:t>
            </a:r>
            <a:r>
              <a:rPr lang="en-US" dirty="0"/>
              <a:t> vitae. </a:t>
            </a:r>
            <a:r>
              <a:rPr lang="en-US" dirty="0" err="1"/>
              <a:t>Consectetur</a:t>
            </a:r>
            <a:r>
              <a:rPr lang="en-US" dirty="0"/>
              <a:t> libero id </a:t>
            </a:r>
            <a:r>
              <a:rPr lang="en-US" dirty="0" err="1"/>
              <a:t>faucibus</a:t>
            </a:r>
            <a:r>
              <a:rPr lang="en-US" dirty="0"/>
              <a:t> </a:t>
            </a:r>
            <a:r>
              <a:rPr lang="en-US" dirty="0" err="1"/>
              <a:t>nisl</a:t>
            </a:r>
            <a:r>
              <a:rPr lang="en-US" dirty="0"/>
              <a:t> </a:t>
            </a:r>
            <a:r>
              <a:rPr lang="en-US" dirty="0" err="1"/>
              <a:t>tincidunt</a:t>
            </a:r>
            <a:r>
              <a:rPr lang="en-US" dirty="0"/>
              <a:t> </a:t>
            </a:r>
            <a:r>
              <a:rPr lang="en-US" dirty="0" err="1"/>
              <a:t>eget</a:t>
            </a:r>
            <a:r>
              <a:rPr lang="en-US" dirty="0"/>
              <a:t>. </a:t>
            </a:r>
            <a:r>
              <a:rPr lang="en-US" dirty="0" err="1"/>
              <a:t>Nulla</a:t>
            </a:r>
            <a:r>
              <a:rPr lang="en-US" dirty="0"/>
              <a:t> </a:t>
            </a:r>
            <a:r>
              <a:rPr lang="en-US" dirty="0" err="1"/>
              <a:t>facilisi</a:t>
            </a:r>
            <a:r>
              <a:rPr lang="en-US" dirty="0"/>
              <a:t> </a:t>
            </a:r>
            <a:r>
              <a:rPr lang="en-US" dirty="0" err="1"/>
              <a:t>morbi</a:t>
            </a:r>
            <a:r>
              <a:rPr lang="en-US" dirty="0"/>
              <a:t> tempus </a:t>
            </a:r>
            <a:r>
              <a:rPr lang="en-US" dirty="0" err="1"/>
              <a:t>iaculis</a:t>
            </a:r>
            <a:r>
              <a:rPr lang="en-US" dirty="0"/>
              <a:t> </a:t>
            </a:r>
            <a:r>
              <a:rPr lang="en-US" dirty="0" err="1"/>
              <a:t>urna</a:t>
            </a:r>
            <a:r>
              <a:rPr lang="en-US" dirty="0"/>
              <a:t> id </a:t>
            </a:r>
            <a:r>
              <a:rPr lang="en-US" dirty="0" err="1"/>
              <a:t>volutpat</a:t>
            </a:r>
            <a:r>
              <a:rPr lang="en-US" dirty="0"/>
              <a:t> lacus. </a:t>
            </a:r>
            <a:r>
              <a:rPr lang="en-US" dirty="0" err="1"/>
              <a:t>Imperdiet</a:t>
            </a:r>
            <a:r>
              <a:rPr lang="en-US" dirty="0"/>
              <a:t> </a:t>
            </a:r>
            <a:r>
              <a:rPr lang="en-US" dirty="0" err="1"/>
              <a:t>nulla</a:t>
            </a:r>
            <a:r>
              <a:rPr lang="en-US" dirty="0"/>
              <a:t> </a:t>
            </a:r>
            <a:r>
              <a:rPr lang="en-US" dirty="0" err="1"/>
              <a:t>malesuada</a:t>
            </a:r>
            <a:r>
              <a:rPr lang="en-US" dirty="0"/>
              <a:t> </a:t>
            </a:r>
            <a:r>
              <a:rPr lang="en-US" dirty="0" err="1"/>
              <a:t>pellentesque</a:t>
            </a:r>
            <a:r>
              <a:rPr lang="en-US" dirty="0"/>
              <a:t> </a:t>
            </a:r>
            <a:r>
              <a:rPr lang="en-US" dirty="0" err="1"/>
              <a:t>elit</a:t>
            </a:r>
            <a:r>
              <a:rPr lang="en-US" dirty="0"/>
              <a:t> </a:t>
            </a:r>
            <a:r>
              <a:rPr lang="en-US" dirty="0" err="1"/>
              <a:t>eget</a:t>
            </a:r>
            <a:r>
              <a:rPr lang="en-US" dirty="0"/>
              <a:t> gravida cum </a:t>
            </a:r>
            <a:r>
              <a:rPr lang="en-US" dirty="0" err="1"/>
              <a:t>sociis</a:t>
            </a:r>
            <a:r>
              <a:rPr lang="en-US" dirty="0"/>
              <a:t>. </a:t>
            </a:r>
            <a:r>
              <a:rPr lang="en-US" dirty="0" err="1"/>
              <a:t>Sed</a:t>
            </a:r>
            <a:r>
              <a:rPr lang="en-US" dirty="0"/>
              <a:t> </a:t>
            </a:r>
            <a:r>
              <a:rPr lang="en-US" dirty="0" err="1"/>
              <a:t>velit</a:t>
            </a:r>
            <a:r>
              <a:rPr lang="en-US" dirty="0"/>
              <a:t> </a:t>
            </a:r>
            <a:r>
              <a:rPr lang="en-US" dirty="0" err="1"/>
              <a:t>dignissim</a:t>
            </a:r>
            <a:r>
              <a:rPr lang="en-US" dirty="0"/>
              <a:t> </a:t>
            </a:r>
            <a:r>
              <a:rPr lang="en-US" dirty="0" err="1"/>
              <a:t>sodales</a:t>
            </a:r>
            <a:r>
              <a:rPr lang="en-US" dirty="0"/>
              <a:t> </a:t>
            </a:r>
            <a:r>
              <a:rPr lang="en-US" dirty="0" err="1"/>
              <a:t>ut.</a:t>
            </a:r>
            <a:endParaRPr lang="en-US" dirty="0"/>
          </a:p>
        </p:txBody>
      </p:sp>
      <p:sp>
        <p:nvSpPr>
          <p:cNvPr id="5" name="Text Placeholder 2"/>
          <p:cNvSpPr>
            <a:spLocks noGrp="1"/>
          </p:cNvSpPr>
          <p:nvPr>
            <p:ph type="body" sz="quarter" idx="16" hasCustomPrompt="1"/>
          </p:nvPr>
        </p:nvSpPr>
        <p:spPr>
          <a:xfrm>
            <a:off x="740228" y="4846655"/>
            <a:ext cx="10711543" cy="825500"/>
          </a:xfrm>
        </p:spPr>
        <p:txBody>
          <a:bodyPr/>
          <a:lstStyle>
            <a:lvl1pPr marL="0" marR="0" indent="0" algn="l" defTabSz="914400" rtl="0" eaLnBrk="0" fontAlgn="base" latinLnBrk="0" hangingPunct="0">
              <a:lnSpc>
                <a:spcPct val="100000"/>
              </a:lnSpc>
              <a:spcBef>
                <a:spcPct val="0"/>
              </a:spcBef>
              <a:spcAft>
                <a:spcPct val="0"/>
              </a:spcAft>
              <a:buClrTx/>
              <a:buSzTx/>
              <a:buFontTx/>
              <a:buNone/>
              <a:tabLst/>
              <a:defRPr sz="1800">
                <a:solidFill>
                  <a:srgbClr val="006298"/>
                </a:solidFill>
                <a:latin typeface="Arial" panose="020B0604020202020204" pitchFamily="34" charset="0"/>
                <a:cs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srgbClr val="006298"/>
                </a:solidFill>
                <a:effectLst/>
                <a:uLnTx/>
                <a:uFillTx/>
                <a:latin typeface="Arial" charset="0"/>
                <a:ea typeface="Arial" charset="0"/>
                <a:cs typeface="Arial" charset="0"/>
              </a:rPr>
              <a:t>Click to add caption to accompany content. Lorem ipsum dolor sit </a:t>
            </a:r>
            <a:r>
              <a:rPr kumimoji="0" lang="en-US" sz="1800" b="0" i="0" u="none" strike="noStrike" kern="1200" cap="none" spc="0" normalizeH="0" baseline="0" noProof="0" dirty="0" err="1">
                <a:ln>
                  <a:noFill/>
                </a:ln>
                <a:solidFill>
                  <a:srgbClr val="006298"/>
                </a:solidFill>
                <a:effectLst/>
                <a:uLnTx/>
                <a:uFillTx/>
                <a:latin typeface="Arial" charset="0"/>
                <a:ea typeface="Arial" charset="0"/>
                <a:cs typeface="Arial" charset="0"/>
              </a:rPr>
              <a:t>amet</a:t>
            </a:r>
            <a:r>
              <a:rPr kumimoji="0" lang="en-US" sz="1800" b="0" i="0" u="none" strike="noStrike" kern="1200" cap="none" spc="0" normalizeH="0" baseline="0" noProof="0" dirty="0">
                <a:ln>
                  <a:noFill/>
                </a:ln>
                <a:solidFill>
                  <a:srgbClr val="006298"/>
                </a:solidFill>
                <a:effectLst/>
                <a:uLnTx/>
                <a:uFillTx/>
                <a:latin typeface="Arial" charset="0"/>
                <a:ea typeface="Arial" charset="0"/>
                <a:cs typeface="Arial" charset="0"/>
              </a:rPr>
              <a:t>, </a:t>
            </a:r>
            <a:r>
              <a:rPr kumimoji="0" lang="en-US" sz="1800" b="0" i="0" u="none" strike="noStrike" kern="1200" cap="none" spc="0" normalizeH="0" baseline="0" noProof="0" dirty="0" err="1">
                <a:ln>
                  <a:noFill/>
                </a:ln>
                <a:solidFill>
                  <a:srgbClr val="006298"/>
                </a:solidFill>
                <a:effectLst/>
                <a:uLnTx/>
                <a:uFillTx/>
                <a:latin typeface="Arial" charset="0"/>
                <a:ea typeface="Arial" charset="0"/>
                <a:cs typeface="Arial" charset="0"/>
              </a:rPr>
              <a:t>consectetur</a:t>
            </a:r>
            <a:r>
              <a:rPr kumimoji="0" lang="en-US" sz="1800" b="0" i="0" u="none" strike="noStrike" kern="1200" cap="none" spc="0" normalizeH="0" baseline="0" noProof="0" dirty="0">
                <a:ln>
                  <a:noFill/>
                </a:ln>
                <a:solidFill>
                  <a:srgbClr val="006298"/>
                </a:solidFill>
                <a:effectLst/>
                <a:uLnTx/>
                <a:uFillTx/>
                <a:latin typeface="Arial" charset="0"/>
                <a:ea typeface="Arial" charset="0"/>
                <a:cs typeface="Arial" charset="0"/>
              </a:rPr>
              <a:t> </a:t>
            </a:r>
            <a:r>
              <a:rPr kumimoji="0" lang="en-US" sz="1800" b="0" i="0" u="none" strike="noStrike" kern="1200" cap="none" spc="0" normalizeH="0" baseline="0" noProof="0" dirty="0" err="1">
                <a:ln>
                  <a:noFill/>
                </a:ln>
                <a:solidFill>
                  <a:srgbClr val="006298"/>
                </a:solidFill>
                <a:effectLst/>
                <a:uLnTx/>
                <a:uFillTx/>
                <a:latin typeface="Arial" charset="0"/>
                <a:ea typeface="Arial" charset="0"/>
                <a:cs typeface="Arial" charset="0"/>
              </a:rPr>
              <a:t>adipiscing</a:t>
            </a:r>
            <a:r>
              <a:rPr kumimoji="0" lang="en-US" sz="1800" b="0" i="0" u="none" strike="noStrike" kern="1200" cap="none" spc="0" normalizeH="0" baseline="0" noProof="0" dirty="0">
                <a:ln>
                  <a:noFill/>
                </a:ln>
                <a:solidFill>
                  <a:srgbClr val="006298"/>
                </a:solidFill>
                <a:effectLst/>
                <a:uLnTx/>
                <a:uFillTx/>
                <a:latin typeface="Arial" charset="0"/>
                <a:ea typeface="Arial" charset="0"/>
                <a:cs typeface="Arial" charset="0"/>
              </a:rPr>
              <a:t> </a:t>
            </a:r>
            <a:r>
              <a:rPr kumimoji="0" lang="en-US" sz="1800" b="0" i="0" u="none" strike="noStrike" kern="1200" cap="none" spc="0" normalizeH="0" baseline="0" noProof="0" dirty="0" err="1">
                <a:ln>
                  <a:noFill/>
                </a:ln>
                <a:solidFill>
                  <a:srgbClr val="006298"/>
                </a:solidFill>
                <a:effectLst/>
                <a:uLnTx/>
                <a:uFillTx/>
                <a:latin typeface="Arial" charset="0"/>
                <a:ea typeface="Arial" charset="0"/>
                <a:cs typeface="Arial" charset="0"/>
              </a:rPr>
              <a:t>elit</a:t>
            </a:r>
            <a:r>
              <a:rPr kumimoji="0" lang="en-US" sz="1800" b="0" i="0" u="none" strike="noStrike" kern="1200" cap="none" spc="0" normalizeH="0" baseline="0" noProof="0" dirty="0">
                <a:ln>
                  <a:noFill/>
                </a:ln>
                <a:solidFill>
                  <a:srgbClr val="006298"/>
                </a:solidFill>
                <a:effectLst/>
                <a:uLnTx/>
                <a:uFillTx/>
                <a:latin typeface="Arial" charset="0"/>
                <a:ea typeface="Arial" charset="0"/>
                <a:cs typeface="Arial" charset="0"/>
              </a:rPr>
              <a:t>, </a:t>
            </a:r>
            <a:r>
              <a:rPr kumimoji="0" lang="en-US" sz="1800" b="0" i="0" u="none" strike="noStrike" kern="1200" cap="none" spc="0" normalizeH="0" baseline="0" noProof="0" dirty="0" err="1">
                <a:ln>
                  <a:noFill/>
                </a:ln>
                <a:solidFill>
                  <a:srgbClr val="006298"/>
                </a:solidFill>
                <a:effectLst/>
                <a:uLnTx/>
                <a:uFillTx/>
                <a:latin typeface="Arial" charset="0"/>
                <a:ea typeface="Arial" charset="0"/>
                <a:cs typeface="Arial" charset="0"/>
              </a:rPr>
              <a:t>sed</a:t>
            </a:r>
            <a:r>
              <a:rPr kumimoji="0" lang="en-US" sz="1800" b="0" i="0" u="none" strike="noStrike" kern="1200" cap="none" spc="0" normalizeH="0" baseline="0" noProof="0" dirty="0">
                <a:ln>
                  <a:noFill/>
                </a:ln>
                <a:solidFill>
                  <a:srgbClr val="006298"/>
                </a:solidFill>
                <a:effectLst/>
                <a:uLnTx/>
                <a:uFillTx/>
                <a:latin typeface="Arial" charset="0"/>
                <a:ea typeface="Arial" charset="0"/>
                <a:cs typeface="Arial" charset="0"/>
              </a:rPr>
              <a:t> do </a:t>
            </a:r>
            <a:r>
              <a:rPr kumimoji="0" lang="en-US" sz="1800" b="0" i="0" u="none" strike="noStrike" kern="1200" cap="none" spc="0" normalizeH="0" baseline="0" noProof="0" dirty="0" err="1">
                <a:ln>
                  <a:noFill/>
                </a:ln>
                <a:solidFill>
                  <a:srgbClr val="006298"/>
                </a:solidFill>
                <a:effectLst/>
                <a:uLnTx/>
                <a:uFillTx/>
                <a:latin typeface="Arial" charset="0"/>
                <a:ea typeface="Arial" charset="0"/>
                <a:cs typeface="Arial" charset="0"/>
              </a:rPr>
              <a:t>eiusmod</a:t>
            </a:r>
            <a:r>
              <a:rPr kumimoji="0" lang="en-US" sz="1800" b="0" i="0" u="none" strike="noStrike" kern="1200" cap="none" spc="0" normalizeH="0" baseline="0" noProof="0" dirty="0">
                <a:ln>
                  <a:noFill/>
                </a:ln>
                <a:solidFill>
                  <a:srgbClr val="006298"/>
                </a:solidFill>
                <a:effectLst/>
                <a:uLnTx/>
                <a:uFillTx/>
                <a:latin typeface="Arial" charset="0"/>
                <a:ea typeface="Arial" charset="0"/>
                <a:cs typeface="Arial" charset="0"/>
              </a:rPr>
              <a:t> </a:t>
            </a:r>
            <a:r>
              <a:rPr kumimoji="0" lang="en-US" sz="1800" b="0" i="0" u="none" strike="noStrike" kern="1200" cap="none" spc="0" normalizeH="0" baseline="0" noProof="0" dirty="0" err="1">
                <a:ln>
                  <a:noFill/>
                </a:ln>
                <a:solidFill>
                  <a:srgbClr val="006298"/>
                </a:solidFill>
                <a:effectLst/>
                <a:uLnTx/>
                <a:uFillTx/>
                <a:latin typeface="Arial" charset="0"/>
                <a:ea typeface="Arial" charset="0"/>
                <a:cs typeface="Arial" charset="0"/>
              </a:rPr>
              <a:t>tempor</a:t>
            </a:r>
            <a:r>
              <a:rPr kumimoji="0" lang="en-US" sz="1800" b="0" i="0" u="none" strike="noStrike" kern="1200" cap="none" spc="0" normalizeH="0" baseline="0" noProof="0" dirty="0">
                <a:ln>
                  <a:noFill/>
                </a:ln>
                <a:solidFill>
                  <a:srgbClr val="006298"/>
                </a:solidFill>
                <a:effectLst/>
                <a:uLnTx/>
                <a:uFillTx/>
                <a:latin typeface="Arial" charset="0"/>
                <a:ea typeface="Arial" charset="0"/>
                <a:cs typeface="Arial" charset="0"/>
              </a:rPr>
              <a:t> </a:t>
            </a:r>
            <a:r>
              <a:rPr kumimoji="0" lang="en-US" sz="1800" b="0" i="0" u="none" strike="noStrike" kern="1200" cap="none" spc="0" normalizeH="0" baseline="0" noProof="0" dirty="0" err="1">
                <a:ln>
                  <a:noFill/>
                </a:ln>
                <a:solidFill>
                  <a:srgbClr val="006298"/>
                </a:solidFill>
                <a:effectLst/>
                <a:uLnTx/>
                <a:uFillTx/>
                <a:latin typeface="Arial" charset="0"/>
                <a:ea typeface="Arial" charset="0"/>
                <a:cs typeface="Arial" charset="0"/>
              </a:rPr>
              <a:t>incididunt</a:t>
            </a:r>
            <a:r>
              <a:rPr kumimoji="0" lang="en-US" sz="1800" b="0" i="0" u="none" strike="noStrike" kern="1200" cap="none" spc="0" normalizeH="0" baseline="0" noProof="0" dirty="0">
                <a:ln>
                  <a:noFill/>
                </a:ln>
                <a:solidFill>
                  <a:srgbClr val="006298"/>
                </a:solidFill>
                <a:effectLst/>
                <a:uLnTx/>
                <a:uFillTx/>
                <a:latin typeface="Arial" charset="0"/>
                <a:ea typeface="Arial" charset="0"/>
                <a:cs typeface="Arial" charset="0"/>
              </a:rPr>
              <a:t> </a:t>
            </a:r>
            <a:r>
              <a:rPr kumimoji="0" lang="en-US" sz="1800" b="0" i="0" u="none" strike="noStrike" kern="1200" cap="none" spc="0" normalizeH="0" baseline="0" noProof="0" dirty="0" err="1">
                <a:ln>
                  <a:noFill/>
                </a:ln>
                <a:solidFill>
                  <a:srgbClr val="006298"/>
                </a:solidFill>
                <a:effectLst/>
                <a:uLnTx/>
                <a:uFillTx/>
                <a:latin typeface="Arial" charset="0"/>
                <a:ea typeface="Arial" charset="0"/>
                <a:cs typeface="Arial" charset="0"/>
              </a:rPr>
              <a:t>ut</a:t>
            </a:r>
            <a:r>
              <a:rPr kumimoji="0" lang="en-US" sz="1800" b="0" i="0" u="none" strike="noStrike" kern="1200" cap="none" spc="0" normalizeH="0" baseline="0" noProof="0" dirty="0">
                <a:ln>
                  <a:noFill/>
                </a:ln>
                <a:solidFill>
                  <a:srgbClr val="006298"/>
                </a:solidFill>
                <a:effectLst/>
                <a:uLnTx/>
                <a:uFillTx/>
                <a:latin typeface="Arial" charset="0"/>
                <a:ea typeface="Arial" charset="0"/>
                <a:cs typeface="Arial" charset="0"/>
              </a:rPr>
              <a:t> </a:t>
            </a:r>
            <a:r>
              <a:rPr kumimoji="0" lang="en-US" sz="1800" b="0" i="0" u="none" strike="noStrike" kern="1200" cap="none" spc="0" normalizeH="0" baseline="0" noProof="0" dirty="0" err="1">
                <a:ln>
                  <a:noFill/>
                </a:ln>
                <a:solidFill>
                  <a:srgbClr val="006298"/>
                </a:solidFill>
                <a:effectLst/>
                <a:uLnTx/>
                <a:uFillTx/>
                <a:latin typeface="Arial" charset="0"/>
                <a:ea typeface="Arial" charset="0"/>
                <a:cs typeface="Arial" charset="0"/>
              </a:rPr>
              <a:t>labore</a:t>
            </a:r>
            <a:r>
              <a:rPr kumimoji="0" lang="en-US" sz="1800" b="0" i="0" u="none" strike="noStrike" kern="1200" cap="none" spc="0" normalizeH="0" baseline="0" noProof="0" dirty="0">
                <a:ln>
                  <a:noFill/>
                </a:ln>
                <a:solidFill>
                  <a:srgbClr val="006298"/>
                </a:solidFill>
                <a:effectLst/>
                <a:uLnTx/>
                <a:uFillTx/>
                <a:latin typeface="Arial" charset="0"/>
                <a:ea typeface="Arial" charset="0"/>
                <a:cs typeface="Arial" charset="0"/>
              </a:rPr>
              <a:t> et </a:t>
            </a:r>
            <a:r>
              <a:rPr kumimoji="0" lang="en-US" sz="1800" b="0" i="0" u="none" strike="noStrike" kern="1200" cap="none" spc="0" normalizeH="0" baseline="0" noProof="0" dirty="0" err="1">
                <a:ln>
                  <a:noFill/>
                </a:ln>
                <a:solidFill>
                  <a:srgbClr val="006298"/>
                </a:solidFill>
                <a:effectLst/>
                <a:uLnTx/>
                <a:uFillTx/>
                <a:latin typeface="Arial" charset="0"/>
                <a:ea typeface="Arial" charset="0"/>
                <a:cs typeface="Arial" charset="0"/>
              </a:rPr>
              <a:t>dolore</a:t>
            </a:r>
            <a:r>
              <a:rPr kumimoji="0" lang="en-US" sz="1800" b="0" i="0" u="none" strike="noStrike" kern="1200" cap="none" spc="0" normalizeH="0" baseline="0" noProof="0" dirty="0">
                <a:ln>
                  <a:noFill/>
                </a:ln>
                <a:solidFill>
                  <a:srgbClr val="006298"/>
                </a:solidFill>
                <a:effectLst/>
                <a:uLnTx/>
                <a:uFillTx/>
                <a:latin typeface="Arial" charset="0"/>
                <a:ea typeface="Arial" charset="0"/>
                <a:cs typeface="Arial" charset="0"/>
              </a:rPr>
              <a:t> magna </a:t>
            </a:r>
            <a:r>
              <a:rPr kumimoji="0" lang="en-US" sz="1800" b="0" i="0" u="none" strike="noStrike" kern="1200" cap="none" spc="0" normalizeH="0" baseline="0" noProof="0" dirty="0" err="1">
                <a:ln>
                  <a:noFill/>
                </a:ln>
                <a:solidFill>
                  <a:srgbClr val="006298"/>
                </a:solidFill>
                <a:effectLst/>
                <a:uLnTx/>
                <a:uFillTx/>
                <a:latin typeface="Arial" charset="0"/>
                <a:ea typeface="Arial" charset="0"/>
                <a:cs typeface="Arial" charset="0"/>
              </a:rPr>
              <a:t>aliqua</a:t>
            </a:r>
            <a:r>
              <a:rPr kumimoji="0" lang="en-US" sz="1800" b="0" i="0" u="none" strike="noStrike" kern="1200" cap="none" spc="0" normalizeH="0" baseline="0" noProof="0" dirty="0">
                <a:ln>
                  <a:noFill/>
                </a:ln>
                <a:solidFill>
                  <a:srgbClr val="006298"/>
                </a:solidFill>
                <a:effectLst/>
                <a:uLnTx/>
                <a:uFillTx/>
                <a:latin typeface="Arial" charset="0"/>
                <a:ea typeface="Arial" charset="0"/>
                <a:cs typeface="Arial" charset="0"/>
              </a:rPr>
              <a:t>. </a:t>
            </a:r>
            <a:r>
              <a:rPr kumimoji="0" lang="en-US" sz="1800" b="0" i="0" u="none" strike="noStrike" kern="1200" cap="none" spc="0" normalizeH="0" baseline="0" noProof="0" dirty="0" err="1">
                <a:ln>
                  <a:noFill/>
                </a:ln>
                <a:solidFill>
                  <a:srgbClr val="006298"/>
                </a:solidFill>
                <a:effectLst/>
                <a:uLnTx/>
                <a:uFillTx/>
                <a:latin typeface="Arial" charset="0"/>
                <a:ea typeface="Arial" charset="0"/>
                <a:cs typeface="Arial" charset="0"/>
              </a:rPr>
              <a:t>Viverra</a:t>
            </a:r>
            <a:r>
              <a:rPr kumimoji="0" lang="en-US" sz="1800" b="0" i="0" u="none" strike="noStrike" kern="1200" cap="none" spc="0" normalizeH="0" baseline="0" noProof="0" dirty="0">
                <a:ln>
                  <a:noFill/>
                </a:ln>
                <a:solidFill>
                  <a:srgbClr val="006298"/>
                </a:solidFill>
                <a:effectLst/>
                <a:uLnTx/>
                <a:uFillTx/>
                <a:latin typeface="Arial" charset="0"/>
                <a:ea typeface="Arial" charset="0"/>
                <a:cs typeface="Arial" charset="0"/>
              </a:rPr>
              <a:t> vitae </a:t>
            </a:r>
            <a:r>
              <a:rPr kumimoji="0" lang="en-US" sz="1800" b="0" i="0" u="none" strike="noStrike" kern="1200" cap="none" spc="0" normalizeH="0" baseline="0" noProof="0" dirty="0" err="1">
                <a:ln>
                  <a:noFill/>
                </a:ln>
                <a:solidFill>
                  <a:srgbClr val="006298"/>
                </a:solidFill>
                <a:effectLst/>
                <a:uLnTx/>
                <a:uFillTx/>
                <a:latin typeface="Arial" charset="0"/>
                <a:ea typeface="Arial" charset="0"/>
                <a:cs typeface="Arial" charset="0"/>
              </a:rPr>
              <a:t>congue</a:t>
            </a:r>
            <a:r>
              <a:rPr kumimoji="0" lang="en-US" sz="1800" b="0" i="0" u="none" strike="noStrike" kern="1200" cap="none" spc="0" normalizeH="0" baseline="0" noProof="0" dirty="0">
                <a:ln>
                  <a:noFill/>
                </a:ln>
                <a:solidFill>
                  <a:srgbClr val="006298"/>
                </a:solidFill>
                <a:effectLst/>
                <a:uLnTx/>
                <a:uFillTx/>
                <a:latin typeface="Arial" charset="0"/>
                <a:ea typeface="Arial" charset="0"/>
                <a:cs typeface="Arial" charset="0"/>
              </a:rPr>
              <a:t> </a:t>
            </a:r>
            <a:r>
              <a:rPr kumimoji="0" lang="en-US" sz="1800" b="0" i="0" u="none" strike="noStrike" kern="1200" cap="none" spc="0" normalizeH="0" baseline="0" noProof="0" dirty="0" err="1">
                <a:ln>
                  <a:noFill/>
                </a:ln>
                <a:solidFill>
                  <a:srgbClr val="006298"/>
                </a:solidFill>
                <a:effectLst/>
                <a:uLnTx/>
                <a:uFillTx/>
                <a:latin typeface="Arial" charset="0"/>
                <a:ea typeface="Arial" charset="0"/>
                <a:cs typeface="Arial" charset="0"/>
              </a:rPr>
              <a:t>eu</a:t>
            </a:r>
            <a:r>
              <a:rPr kumimoji="0" lang="en-US" sz="1800" b="0" i="0" u="none" strike="noStrike" kern="1200" cap="none" spc="0" normalizeH="0" baseline="0" noProof="0" dirty="0">
                <a:ln>
                  <a:noFill/>
                </a:ln>
                <a:solidFill>
                  <a:srgbClr val="006298"/>
                </a:solidFill>
                <a:effectLst/>
                <a:uLnTx/>
                <a:uFillTx/>
                <a:latin typeface="Arial" charset="0"/>
                <a:ea typeface="Arial" charset="0"/>
                <a:cs typeface="Arial" charset="0"/>
              </a:rPr>
              <a:t> </a:t>
            </a:r>
            <a:r>
              <a:rPr kumimoji="0" lang="en-US" sz="1800" b="0" i="0" u="none" strike="noStrike" kern="1200" cap="none" spc="0" normalizeH="0" baseline="0" noProof="0" dirty="0" err="1">
                <a:ln>
                  <a:noFill/>
                </a:ln>
                <a:solidFill>
                  <a:srgbClr val="006298"/>
                </a:solidFill>
                <a:effectLst/>
                <a:uLnTx/>
                <a:uFillTx/>
                <a:latin typeface="Arial" charset="0"/>
                <a:ea typeface="Arial" charset="0"/>
                <a:cs typeface="Arial" charset="0"/>
              </a:rPr>
              <a:t>consequat</a:t>
            </a:r>
            <a:r>
              <a:rPr kumimoji="0" lang="en-US" sz="1800" b="0" i="0" u="none" strike="noStrike" kern="1200" cap="none" spc="0" normalizeH="0" baseline="0" noProof="0" dirty="0">
                <a:ln>
                  <a:noFill/>
                </a:ln>
                <a:solidFill>
                  <a:srgbClr val="006298"/>
                </a:solidFill>
                <a:effectLst/>
                <a:uLnTx/>
                <a:uFillTx/>
                <a:latin typeface="Arial" charset="0"/>
                <a:ea typeface="Arial" charset="0"/>
                <a:cs typeface="Arial" charset="0"/>
              </a:rPr>
              <a:t> ac </a:t>
            </a:r>
            <a:r>
              <a:rPr kumimoji="0" lang="en-US" sz="1800" b="0" i="0" u="none" strike="noStrike" kern="1200" cap="none" spc="0" normalizeH="0" baseline="0" noProof="0" dirty="0" err="1">
                <a:ln>
                  <a:noFill/>
                </a:ln>
                <a:solidFill>
                  <a:srgbClr val="006298"/>
                </a:solidFill>
                <a:effectLst/>
                <a:uLnTx/>
                <a:uFillTx/>
                <a:latin typeface="Arial" charset="0"/>
                <a:ea typeface="Arial" charset="0"/>
                <a:cs typeface="Arial" charset="0"/>
              </a:rPr>
              <a:t>felis</a:t>
            </a:r>
            <a:r>
              <a:rPr kumimoji="0" lang="en-US" sz="1800" b="0" i="0" u="none" strike="noStrike" kern="1200" cap="none" spc="0" normalizeH="0" baseline="0" noProof="0" dirty="0">
                <a:ln>
                  <a:noFill/>
                </a:ln>
                <a:solidFill>
                  <a:srgbClr val="006298"/>
                </a:solidFill>
                <a:effectLst/>
                <a:uLnTx/>
                <a:uFillTx/>
                <a:latin typeface="Arial" charset="0"/>
                <a:ea typeface="Arial" charset="0"/>
                <a:cs typeface="Arial" charset="0"/>
              </a:rPr>
              <a:t> </a:t>
            </a:r>
            <a:r>
              <a:rPr kumimoji="0" lang="en-US" sz="1800" b="0" i="0" u="none" strike="noStrike" kern="1200" cap="none" spc="0" normalizeH="0" baseline="0" noProof="0" dirty="0" err="1">
                <a:ln>
                  <a:noFill/>
                </a:ln>
                <a:solidFill>
                  <a:srgbClr val="006298"/>
                </a:solidFill>
                <a:effectLst/>
                <a:uLnTx/>
                <a:uFillTx/>
                <a:latin typeface="Arial" charset="0"/>
                <a:ea typeface="Arial" charset="0"/>
                <a:cs typeface="Arial" charset="0"/>
              </a:rPr>
              <a:t>donec</a:t>
            </a:r>
            <a:r>
              <a:rPr kumimoji="0" lang="en-US" sz="1800" b="0" i="0" u="none" strike="noStrike" kern="1200" cap="none" spc="0" normalizeH="0" baseline="0" noProof="0" dirty="0">
                <a:ln>
                  <a:noFill/>
                </a:ln>
                <a:solidFill>
                  <a:srgbClr val="006298"/>
                </a:solidFill>
                <a:effectLst/>
                <a:uLnTx/>
                <a:uFillTx/>
                <a:latin typeface="Arial" charset="0"/>
                <a:ea typeface="Arial" charset="0"/>
                <a:cs typeface="Arial" charset="0"/>
              </a:rPr>
              <a:t> et.</a:t>
            </a:r>
          </a:p>
        </p:txBody>
      </p:sp>
      <p:sp>
        <p:nvSpPr>
          <p:cNvPr id="8" name="Footer"/>
          <p:cNvSpPr txBox="1"/>
          <p:nvPr userDrawn="1"/>
        </p:nvSpPr>
        <p:spPr>
          <a:xfrm>
            <a:off x="2850774" y="6323299"/>
            <a:ext cx="9086208" cy="477054"/>
          </a:xfrm>
          <a:prstGeom prst="rect">
            <a:avLst/>
          </a:prstGeom>
          <a:noFill/>
          <a:effectLst/>
        </p:spPr>
        <p:txBody>
          <a:bodyPr wrap="square" lIns="0" tIns="0" rIns="0" rtlCol="0" anchor="b">
            <a:spAutoFit/>
          </a:bodyPr>
          <a:lstStyle/>
          <a:p>
            <a:pPr>
              <a:defRPr/>
            </a:pPr>
            <a:r>
              <a:rPr lang="en-IN" sz="1400" b="0" i="0" kern="1200" dirty="0" smtClean="0">
                <a:solidFill>
                  <a:srgbClr val="004A78"/>
                </a:solidFill>
                <a:effectLst/>
                <a:latin typeface="Arial" panose="020B0604020202020204" pitchFamily="34" charset="0"/>
                <a:ea typeface="+mn-ea"/>
                <a:cs typeface="Arial" panose="020B0604020202020204" pitchFamily="34" charset="0"/>
              </a:rPr>
              <a:t>Young/Hoffman/</a:t>
            </a:r>
            <a:r>
              <a:rPr lang="en-IN" sz="1400" b="0" i="0" kern="1200" dirty="0" err="1" smtClean="0">
                <a:solidFill>
                  <a:srgbClr val="004A78"/>
                </a:solidFill>
                <a:effectLst/>
                <a:latin typeface="Arial" panose="020B0604020202020204" pitchFamily="34" charset="0"/>
                <a:ea typeface="+mn-ea"/>
                <a:cs typeface="Arial" panose="020B0604020202020204" pitchFamily="34" charset="0"/>
              </a:rPr>
              <a:t>Raabe</a:t>
            </a:r>
            <a:r>
              <a:rPr lang="en-IN" sz="1400" b="0" i="0" kern="1200" dirty="0" smtClean="0">
                <a:solidFill>
                  <a:srgbClr val="004A78"/>
                </a:solidFill>
                <a:effectLst/>
                <a:latin typeface="Arial" panose="020B0604020202020204" pitchFamily="34" charset="0"/>
                <a:ea typeface="+mn-ea"/>
                <a:cs typeface="Arial" panose="020B0604020202020204" pitchFamily="34" charset="0"/>
              </a:rPr>
              <a:t>/Maloney/</a:t>
            </a:r>
            <a:r>
              <a:rPr lang="en-IN" sz="1400" b="0" i="0" kern="1200" dirty="0" err="1" smtClean="0">
                <a:solidFill>
                  <a:srgbClr val="004A78"/>
                </a:solidFill>
                <a:effectLst/>
                <a:latin typeface="Arial" panose="020B0604020202020204" pitchFamily="34" charset="0"/>
                <a:ea typeface="+mn-ea"/>
                <a:cs typeface="Arial" panose="020B0604020202020204" pitchFamily="34" charset="0"/>
              </a:rPr>
              <a:t>Nellen</a:t>
            </a:r>
            <a:r>
              <a:rPr kumimoji="0" lang="en-US" sz="1400" b="0" i="0" u="none" strike="noStrike" kern="1200" cap="none" spc="0" normalizeH="0" baseline="0" noProof="0" dirty="0" smtClean="0">
                <a:ln>
                  <a:noFill/>
                </a:ln>
                <a:solidFill>
                  <a:srgbClr val="004A78"/>
                </a:solidFill>
                <a:effectLst/>
                <a:uLnTx/>
                <a:uFillTx/>
                <a:latin typeface="Arial" panose="020B0604020202020204" pitchFamily="34" charset="0"/>
                <a:ea typeface="+mn-ea"/>
                <a:cs typeface="Arial" panose="020B0604020202020204" pitchFamily="34" charset="0"/>
              </a:rPr>
              <a:t>, </a:t>
            </a:r>
            <a:r>
              <a:rPr lang="en-US" sz="1400" dirty="0" smtClean="0">
                <a:solidFill>
                  <a:srgbClr val="004A78"/>
                </a:solidFill>
                <a:latin typeface="Arial" panose="020B0604020202020204" pitchFamily="34" charset="0"/>
                <a:cs typeface="Arial" panose="020B0604020202020204" pitchFamily="34" charset="0"/>
              </a:rPr>
              <a:t>SWFT </a:t>
            </a:r>
            <a:r>
              <a:rPr kumimoji="0" lang="en-US" sz="1400" b="0" i="0" u="none" strike="noStrike" kern="1200" cap="none" spc="0" normalizeH="0" baseline="0" noProof="0" dirty="0" smtClean="0">
                <a:ln>
                  <a:noFill/>
                </a:ln>
                <a:solidFill>
                  <a:srgbClr val="004A78"/>
                </a:solidFill>
                <a:effectLst/>
                <a:uLnTx/>
                <a:uFillTx/>
                <a:latin typeface="Arial" panose="020B0604020202020204" pitchFamily="34" charset="0"/>
                <a:ea typeface="+mn-ea"/>
                <a:cs typeface="Arial" panose="020B0604020202020204" pitchFamily="34" charset="0"/>
              </a:rPr>
              <a:t>Individual Income Taxes, © 2019 Cengage. All Rights Reserved. May not be scanned, copied or duplicated, or posted to a publicly accessible website, in whole or in part.</a:t>
            </a:r>
            <a:endParaRPr kumimoji="0" lang="en-US" sz="1400" b="0" i="0" u="none" strike="noStrike" kern="1200" cap="none" spc="0" normalizeH="0" baseline="0" noProof="0" dirty="0">
              <a:ln>
                <a:noFill/>
              </a:ln>
              <a:solidFill>
                <a:srgbClr val="004A78"/>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14748055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838200" y="365125"/>
            <a:ext cx="10515600" cy="672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p>
            <a:pPr lvl="0"/>
            <a:r>
              <a:rPr lang="en-US" altLang="en-US" smtClean="0"/>
              <a:t>Click to edit Master title style</a:t>
            </a:r>
            <a:endParaRPr lang="en-US" altLang="en-US" dirty="0"/>
          </a:p>
        </p:txBody>
      </p:sp>
      <p:sp>
        <p:nvSpPr>
          <p:cNvPr id="1027" name="Text Placeholder 2"/>
          <p:cNvSpPr>
            <a:spLocks noGrp="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p>
            <a:pPr lvl="0"/>
            <a:r>
              <a:rPr lang="en-US" altLang="en-US" dirty="0"/>
              <a:t>Click to edit Master text styles</a:t>
            </a:r>
          </a:p>
        </p:txBody>
      </p:sp>
      <p:pic>
        <p:nvPicPr>
          <p:cNvPr id="7" name="Picture 6"/>
          <p:cNvPicPr>
            <a:picLocks noChangeAspect="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476843" y="6356350"/>
            <a:ext cx="1579562" cy="354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Footer Placeholder 4"/>
          <p:cNvSpPr>
            <a:spLocks noGrp="1"/>
          </p:cNvSpPr>
          <p:nvPr>
            <p:ph type="ftr" sz="quarter" idx="3"/>
          </p:nvPr>
        </p:nvSpPr>
        <p:spPr>
          <a:xfrm>
            <a:off x="2456330" y="6356350"/>
            <a:ext cx="9279608" cy="365125"/>
          </a:xfrm>
          <a:prstGeom prst="rect">
            <a:avLst/>
          </a:prstGeom>
        </p:spPr>
        <p:txBody>
          <a:bodyPr vert="horz" lIns="91440" tIns="45720" rIns="91440" bIns="45720" rtlCol="0" anchor="ctr"/>
          <a:lstStyle>
            <a:lvl1pPr marL="0" marR="0" indent="0" algn="l" defTabSz="914400" rtl="0" eaLnBrk="1" fontAlgn="auto" latinLnBrk="0" hangingPunct="1">
              <a:lnSpc>
                <a:spcPct val="100000"/>
              </a:lnSpc>
              <a:spcBef>
                <a:spcPts val="0"/>
              </a:spcBef>
              <a:spcAft>
                <a:spcPts val="0"/>
              </a:spcAft>
              <a:buClrTx/>
              <a:buSzTx/>
              <a:buFontTx/>
              <a:buNone/>
              <a:tabLst/>
              <a:defRPr lang="en-US" sz="1400" b="0" i="0" u="none" strike="noStrike" baseline="0">
                <a:solidFill>
                  <a:srgbClr val="006298"/>
                </a:solidFill>
                <a:latin typeface="arial" charset="0"/>
              </a:defRPr>
            </a:lvl1pPr>
          </a:lstStyle>
          <a:p>
            <a:pPr>
              <a:defRPr/>
            </a:pPr>
            <a:r>
              <a:rPr lang="en-IN" sz="1400" b="0" i="0" kern="1200" dirty="0" smtClean="0">
                <a:solidFill>
                  <a:srgbClr val="004A78"/>
                </a:solidFill>
                <a:effectLst/>
                <a:latin typeface="Arial" panose="020B0604020202020204" pitchFamily="34" charset="0"/>
                <a:ea typeface="+mn-ea"/>
                <a:cs typeface="Arial" panose="020B0604020202020204" pitchFamily="34" charset="0"/>
              </a:rPr>
              <a:t>Young/Hoffman/Raabe/Maloney/Nellen</a:t>
            </a:r>
            <a:r>
              <a:rPr kumimoji="0" lang="en-US" sz="1400" b="0" i="0" u="none" strike="noStrike" kern="1200" cap="none" spc="0" normalizeH="0" baseline="0" noProof="0" dirty="0" smtClean="0">
                <a:ln>
                  <a:noFill/>
                </a:ln>
                <a:solidFill>
                  <a:srgbClr val="004A78"/>
                </a:solidFill>
                <a:effectLst/>
                <a:uLnTx/>
                <a:uFillTx/>
                <a:latin typeface="Arial" panose="020B0604020202020204" pitchFamily="34" charset="0"/>
                <a:ea typeface="+mn-ea"/>
                <a:cs typeface="Arial" panose="020B0604020202020204" pitchFamily="34" charset="0"/>
              </a:rPr>
              <a:t>, Individual Income Taxes, © 2019 Cengage. All Rights Reserved. May not be scanned, copied or duplicated, or posted to a publicly accessible website, in whole or in part.</a:t>
            </a:r>
            <a:endParaRPr kumimoji="0" lang="en-US" sz="1400" b="0" i="0" u="none" strike="noStrike" kern="1200" cap="none" spc="0" normalizeH="0" baseline="0" noProof="0" dirty="0">
              <a:ln>
                <a:noFill/>
              </a:ln>
              <a:solidFill>
                <a:srgbClr val="004A78"/>
              </a:solidFill>
              <a:effectLst/>
              <a:uLnTx/>
              <a:uFillTx/>
              <a:latin typeface="Arial" panose="020B0604020202020204" pitchFamily="34" charset="0"/>
              <a:ea typeface="+mn-ea"/>
              <a:cs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712" r:id="rId1"/>
    <p:sldLayoutId id="2147483721" r:id="rId2"/>
    <p:sldLayoutId id="2147483722" r:id="rId3"/>
    <p:sldLayoutId id="2147483714" r:id="rId4"/>
    <p:sldLayoutId id="2147483725" r:id="rId5"/>
    <p:sldLayoutId id="2147483718" r:id="rId6"/>
    <p:sldLayoutId id="2147483715" r:id="rId7"/>
    <p:sldLayoutId id="2147483716" r:id="rId8"/>
    <p:sldLayoutId id="2147483719" r:id="rId9"/>
    <p:sldLayoutId id="2147483720" r:id="rId10"/>
    <p:sldLayoutId id="2147483723" r:id="rId11"/>
    <p:sldLayoutId id="2147483724" r:id="rId12"/>
    <p:sldLayoutId id="2147483713" r:id="rId13"/>
    <p:sldLayoutId id="2147483717" r:id="rId14"/>
  </p:sldLayoutIdLst>
  <p:hf sldNum="0" hdr="0" ftr="0" dt="0"/>
  <p:txStyles>
    <p:titleStyle>
      <a:lvl1pPr algn="ctr" rtl="0" eaLnBrk="1" fontAlgn="base" hangingPunct="1">
        <a:lnSpc>
          <a:spcPct val="90000"/>
        </a:lnSpc>
        <a:spcBef>
          <a:spcPct val="0"/>
        </a:spcBef>
        <a:spcAft>
          <a:spcPct val="0"/>
        </a:spcAft>
        <a:defRPr sz="3400" b="1" i="0" kern="1200" baseline="0">
          <a:solidFill>
            <a:srgbClr val="004A78"/>
          </a:solidFill>
          <a:latin typeface="Arial" charset="0"/>
          <a:ea typeface="Arial" charset="0"/>
          <a:cs typeface="Arial" charset="0"/>
        </a:defRPr>
      </a:lvl1pPr>
      <a:lvl2pPr algn="l" rtl="0" eaLnBrk="1" fontAlgn="base" hangingPunct="1">
        <a:lnSpc>
          <a:spcPct val="90000"/>
        </a:lnSpc>
        <a:spcBef>
          <a:spcPct val="0"/>
        </a:spcBef>
        <a:spcAft>
          <a:spcPct val="0"/>
        </a:spcAft>
        <a:defRPr sz="3400">
          <a:solidFill>
            <a:schemeClr val="tx1"/>
          </a:solidFill>
          <a:latin typeface="Open Sans" charset="0"/>
          <a:ea typeface="Open Sans" charset="0"/>
          <a:cs typeface="Open Sans" charset="0"/>
        </a:defRPr>
      </a:lvl2pPr>
      <a:lvl3pPr algn="l" rtl="0" eaLnBrk="1" fontAlgn="base" hangingPunct="1">
        <a:lnSpc>
          <a:spcPct val="90000"/>
        </a:lnSpc>
        <a:spcBef>
          <a:spcPct val="0"/>
        </a:spcBef>
        <a:spcAft>
          <a:spcPct val="0"/>
        </a:spcAft>
        <a:defRPr sz="3400">
          <a:solidFill>
            <a:schemeClr val="tx1"/>
          </a:solidFill>
          <a:latin typeface="Open Sans" charset="0"/>
          <a:ea typeface="Open Sans" charset="0"/>
          <a:cs typeface="Open Sans" charset="0"/>
        </a:defRPr>
      </a:lvl3pPr>
      <a:lvl4pPr algn="l" rtl="0" eaLnBrk="1" fontAlgn="base" hangingPunct="1">
        <a:lnSpc>
          <a:spcPct val="90000"/>
        </a:lnSpc>
        <a:spcBef>
          <a:spcPct val="0"/>
        </a:spcBef>
        <a:spcAft>
          <a:spcPct val="0"/>
        </a:spcAft>
        <a:defRPr sz="3400">
          <a:solidFill>
            <a:schemeClr val="tx1"/>
          </a:solidFill>
          <a:latin typeface="Open Sans" charset="0"/>
          <a:ea typeface="Open Sans" charset="0"/>
          <a:cs typeface="Open Sans" charset="0"/>
        </a:defRPr>
      </a:lvl4pPr>
      <a:lvl5pPr algn="l" rtl="0" eaLnBrk="1" fontAlgn="base" hangingPunct="1">
        <a:lnSpc>
          <a:spcPct val="90000"/>
        </a:lnSpc>
        <a:spcBef>
          <a:spcPct val="0"/>
        </a:spcBef>
        <a:spcAft>
          <a:spcPct val="0"/>
        </a:spcAft>
        <a:defRPr sz="3400">
          <a:solidFill>
            <a:schemeClr val="tx1"/>
          </a:solidFill>
          <a:latin typeface="Open Sans" charset="0"/>
          <a:ea typeface="Open Sans" charset="0"/>
          <a:cs typeface="Open Sans" charset="0"/>
        </a:defRPr>
      </a:lvl5pPr>
      <a:lvl6pPr marL="457200" algn="l" rtl="0" eaLnBrk="1" fontAlgn="base" hangingPunct="1">
        <a:lnSpc>
          <a:spcPct val="90000"/>
        </a:lnSpc>
        <a:spcBef>
          <a:spcPct val="0"/>
        </a:spcBef>
        <a:spcAft>
          <a:spcPct val="0"/>
        </a:spcAft>
        <a:defRPr sz="3400">
          <a:solidFill>
            <a:schemeClr val="tx1"/>
          </a:solidFill>
          <a:latin typeface="Open Sans" charset="0"/>
          <a:ea typeface="Open Sans" charset="0"/>
          <a:cs typeface="Open Sans" charset="0"/>
        </a:defRPr>
      </a:lvl6pPr>
      <a:lvl7pPr marL="914400" algn="l" rtl="0" eaLnBrk="1" fontAlgn="base" hangingPunct="1">
        <a:lnSpc>
          <a:spcPct val="90000"/>
        </a:lnSpc>
        <a:spcBef>
          <a:spcPct val="0"/>
        </a:spcBef>
        <a:spcAft>
          <a:spcPct val="0"/>
        </a:spcAft>
        <a:defRPr sz="3400">
          <a:solidFill>
            <a:schemeClr val="tx1"/>
          </a:solidFill>
          <a:latin typeface="Open Sans" charset="0"/>
          <a:ea typeface="Open Sans" charset="0"/>
          <a:cs typeface="Open Sans" charset="0"/>
        </a:defRPr>
      </a:lvl7pPr>
      <a:lvl8pPr marL="1371600" algn="l" rtl="0" eaLnBrk="1" fontAlgn="base" hangingPunct="1">
        <a:lnSpc>
          <a:spcPct val="90000"/>
        </a:lnSpc>
        <a:spcBef>
          <a:spcPct val="0"/>
        </a:spcBef>
        <a:spcAft>
          <a:spcPct val="0"/>
        </a:spcAft>
        <a:defRPr sz="3400">
          <a:solidFill>
            <a:schemeClr val="tx1"/>
          </a:solidFill>
          <a:latin typeface="Open Sans" charset="0"/>
          <a:ea typeface="Open Sans" charset="0"/>
          <a:cs typeface="Open Sans" charset="0"/>
        </a:defRPr>
      </a:lvl8pPr>
      <a:lvl9pPr marL="1828800" algn="l" rtl="0" eaLnBrk="1" fontAlgn="base" hangingPunct="1">
        <a:lnSpc>
          <a:spcPct val="90000"/>
        </a:lnSpc>
        <a:spcBef>
          <a:spcPct val="0"/>
        </a:spcBef>
        <a:spcAft>
          <a:spcPct val="0"/>
        </a:spcAft>
        <a:defRPr sz="3400">
          <a:solidFill>
            <a:schemeClr val="tx1"/>
          </a:solidFill>
          <a:latin typeface="Open Sans" charset="0"/>
          <a:ea typeface="Open Sans" charset="0"/>
          <a:cs typeface="Open Sans" charset="0"/>
        </a:defRPr>
      </a:lvl9pPr>
    </p:titleStyle>
    <p:bodyStyle>
      <a:lvl1pPr marL="0" indent="0" algn="l" rtl="0" eaLnBrk="1" fontAlgn="base" hangingPunct="1">
        <a:lnSpc>
          <a:spcPct val="90000"/>
        </a:lnSpc>
        <a:spcBef>
          <a:spcPts val="1000"/>
        </a:spcBef>
        <a:spcAft>
          <a:spcPct val="0"/>
        </a:spcAft>
        <a:buFont typeface="Arial" charset="0"/>
        <a:buNone/>
        <a:defRPr sz="2800" kern="1200" baseline="0">
          <a:solidFill>
            <a:srgbClr val="000000"/>
          </a:solidFill>
          <a:latin typeface="Arial" charset="0"/>
          <a:ea typeface="Arial" charset="0"/>
          <a:cs typeface="Arial" charset="0"/>
        </a:defRPr>
      </a:lvl1pPr>
      <a:lvl2pPr marL="685800" indent="-228600" algn="l" rtl="0" eaLnBrk="1" fontAlgn="base" hangingPunct="1">
        <a:lnSpc>
          <a:spcPct val="90000"/>
        </a:lnSpc>
        <a:spcBef>
          <a:spcPts val="500"/>
        </a:spcBef>
        <a:spcAft>
          <a:spcPct val="0"/>
        </a:spcAft>
        <a:buFont typeface="Arial" charset="0"/>
        <a:buChar char="•"/>
        <a:defRPr sz="2400" kern="1200" baseline="0">
          <a:solidFill>
            <a:srgbClr val="004A78"/>
          </a:solidFill>
          <a:latin typeface="Arial" charset="0"/>
          <a:ea typeface="Arial" charset="0"/>
          <a:cs typeface="Arial" charset="0"/>
        </a:defRPr>
      </a:lvl2pPr>
      <a:lvl3pPr marL="1143000" indent="-228600" algn="l" rtl="0" eaLnBrk="1" fontAlgn="base" hangingPunct="1">
        <a:lnSpc>
          <a:spcPct val="90000"/>
        </a:lnSpc>
        <a:spcBef>
          <a:spcPts val="500"/>
        </a:spcBef>
        <a:spcAft>
          <a:spcPct val="0"/>
        </a:spcAft>
        <a:buFont typeface="Arial" charset="0"/>
        <a:buChar char="•"/>
        <a:defRPr sz="2000" kern="1200" baseline="0">
          <a:solidFill>
            <a:srgbClr val="004A78"/>
          </a:solidFill>
          <a:latin typeface="Arial" charset="0"/>
          <a:ea typeface="Arial" charset="0"/>
          <a:cs typeface="Arial" charset="0"/>
        </a:defRPr>
      </a:lvl3pPr>
      <a:lvl4pPr marL="1600200" indent="-228600" algn="l" rtl="0" eaLnBrk="1" fontAlgn="base" hangingPunct="1">
        <a:lnSpc>
          <a:spcPct val="90000"/>
        </a:lnSpc>
        <a:spcBef>
          <a:spcPts val="500"/>
        </a:spcBef>
        <a:spcAft>
          <a:spcPct val="0"/>
        </a:spcAft>
        <a:buFont typeface="Arial" charset="0"/>
        <a:buChar char="•"/>
        <a:defRPr kern="1200" baseline="0">
          <a:solidFill>
            <a:srgbClr val="004A78"/>
          </a:solidFill>
          <a:latin typeface="Arial" charset="0"/>
          <a:ea typeface="Arial" charset="0"/>
          <a:cs typeface="Arial" charset="0"/>
        </a:defRPr>
      </a:lvl4pPr>
      <a:lvl5pPr marL="2057400" indent="-228600" algn="l" rtl="0" eaLnBrk="1" fontAlgn="base" hangingPunct="1">
        <a:lnSpc>
          <a:spcPct val="90000"/>
        </a:lnSpc>
        <a:spcBef>
          <a:spcPts val="500"/>
        </a:spcBef>
        <a:spcAft>
          <a:spcPct val="0"/>
        </a:spcAft>
        <a:buFont typeface="Arial" charset="0"/>
        <a:buChar char="•"/>
        <a:defRPr kern="1200" baseline="0">
          <a:solidFill>
            <a:srgbClr val="004A78"/>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hyperlink" Target="https://triplogmileage.com/" TargetMode="External"/><Relationship Id="rId2" Type="http://schemas.openxmlformats.org/officeDocument/2006/relationships/hyperlink" Target="http://www.mileiq.com/" TargetMode="External"/><Relationship Id="rId1" Type="http://schemas.openxmlformats.org/officeDocument/2006/relationships/slideLayout" Target="../slideLayouts/slideLayout5.xml"/><Relationship Id="rId5" Type="http://schemas.openxmlformats.org/officeDocument/2006/relationships/hyperlink" Target="http://www.stridehealth.com/drive" TargetMode="External"/><Relationship Id="rId4" Type="http://schemas.openxmlformats.org/officeDocument/2006/relationships/hyperlink" Target="https://quickbooks.intuit.com/self-employed/"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5.xml"/><Relationship Id="rId1" Type="http://schemas.openxmlformats.org/officeDocument/2006/relationships/vmlDrawing" Target="../drawings/vmlDrawing1.vml"/><Relationship Id="rId4" Type="http://schemas.openxmlformats.org/officeDocument/2006/relationships/image" Target="../media/image4.wmf"/></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1"/>
          </p:nvPr>
        </p:nvSpPr>
        <p:spPr/>
        <p:txBody>
          <a:bodyPr/>
          <a:lstStyle/>
          <a:p>
            <a:r>
              <a:rPr lang="en-US" sz="4000" b="1" dirty="0" smtClean="0">
                <a:latin typeface="Arial" panose="020B0604020202020204" pitchFamily="34" charset="0"/>
                <a:cs typeface="Arial" panose="020B0604020202020204" pitchFamily="34" charset="0"/>
              </a:rPr>
              <a:t>Chapter </a:t>
            </a:r>
            <a:r>
              <a:rPr lang="en-US" sz="4000" b="1" dirty="0">
                <a:latin typeface="Arial" panose="020B0604020202020204" pitchFamily="34" charset="0"/>
                <a:cs typeface="Arial" panose="020B0604020202020204" pitchFamily="34" charset="0"/>
              </a:rPr>
              <a:t>9</a:t>
            </a:r>
          </a:p>
        </p:txBody>
      </p:sp>
      <p:sp>
        <p:nvSpPr>
          <p:cNvPr id="5" name="Title 4"/>
          <p:cNvSpPr>
            <a:spLocks noGrp="1"/>
          </p:cNvSpPr>
          <p:nvPr>
            <p:ph type="title"/>
          </p:nvPr>
        </p:nvSpPr>
        <p:spPr>
          <a:xfrm>
            <a:off x="838200" y="3096122"/>
            <a:ext cx="10515600" cy="1082771"/>
          </a:xfrm>
        </p:spPr>
        <p:txBody>
          <a:bodyPr/>
          <a:lstStyle/>
          <a:p>
            <a:r>
              <a:rPr lang="en-US" altLang="en-US" sz="3600" dirty="0">
                <a:ea typeface="ＭＳ Ｐゴシック" panose="020B0600070205080204" pitchFamily="34" charset="-128"/>
                <a:cs typeface="ＭＳ Ｐゴシック" panose="020B0600070205080204" pitchFamily="34" charset="-128"/>
              </a:rPr>
              <a:t>Deductions: Employee </a:t>
            </a:r>
            <a:r>
              <a:rPr lang="en-US" altLang="en-US" sz="3600" dirty="0" smtClean="0">
                <a:ea typeface="ＭＳ Ｐゴシック" panose="020B0600070205080204" pitchFamily="34" charset="-128"/>
                <a:cs typeface="ＭＳ Ｐゴシック" panose="020B0600070205080204" pitchFamily="34" charset="-128"/>
              </a:rPr>
              <a:t>and Self-Employed-Related </a:t>
            </a:r>
            <a:r>
              <a:rPr lang="en-US" altLang="en-US" sz="3600" dirty="0">
                <a:ea typeface="ＭＳ Ｐゴシック" panose="020B0600070205080204" pitchFamily="34" charset="-128"/>
                <a:cs typeface="ＭＳ Ｐゴシック" panose="020B0600070205080204" pitchFamily="34" charset="-128"/>
              </a:rPr>
              <a:t>Expenses</a:t>
            </a:r>
            <a:endParaRPr lang="en-US" altLang="en-US" sz="3600" dirty="0"/>
          </a:p>
        </p:txBody>
      </p:sp>
      <p:sp>
        <p:nvSpPr>
          <p:cNvPr id="7" name="Footer Placeholder 6"/>
          <p:cNvSpPr>
            <a:spLocks noGrp="1"/>
          </p:cNvSpPr>
          <p:nvPr>
            <p:ph type="ftr" sz="quarter" idx="3"/>
          </p:nvPr>
        </p:nvSpPr>
        <p:spPr>
          <a:xfrm>
            <a:off x="2466976" y="6356350"/>
            <a:ext cx="9258584" cy="501650"/>
          </a:xfrm>
        </p:spPr>
        <p:txBody>
          <a:bodyPr/>
          <a:lstStyle/>
          <a:p>
            <a:r>
              <a:rPr lang="en-IN" dirty="0" smtClean="0">
                <a:latin typeface="Arial" panose="020B0604020202020204" pitchFamily="34" charset="0"/>
                <a:cs typeface="Arial" panose="020B0604020202020204" pitchFamily="34" charset="0"/>
              </a:rPr>
              <a:t>Young/Hoffman/Raabe/Maloney/Nellen</a:t>
            </a:r>
            <a:r>
              <a:rPr lang="en-US" dirty="0" smtClean="0">
                <a:latin typeface="Arial" panose="020B0604020202020204" pitchFamily="34" charset="0"/>
                <a:cs typeface="Arial" panose="020B0604020202020204" pitchFamily="34" charset="0"/>
              </a:rPr>
              <a:t>, </a:t>
            </a:r>
            <a:r>
              <a:rPr lang="en-US" dirty="0"/>
              <a:t>SWFT </a:t>
            </a:r>
            <a:r>
              <a:rPr lang="en-US" dirty="0" smtClean="0">
                <a:latin typeface="Arial" panose="020B0604020202020204" pitchFamily="34" charset="0"/>
                <a:cs typeface="Arial" panose="020B0604020202020204" pitchFamily="34" charset="0"/>
              </a:rPr>
              <a:t>Individual Income Taxes, © 2019 </a:t>
            </a:r>
            <a:r>
              <a:rPr lang="en-US" dirty="0">
                <a:latin typeface="Arial" panose="020B0604020202020204" pitchFamily="34" charset="0"/>
                <a:cs typeface="Arial" panose="020B0604020202020204" pitchFamily="34" charset="0"/>
              </a:rPr>
              <a:t>Cengage. All Rights Reserved. May not be scanned, copied or duplicated, or posted to a publicly accessible website, in whole or in part.</a:t>
            </a:r>
          </a:p>
        </p:txBody>
      </p:sp>
    </p:spTree>
    <p:extLst>
      <p:ext uri="{BB962C8B-B14F-4D97-AF65-F5344CB8AC3E}">
        <p14:creationId xmlns:p14="http://schemas.microsoft.com/office/powerpoint/2010/main" val="315679797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38199" y="365125"/>
            <a:ext cx="10887075" cy="672105"/>
          </a:xfrm>
        </p:spPr>
        <p:txBody>
          <a:bodyPr/>
          <a:lstStyle/>
          <a:p>
            <a:r>
              <a:rPr lang="en-US" altLang="en-US" dirty="0">
                <a:ea typeface="ＭＳ Ｐゴシック" panose="020B0600070205080204" pitchFamily="34" charset="-128"/>
              </a:rPr>
              <a:t>Transportation Expenses </a:t>
            </a:r>
            <a:r>
              <a:rPr lang="en-US" altLang="en-US" sz="2400" b="0" dirty="0" smtClean="0">
                <a:ea typeface="ＭＳ Ｐゴシック" panose="020B0600070205080204" pitchFamily="34" charset="-128"/>
              </a:rPr>
              <a:t>(2 </a:t>
            </a:r>
            <a:r>
              <a:rPr lang="en-US" altLang="en-US" sz="2400" b="0" dirty="0">
                <a:ea typeface="ＭＳ Ｐゴシック" panose="020B0600070205080204" pitchFamily="34" charset="-128"/>
              </a:rPr>
              <a:t>of 2)</a:t>
            </a:r>
            <a:endParaRPr lang="en-US" sz="2400" b="0" dirty="0">
              <a:latin typeface="Arial" panose="020B0604020202020204" pitchFamily="34" charset="0"/>
              <a:cs typeface="Arial" panose="020B0604020202020204" pitchFamily="34" charset="0"/>
            </a:endParaRPr>
          </a:p>
        </p:txBody>
      </p:sp>
      <p:sp>
        <p:nvSpPr>
          <p:cNvPr id="3" name="Text Placeholder 2"/>
          <p:cNvSpPr>
            <a:spLocks noGrp="1"/>
          </p:cNvSpPr>
          <p:nvPr>
            <p:ph type="body" sz="quarter" idx="15"/>
          </p:nvPr>
        </p:nvSpPr>
        <p:spPr>
          <a:xfrm>
            <a:off x="743576" y="1289684"/>
            <a:ext cx="10711543" cy="3215642"/>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noAutofit/>
          </a:bodyPr>
          <a:lstStyle/>
          <a:p>
            <a:pPr marL="292608" indent="-292608">
              <a:buClr>
                <a:srgbClr val="C00000"/>
              </a:buClr>
              <a:buFont typeface="Arial" panose="020B0604020202020204" pitchFamily="34" charset="0"/>
              <a:buChar char="•"/>
            </a:pPr>
            <a:r>
              <a:rPr lang="en-US" altLang="en-US" dirty="0">
                <a:latin typeface="Arial" panose="020B0604020202020204" pitchFamily="34" charset="0"/>
                <a:ea typeface="ＭＳ Ｐゴシック" panose="020B0600070205080204" pitchFamily="34" charset="-128"/>
                <a:cs typeface="Arial" panose="020B0604020202020204" pitchFamily="34" charset="0"/>
              </a:rPr>
              <a:t>Amount deductible</a:t>
            </a:r>
          </a:p>
          <a:p>
            <a:pPr marL="621792" lvl="1" indent="-320040">
              <a:spcBef>
                <a:spcPts val="1000"/>
              </a:spcBef>
              <a:buClr>
                <a:srgbClr val="C00000"/>
              </a:buClr>
              <a:buSzPct val="80000"/>
              <a:buFont typeface="Courier New" panose="02070309020205020404" pitchFamily="49" charset="0"/>
              <a:buChar char="o"/>
            </a:pP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Actual expenses</a:t>
            </a:r>
          </a:p>
          <a:p>
            <a:pPr lvl="2">
              <a:spcBef>
                <a:spcPts val="1000"/>
              </a:spcBef>
              <a:buClr>
                <a:srgbClr val="C00000"/>
              </a:buClr>
              <a:buFont typeface="Wingdings" panose="05000000000000000000" pitchFamily="2" charset="2"/>
              <a:buChar char="§"/>
            </a:pPr>
            <a:r>
              <a:rPr lang="en-US" altLang="en-US" dirty="0">
                <a:solidFill>
                  <a:srgbClr val="000000"/>
                </a:solidFill>
                <a:latin typeface="Arial" panose="020B0604020202020204" pitchFamily="34" charset="0"/>
                <a:ea typeface="Arial" panose="020B0604020202020204" pitchFamily="34" charset="0"/>
                <a:cs typeface="Arial" panose="020B0604020202020204" pitchFamily="34" charset="0"/>
              </a:rPr>
              <a:t>Must keep adequate records of all expenses and depreciation is limited</a:t>
            </a:r>
          </a:p>
          <a:p>
            <a:pPr marL="621792" lvl="1" indent="-320040">
              <a:spcBef>
                <a:spcPts val="1000"/>
              </a:spcBef>
              <a:buClr>
                <a:srgbClr val="C00000"/>
              </a:buClr>
              <a:buSzPct val="80000"/>
              <a:buFont typeface="Courier New" panose="02070309020205020404" pitchFamily="49" charset="0"/>
              <a:buChar char="o"/>
            </a:pP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Automatic mileage method</a:t>
            </a:r>
          </a:p>
          <a:p>
            <a:pPr lvl="2">
              <a:spcBef>
                <a:spcPts val="1000"/>
              </a:spcBef>
              <a:buClr>
                <a:srgbClr val="C00000"/>
              </a:buClr>
              <a:buFont typeface="Wingdings" panose="05000000000000000000" pitchFamily="2" charset="2"/>
              <a:buChar char="§"/>
            </a:pPr>
            <a:r>
              <a:rPr lang="en-US" altLang="en-US" dirty="0">
                <a:solidFill>
                  <a:srgbClr val="000000"/>
                </a:solidFill>
                <a:latin typeface="Arial" panose="020B0604020202020204" pitchFamily="34" charset="0"/>
                <a:ea typeface="Arial" panose="020B0604020202020204" pitchFamily="34" charset="0"/>
                <a:cs typeface="Arial" panose="020B0604020202020204" pitchFamily="34" charset="0"/>
              </a:rPr>
              <a:t>54.5 cents per mile for business miles for 2018</a:t>
            </a:r>
          </a:p>
          <a:p>
            <a:pPr lvl="3">
              <a:spcBef>
                <a:spcPts val="1000"/>
              </a:spcBef>
              <a:buClr>
                <a:srgbClr val="C00000"/>
              </a:buClr>
              <a:buSzPct val="80000"/>
              <a:buFont typeface="Courier New" panose="02070309020205020404" pitchFamily="49" charset="0"/>
              <a:buChar char="o"/>
            </a:pPr>
            <a:r>
              <a:rPr lang="en-US" altLang="en-US" dirty="0">
                <a:solidFill>
                  <a:srgbClr val="000000"/>
                </a:solidFill>
                <a:latin typeface="Arial" panose="020B0604020202020204" pitchFamily="34" charset="0"/>
                <a:ea typeface="Arial" panose="020B0604020202020204" pitchFamily="34" charset="0"/>
                <a:cs typeface="Arial" panose="020B0604020202020204" pitchFamily="34" charset="0"/>
              </a:rPr>
              <a:t>Adjustment to basis of auto is required for depreciation considered allowed</a:t>
            </a:r>
          </a:p>
          <a:p>
            <a:pPr lvl="2">
              <a:spcBef>
                <a:spcPts val="1000"/>
              </a:spcBef>
              <a:buClr>
                <a:srgbClr val="C00000"/>
              </a:buClr>
              <a:buFont typeface="Wingdings" panose="05000000000000000000" pitchFamily="2" charset="2"/>
              <a:buChar char="§"/>
            </a:pPr>
            <a:r>
              <a:rPr lang="en-US" altLang="en-US" dirty="0">
                <a:solidFill>
                  <a:srgbClr val="000000"/>
                </a:solidFill>
                <a:latin typeface="Arial" panose="020B0604020202020204" pitchFamily="34" charset="0"/>
                <a:ea typeface="Arial" panose="020B0604020202020204" pitchFamily="34" charset="0"/>
                <a:cs typeface="Arial" panose="020B0604020202020204" pitchFamily="34" charset="0"/>
              </a:rPr>
              <a:t>Plus parking, tolls, etc.</a:t>
            </a:r>
          </a:p>
          <a:p>
            <a:pPr lvl="2">
              <a:spcBef>
                <a:spcPts val="1000"/>
              </a:spcBef>
              <a:buClr>
                <a:srgbClr val="C00000"/>
              </a:buClr>
              <a:buFont typeface="Wingdings" panose="05000000000000000000" pitchFamily="2" charset="2"/>
              <a:buChar char="§"/>
            </a:pPr>
            <a:r>
              <a:rPr lang="en-US" altLang="en-US" dirty="0">
                <a:solidFill>
                  <a:srgbClr val="000000"/>
                </a:solidFill>
                <a:latin typeface="Arial" panose="020B0604020202020204" pitchFamily="34" charset="0"/>
                <a:ea typeface="Arial" panose="020B0604020202020204" pitchFamily="34" charset="0"/>
                <a:cs typeface="Arial" panose="020B0604020202020204" pitchFamily="34" charset="0"/>
              </a:rPr>
              <a:t>Adequate documentation of mileage required</a:t>
            </a:r>
          </a:p>
        </p:txBody>
      </p:sp>
    </p:spTree>
    <p:extLst>
      <p:ext uri="{BB962C8B-B14F-4D97-AF65-F5344CB8AC3E}">
        <p14:creationId xmlns:p14="http://schemas.microsoft.com/office/powerpoint/2010/main" val="150669755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38199" y="365125"/>
            <a:ext cx="10887075" cy="672105"/>
          </a:xfrm>
        </p:spPr>
        <p:txBody>
          <a:bodyPr/>
          <a:lstStyle/>
          <a:p>
            <a:r>
              <a:rPr lang="en-US" altLang="en-US" dirty="0">
                <a:ea typeface="ＭＳ Ｐゴシック" panose="020B0600070205080204" pitchFamily="34" charset="-128"/>
              </a:rPr>
              <a:t>The Big Picture - Example 5 Commuting Expense</a:t>
            </a:r>
            <a:endParaRPr lang="en-US" sz="2400" b="0" dirty="0">
              <a:latin typeface="Arial" panose="020B0604020202020204" pitchFamily="34" charset="0"/>
              <a:cs typeface="Arial" panose="020B0604020202020204" pitchFamily="34" charset="0"/>
            </a:endParaRPr>
          </a:p>
        </p:txBody>
      </p:sp>
      <p:sp>
        <p:nvSpPr>
          <p:cNvPr id="3" name="Text Placeholder 2"/>
          <p:cNvSpPr>
            <a:spLocks noGrp="1"/>
          </p:cNvSpPr>
          <p:nvPr>
            <p:ph type="body" sz="quarter" idx="15"/>
          </p:nvPr>
        </p:nvSpPr>
        <p:spPr>
          <a:xfrm>
            <a:off x="743576" y="1289684"/>
            <a:ext cx="10711543" cy="2672716"/>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noAutofit/>
          </a:bodyPr>
          <a:lstStyle/>
          <a:p>
            <a:pPr marL="292608" lvl="0" indent="-292608">
              <a:buClr>
                <a:srgbClr val="C00000"/>
              </a:buClr>
              <a:buFont typeface="Arial" panose="020B0604020202020204" pitchFamily="34" charset="0"/>
              <a:buChar char="•"/>
            </a:pPr>
            <a:r>
              <a:rPr lang="en-US" altLang="en-US" dirty="0">
                <a:latin typeface="Arial" panose="020B0604020202020204" pitchFamily="34" charset="0"/>
                <a:ea typeface="ＭＳ Ｐゴシック" panose="020B0600070205080204" pitchFamily="34" charset="-128"/>
                <a:cs typeface="Arial" panose="020B0604020202020204" pitchFamily="34" charset="0"/>
              </a:rPr>
              <a:t>Return to the facts of The Big Picture on p. 9-1</a:t>
            </a:r>
          </a:p>
          <a:p>
            <a:pPr marL="292608" lvl="0" indent="-292608">
              <a:buClr>
                <a:srgbClr val="C00000"/>
              </a:buClr>
              <a:buFont typeface="Arial" panose="020B0604020202020204" pitchFamily="34" charset="0"/>
              <a:buChar char="•"/>
            </a:pPr>
            <a:r>
              <a:rPr lang="en-US" altLang="en-US" dirty="0">
                <a:latin typeface="Arial" panose="020B0604020202020204" pitchFamily="34" charset="0"/>
                <a:ea typeface="ＭＳ Ｐゴシック" panose="020B0600070205080204" pitchFamily="34" charset="-128"/>
                <a:cs typeface="Arial" panose="020B0604020202020204" pitchFamily="34" charset="0"/>
              </a:rPr>
              <a:t>Because Morgan will have an office in her home, the apartment will be her principal place of business</a:t>
            </a:r>
          </a:p>
          <a:p>
            <a:pPr marL="621792" lvl="1" indent="-320040">
              <a:spcBef>
                <a:spcPts val="1000"/>
              </a:spcBef>
              <a:buClr>
                <a:srgbClr val="C00000"/>
              </a:buClr>
              <a:buSzPct val="80000"/>
              <a:buFont typeface="Courier New" panose="02070309020205020404" pitchFamily="49" charset="0"/>
              <a:buChar char="o"/>
            </a:pP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Thus, any transportation from her home to freelancing sites (e.g., driving to a child’s home for tutoring) is not a commuting expense.</a:t>
            </a:r>
          </a:p>
          <a:p>
            <a:pPr marL="621792" lvl="1" indent="-320040">
              <a:spcBef>
                <a:spcPts val="1000"/>
              </a:spcBef>
              <a:buClr>
                <a:srgbClr val="C00000"/>
              </a:buClr>
              <a:buSzPct val="80000"/>
              <a:buFont typeface="Courier New" panose="02070309020205020404" pitchFamily="49" charset="0"/>
              <a:buChar char="o"/>
            </a:pP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However, Morgan will have commuting expenses for the mileage between her apartment and her job at Enrichment Child Care Center</a:t>
            </a:r>
            <a:endParaRPr lang="en-US" altLang="en-US" sz="2200" i="1" dirty="0">
              <a:solidFill>
                <a:srgbClr val="000000"/>
              </a:solidFill>
              <a:latin typeface="Arial" panose="020B0604020202020204" pitchFamily="34" charset="0"/>
              <a:ea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5148452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38200" y="200841"/>
            <a:ext cx="10515600" cy="1000672"/>
          </a:xfrm>
        </p:spPr>
        <p:txBody>
          <a:bodyPr/>
          <a:lstStyle/>
          <a:p>
            <a:r>
              <a:rPr lang="en-US" altLang="en-US" dirty="0">
                <a:ea typeface="ＭＳ Ｐゴシック" panose="020B0600070205080204" pitchFamily="34" charset="-128"/>
              </a:rPr>
              <a:t>The Big Picture - Example </a:t>
            </a:r>
            <a:r>
              <a:rPr lang="en-US" altLang="en-US" dirty="0" smtClean="0">
                <a:ea typeface="ＭＳ Ｐゴシック" panose="020B0600070205080204" pitchFamily="34" charset="-128"/>
              </a:rPr>
              <a:t>9 Automatic </a:t>
            </a:r>
            <a:r>
              <a:rPr lang="en-US" altLang="en-US" dirty="0">
                <a:ea typeface="ＭＳ Ｐゴシック" panose="020B0600070205080204" pitchFamily="34" charset="-128"/>
              </a:rPr>
              <a:t>Mileage </a:t>
            </a:r>
            <a:r>
              <a:rPr lang="en-US" altLang="en-US" dirty="0" smtClean="0">
                <a:ea typeface="ＭＳ Ｐゴシック" panose="020B0600070205080204" pitchFamily="34" charset="-128"/>
              </a:rPr>
              <a:t>Method</a:t>
            </a:r>
            <a:endParaRPr lang="en-US" sz="2400" b="0" dirty="0">
              <a:latin typeface="Arial" panose="020B0604020202020204" pitchFamily="34" charset="0"/>
              <a:cs typeface="Arial" panose="020B0604020202020204" pitchFamily="34" charset="0"/>
            </a:endParaRPr>
          </a:p>
        </p:txBody>
      </p:sp>
      <p:sp>
        <p:nvSpPr>
          <p:cNvPr id="3" name="Text Placeholder 2"/>
          <p:cNvSpPr>
            <a:spLocks noGrp="1"/>
          </p:cNvSpPr>
          <p:nvPr>
            <p:ph type="body" sz="quarter" idx="15"/>
          </p:nvPr>
        </p:nvSpPr>
        <p:spPr>
          <a:xfrm>
            <a:off x="743576" y="1289684"/>
            <a:ext cx="10711543" cy="3434716"/>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noAutofit/>
          </a:bodyPr>
          <a:lstStyle/>
          <a:p>
            <a:pPr marL="292608" indent="-292608">
              <a:buClr>
                <a:srgbClr val="C00000"/>
              </a:buClr>
              <a:buFont typeface="Arial" panose="020B0604020202020204" pitchFamily="34" charset="0"/>
              <a:buChar char="•"/>
            </a:pPr>
            <a:r>
              <a:rPr lang="en-US" altLang="en-US" dirty="0">
                <a:latin typeface="Arial" panose="020B0604020202020204" pitchFamily="34" charset="0"/>
                <a:ea typeface="ＭＳ Ｐゴシック" panose="020B0600070205080204" pitchFamily="34" charset="-128"/>
                <a:cs typeface="Arial" panose="020B0604020202020204" pitchFamily="34" charset="0"/>
              </a:rPr>
              <a:t>Return to the facts of The Big Picture on p. 9-1</a:t>
            </a:r>
            <a:r>
              <a:rPr lang="en-US" altLang="en-US" dirty="0" smtClean="0">
                <a:latin typeface="Arial" panose="020B0604020202020204" pitchFamily="34" charset="0"/>
                <a:ea typeface="ＭＳ Ｐゴシック" panose="020B0600070205080204" pitchFamily="34" charset="-128"/>
                <a:cs typeface="Arial" panose="020B0604020202020204" pitchFamily="34" charset="0"/>
              </a:rPr>
              <a:t>.</a:t>
            </a:r>
            <a:endParaRPr lang="en-US" altLang="en-US" dirty="0">
              <a:latin typeface="Arial" panose="020B0604020202020204" pitchFamily="34" charset="0"/>
              <a:ea typeface="ＭＳ Ｐゴシック" panose="020B0600070205080204" pitchFamily="34" charset="-128"/>
              <a:cs typeface="Arial" panose="020B0604020202020204" pitchFamily="34" charset="0"/>
            </a:endParaRPr>
          </a:p>
          <a:p>
            <a:pPr marL="292608" indent="-292608">
              <a:buClr>
                <a:srgbClr val="C00000"/>
              </a:buClr>
              <a:buFont typeface="Arial" panose="020B0604020202020204" pitchFamily="34" charset="0"/>
              <a:buChar char="•"/>
            </a:pPr>
            <a:r>
              <a:rPr lang="en-US" altLang="en-US" dirty="0">
                <a:latin typeface="Arial" panose="020B0604020202020204" pitchFamily="34" charset="0"/>
                <a:ea typeface="ＭＳ Ｐゴシック" panose="020B0600070205080204" pitchFamily="34" charset="-128"/>
                <a:cs typeface="Arial" panose="020B0604020202020204" pitchFamily="34" charset="0"/>
              </a:rPr>
              <a:t>During Morgan’s senior year in college, her parents gave her one of the family cars—a 2014 Toyota Camry</a:t>
            </a:r>
          </a:p>
          <a:p>
            <a:pPr marL="621792" lvl="1" indent="-320040">
              <a:spcBef>
                <a:spcPts val="1000"/>
              </a:spcBef>
              <a:buClr>
                <a:srgbClr val="C00000"/>
              </a:buClr>
              <a:buSzPct val="80000"/>
              <a:buFont typeface="Courier New" panose="02070309020205020404" pitchFamily="49" charset="0"/>
              <a:buChar char="o"/>
            </a:pPr>
            <a:r>
              <a:rPr lang="en-US" altLang="en-US" sz="2200" dirty="0" smtClean="0">
                <a:solidFill>
                  <a:srgbClr val="000000"/>
                </a:solidFill>
                <a:latin typeface="Arial" panose="020B0604020202020204" pitchFamily="34" charset="0"/>
                <a:ea typeface="Arial" panose="020B0604020202020204" pitchFamily="34" charset="0"/>
                <a:cs typeface="Arial" panose="020B0604020202020204" pitchFamily="34" charset="0"/>
              </a:rPr>
              <a:t>Morgan </a:t>
            </a: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has no idea as to the car’s original cost or the odometer reading at the time the car was registered in her name</a:t>
            </a:r>
          </a:p>
          <a:p>
            <a:pPr marL="621792" lvl="1" indent="-320040">
              <a:spcBef>
                <a:spcPts val="1000"/>
              </a:spcBef>
              <a:buClr>
                <a:srgbClr val="C00000"/>
              </a:buClr>
              <a:buSzPct val="80000"/>
              <a:buFont typeface="Courier New" panose="02070309020205020404" pitchFamily="49" charset="0"/>
              <a:buChar char="o"/>
            </a:pP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She has, however, kept track of the miles driven for business since she accepted her new job</a:t>
            </a:r>
          </a:p>
          <a:p>
            <a:pPr marL="292608" indent="-292608">
              <a:buClr>
                <a:srgbClr val="C00000"/>
              </a:buClr>
              <a:buFont typeface="Arial" panose="020B0604020202020204" pitchFamily="34" charset="0"/>
              <a:buChar char="•"/>
            </a:pPr>
            <a:r>
              <a:rPr lang="en-US" altLang="en-US" dirty="0">
                <a:latin typeface="Arial" panose="020B0604020202020204" pitchFamily="34" charset="0"/>
                <a:ea typeface="ＭＳ Ｐゴシック" panose="020B0600070205080204" pitchFamily="34" charset="-128"/>
                <a:cs typeface="Arial" panose="020B0604020202020204" pitchFamily="34" charset="0"/>
              </a:rPr>
              <a:t>Morgan should use the </a:t>
            </a:r>
            <a:r>
              <a:rPr lang="en-US" altLang="en-US" i="1" dirty="0">
                <a:latin typeface="Arial" panose="020B0604020202020204" pitchFamily="34" charset="0"/>
                <a:ea typeface="ＭＳ Ｐゴシック" panose="020B0600070205080204" pitchFamily="34" charset="-128"/>
                <a:cs typeface="Arial" panose="020B0604020202020204" pitchFamily="34" charset="0"/>
              </a:rPr>
              <a:t>automatic mileage method</a:t>
            </a:r>
            <a:r>
              <a:rPr lang="en-US" altLang="en-US" dirty="0">
                <a:latin typeface="Arial" panose="020B0604020202020204" pitchFamily="34" charset="0"/>
                <a:ea typeface="ＭＳ Ｐゴシック" panose="020B0600070205080204" pitchFamily="34" charset="-128"/>
                <a:cs typeface="Arial" panose="020B0604020202020204" pitchFamily="34" charset="0"/>
              </a:rPr>
              <a:t> in claiming business use of the car</a:t>
            </a:r>
          </a:p>
        </p:txBody>
      </p:sp>
    </p:spTree>
    <p:extLst>
      <p:ext uri="{BB962C8B-B14F-4D97-AF65-F5344CB8AC3E}">
        <p14:creationId xmlns:p14="http://schemas.microsoft.com/office/powerpoint/2010/main" val="164335099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38200" y="195838"/>
            <a:ext cx="10515600" cy="1010679"/>
          </a:xfrm>
        </p:spPr>
        <p:txBody>
          <a:bodyPr/>
          <a:lstStyle/>
          <a:p>
            <a:r>
              <a:rPr lang="en-US" altLang="en-US" dirty="0">
                <a:ea typeface="ＭＳ Ｐゴシック" panose="020B0600070205080204" pitchFamily="34" charset="-128"/>
              </a:rPr>
              <a:t>The Big Picture - Example </a:t>
            </a:r>
            <a:r>
              <a:rPr lang="en-US" altLang="en-US" dirty="0" smtClean="0">
                <a:ea typeface="ＭＳ Ｐゴシック" panose="020B0600070205080204" pitchFamily="34" charset="-128"/>
              </a:rPr>
              <a:t>10 Documenting Business </a:t>
            </a:r>
            <a:r>
              <a:rPr lang="en-US" altLang="en-US" dirty="0">
                <a:ea typeface="ＭＳ Ｐゴシック" panose="020B0600070205080204" pitchFamily="34" charset="-128"/>
              </a:rPr>
              <a:t>Mileage</a:t>
            </a:r>
            <a:endParaRPr lang="en-US" sz="2400" b="0" dirty="0">
              <a:latin typeface="Arial" panose="020B0604020202020204" pitchFamily="34" charset="0"/>
              <a:cs typeface="Arial" panose="020B0604020202020204" pitchFamily="34" charset="0"/>
            </a:endParaRPr>
          </a:p>
        </p:txBody>
      </p:sp>
      <p:sp>
        <p:nvSpPr>
          <p:cNvPr id="3" name="Text Placeholder 2"/>
          <p:cNvSpPr>
            <a:spLocks noGrp="1"/>
          </p:cNvSpPr>
          <p:nvPr>
            <p:ph type="body" sz="quarter" idx="15"/>
          </p:nvPr>
        </p:nvSpPr>
        <p:spPr>
          <a:xfrm>
            <a:off x="743576" y="1289684"/>
            <a:ext cx="10711543" cy="4269868"/>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noAutofit/>
          </a:bodyPr>
          <a:lstStyle/>
          <a:p>
            <a:pPr marL="292608" indent="-292608">
              <a:buClr>
                <a:srgbClr val="C00000"/>
              </a:buClr>
              <a:buFont typeface="Arial" panose="020B0604020202020204" pitchFamily="34" charset="0"/>
              <a:buChar char="•"/>
            </a:pPr>
            <a:r>
              <a:rPr lang="en-US" altLang="en-US" dirty="0">
                <a:latin typeface="Arial" panose="020B0604020202020204" pitchFamily="34" charset="0"/>
                <a:ea typeface="ＭＳ Ｐゴシック" panose="020B0600070205080204" pitchFamily="34" charset="-128"/>
                <a:cs typeface="Arial" panose="020B0604020202020204" pitchFamily="34" charset="0"/>
              </a:rPr>
              <a:t>Return to the facts of The Big Picture on p. 9-1</a:t>
            </a:r>
            <a:r>
              <a:rPr lang="en-US" altLang="en-US" dirty="0" smtClean="0">
                <a:latin typeface="Arial" panose="020B0604020202020204" pitchFamily="34" charset="0"/>
                <a:ea typeface="ＭＳ Ｐゴシック" panose="020B0600070205080204" pitchFamily="34" charset="-128"/>
                <a:cs typeface="Arial" panose="020B0604020202020204" pitchFamily="34" charset="0"/>
              </a:rPr>
              <a:t>.</a:t>
            </a:r>
            <a:endParaRPr lang="en-US" altLang="en-US" sz="3200" dirty="0">
              <a:latin typeface="Arial" panose="020B0604020202020204" pitchFamily="34" charset="0"/>
              <a:ea typeface="ＭＳ Ｐゴシック" panose="020B0600070205080204" pitchFamily="34" charset="-128"/>
              <a:cs typeface="Arial" panose="020B0604020202020204" pitchFamily="34" charset="0"/>
            </a:endParaRPr>
          </a:p>
          <a:p>
            <a:pPr marL="292608" indent="-292608">
              <a:buClr>
                <a:srgbClr val="C00000"/>
              </a:buClr>
              <a:buFont typeface="Arial" panose="020B0604020202020204" pitchFamily="34" charset="0"/>
              <a:buChar char="•"/>
            </a:pPr>
            <a:r>
              <a:rPr lang="en-US" altLang="en-US" dirty="0">
                <a:latin typeface="Arial" panose="020B0604020202020204" pitchFamily="34" charset="0"/>
                <a:ea typeface="ＭＳ Ｐゴシック" panose="020B0600070205080204" pitchFamily="34" charset="-128"/>
                <a:cs typeface="Arial" panose="020B0604020202020204" pitchFamily="34" charset="0"/>
              </a:rPr>
              <a:t>Morgan wants to make sure she documents her business miles appropriately. She knows that the </a:t>
            </a:r>
            <a:r>
              <a:rPr lang="en-US" altLang="en-US" dirty="0" smtClean="0">
                <a:latin typeface="Arial" panose="020B0604020202020204" pitchFamily="34" charset="0"/>
                <a:ea typeface="ＭＳ Ｐゴシック" panose="020B0600070205080204" pitchFamily="34" charset="-128"/>
                <a:cs typeface="Arial" panose="020B0604020202020204" pitchFamily="34" charset="0"/>
              </a:rPr>
              <a:t>I</a:t>
            </a:r>
            <a:r>
              <a:rPr lang="en-US" altLang="en-US" sz="100" dirty="0" smtClean="0">
                <a:latin typeface="Arial" panose="020B0604020202020204" pitchFamily="34" charset="0"/>
                <a:ea typeface="ＭＳ Ｐゴシック" panose="020B0600070205080204" pitchFamily="34" charset="-128"/>
                <a:cs typeface="Arial" panose="020B0604020202020204" pitchFamily="34" charset="0"/>
              </a:rPr>
              <a:t> </a:t>
            </a:r>
            <a:r>
              <a:rPr lang="en-US" altLang="en-US" dirty="0" smtClean="0">
                <a:latin typeface="Arial" panose="020B0604020202020204" pitchFamily="34" charset="0"/>
                <a:ea typeface="ＭＳ Ｐゴシック" panose="020B0600070205080204" pitchFamily="34" charset="-128"/>
                <a:cs typeface="Arial" panose="020B0604020202020204" pitchFamily="34" charset="0"/>
              </a:rPr>
              <a:t>R</a:t>
            </a:r>
            <a:r>
              <a:rPr lang="en-US" altLang="en-US" sz="100" dirty="0" smtClean="0">
                <a:latin typeface="Arial" panose="020B0604020202020204" pitchFamily="34" charset="0"/>
                <a:ea typeface="ＭＳ Ｐゴシック" panose="020B0600070205080204" pitchFamily="34" charset="-128"/>
                <a:cs typeface="Arial" panose="020B0604020202020204" pitchFamily="34" charset="0"/>
              </a:rPr>
              <a:t> </a:t>
            </a:r>
            <a:r>
              <a:rPr lang="en-US" altLang="en-US" dirty="0" smtClean="0">
                <a:latin typeface="Arial" panose="020B0604020202020204" pitchFamily="34" charset="0"/>
                <a:ea typeface="ＭＳ Ｐゴシック" panose="020B0600070205080204" pitchFamily="34" charset="-128"/>
                <a:cs typeface="Arial" panose="020B0604020202020204" pitchFamily="34" charset="0"/>
              </a:rPr>
              <a:t>S </a:t>
            </a:r>
            <a:r>
              <a:rPr lang="en-US" altLang="en-US" dirty="0">
                <a:latin typeface="Arial" panose="020B0604020202020204" pitchFamily="34" charset="0"/>
                <a:ea typeface="ＭＳ Ｐゴシック" panose="020B0600070205080204" pitchFamily="34" charset="-128"/>
                <a:cs typeface="Arial" panose="020B0604020202020204" pitchFamily="34" charset="0"/>
              </a:rPr>
              <a:t>expects her to keep track of her business miles</a:t>
            </a:r>
            <a:r>
              <a:rPr lang="en-US" altLang="en-US" dirty="0" smtClean="0">
                <a:latin typeface="Arial" panose="020B0604020202020204" pitchFamily="34" charset="0"/>
                <a:ea typeface="ＭＳ Ｐゴシック" panose="020B0600070205080204" pitchFamily="34" charset="-128"/>
                <a:cs typeface="Arial" panose="020B0604020202020204" pitchFamily="34" charset="0"/>
              </a:rPr>
              <a:t>.</a:t>
            </a:r>
            <a:endParaRPr lang="en-US" altLang="en-US" dirty="0">
              <a:latin typeface="Arial" panose="020B0604020202020204" pitchFamily="34" charset="0"/>
              <a:ea typeface="ＭＳ Ｐゴシック" panose="020B0600070205080204" pitchFamily="34" charset="-128"/>
              <a:cs typeface="Arial" panose="020B0604020202020204" pitchFamily="34" charset="0"/>
            </a:endParaRPr>
          </a:p>
          <a:p>
            <a:pPr marL="292608" indent="-292608">
              <a:buClr>
                <a:srgbClr val="C00000"/>
              </a:buClr>
              <a:buFont typeface="Arial" panose="020B0604020202020204" pitchFamily="34" charset="0"/>
              <a:buChar char="•"/>
            </a:pPr>
            <a:r>
              <a:rPr lang="en-US" altLang="en-US" dirty="0">
                <a:latin typeface="Arial" panose="020B0604020202020204" pitchFamily="34" charset="0"/>
                <a:ea typeface="ＭＳ Ｐゴシック" panose="020B0600070205080204" pitchFamily="34" charset="-128"/>
                <a:cs typeface="Arial" panose="020B0604020202020204" pitchFamily="34" charset="0"/>
              </a:rPr>
              <a:t>A number of mileage tracking apps are available that would allow Morgan to begin logging miles automatically every time she started a trip including:</a:t>
            </a:r>
          </a:p>
          <a:p>
            <a:pPr marL="621792" lvl="1" indent="-320040">
              <a:spcBef>
                <a:spcPts val="1000"/>
              </a:spcBef>
              <a:buClr>
                <a:srgbClr val="C00000"/>
              </a:buClr>
              <a:buSzPct val="80000"/>
              <a:buFont typeface="Courier New" panose="02070309020205020404" pitchFamily="49" charset="0"/>
              <a:buChar char="o"/>
            </a:pPr>
            <a:r>
              <a:rPr lang="en-US" altLang="en-US" sz="2200" dirty="0" err="1">
                <a:solidFill>
                  <a:srgbClr val="000000"/>
                </a:solidFill>
                <a:latin typeface="Arial" panose="020B0604020202020204" pitchFamily="34" charset="0"/>
                <a:ea typeface="Arial" panose="020B0604020202020204" pitchFamily="34" charset="0"/>
                <a:cs typeface="Arial" panose="020B0604020202020204" pitchFamily="34" charset="0"/>
              </a:rPr>
              <a:t>MileIQ</a:t>
            </a: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 </a:t>
            </a:r>
            <a:r>
              <a:rPr lang="en-US" altLang="en-US" sz="2200" dirty="0" smtClean="0">
                <a:solidFill>
                  <a:srgbClr val="000000"/>
                </a:solidFill>
                <a:latin typeface="Arial" panose="020B0604020202020204" pitchFamily="34" charset="0"/>
                <a:ea typeface="Arial" panose="020B0604020202020204" pitchFamily="34" charset="0"/>
                <a:cs typeface="Arial" panose="020B0604020202020204" pitchFamily="34" charset="0"/>
              </a:rPr>
              <a:t>(</a:t>
            </a:r>
            <a:r>
              <a:rPr lang="en-US" altLang="en-US" sz="2200" dirty="0" smtClean="0">
                <a:solidFill>
                  <a:srgbClr val="000000"/>
                </a:solidFill>
                <a:latin typeface="Arial" panose="020B0604020202020204" pitchFamily="34" charset="0"/>
                <a:ea typeface="Arial" panose="020B0604020202020204" pitchFamily="34" charset="0"/>
                <a:cs typeface="Arial" panose="020B0604020202020204" pitchFamily="34" charset="0"/>
                <a:hlinkClick r:id="rId2"/>
              </a:rPr>
              <a:t>mileiq.com</a:t>
            </a:r>
            <a:r>
              <a:rPr lang="en-US" altLang="en-US" sz="2200" dirty="0" smtClean="0">
                <a:solidFill>
                  <a:srgbClr val="000000"/>
                </a:solidFill>
                <a:latin typeface="Arial" panose="020B0604020202020204" pitchFamily="34" charset="0"/>
                <a:ea typeface="Arial" panose="020B0604020202020204" pitchFamily="34" charset="0"/>
                <a:cs typeface="Arial" panose="020B0604020202020204" pitchFamily="34" charset="0"/>
              </a:rPr>
              <a:t>)</a:t>
            </a:r>
            <a:endPar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endParaRPr>
          </a:p>
          <a:p>
            <a:pPr marL="621792" lvl="1" indent="-320040">
              <a:spcBef>
                <a:spcPts val="1000"/>
              </a:spcBef>
              <a:buClr>
                <a:srgbClr val="C00000"/>
              </a:buClr>
              <a:buSzPct val="80000"/>
              <a:buFont typeface="Courier New" panose="02070309020205020404" pitchFamily="49" charset="0"/>
              <a:buChar char="o"/>
            </a:pPr>
            <a:r>
              <a:rPr lang="en-US" altLang="en-US" sz="2200" dirty="0" err="1">
                <a:solidFill>
                  <a:srgbClr val="000000"/>
                </a:solidFill>
                <a:latin typeface="Arial" panose="020B0604020202020204" pitchFamily="34" charset="0"/>
                <a:ea typeface="Arial" panose="020B0604020202020204" pitchFamily="34" charset="0"/>
                <a:cs typeface="Arial" panose="020B0604020202020204" pitchFamily="34" charset="0"/>
              </a:rPr>
              <a:t>TripLog</a:t>
            </a: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 </a:t>
            </a:r>
            <a:r>
              <a:rPr lang="en-US" altLang="en-US" sz="2200" dirty="0" smtClean="0">
                <a:solidFill>
                  <a:srgbClr val="000000"/>
                </a:solidFill>
                <a:latin typeface="Arial" panose="020B0604020202020204" pitchFamily="34" charset="0"/>
                <a:ea typeface="Arial" panose="020B0604020202020204" pitchFamily="34" charset="0"/>
                <a:cs typeface="Arial" panose="020B0604020202020204" pitchFamily="34" charset="0"/>
              </a:rPr>
              <a:t>(</a:t>
            </a:r>
            <a:r>
              <a:rPr lang="en-US" altLang="en-US" sz="2200" dirty="0" smtClean="0">
                <a:solidFill>
                  <a:srgbClr val="000000"/>
                </a:solidFill>
                <a:latin typeface="Arial" panose="020B0604020202020204" pitchFamily="34" charset="0"/>
                <a:ea typeface="Arial" panose="020B0604020202020204" pitchFamily="34" charset="0"/>
                <a:cs typeface="Arial" panose="020B0604020202020204" pitchFamily="34" charset="0"/>
                <a:hlinkClick r:id="rId3"/>
              </a:rPr>
              <a:t>triplogmileage.com</a:t>
            </a:r>
            <a:r>
              <a:rPr lang="en-US" altLang="en-US" sz="2200" dirty="0" smtClean="0">
                <a:solidFill>
                  <a:srgbClr val="000000"/>
                </a:solidFill>
                <a:latin typeface="Arial" panose="020B0604020202020204" pitchFamily="34" charset="0"/>
                <a:ea typeface="Arial" panose="020B0604020202020204" pitchFamily="34" charset="0"/>
                <a:cs typeface="Arial" panose="020B0604020202020204" pitchFamily="34" charset="0"/>
              </a:rPr>
              <a:t>)</a:t>
            </a:r>
            <a:endPar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endParaRPr>
          </a:p>
          <a:p>
            <a:pPr marL="621792" lvl="1" indent="-320040">
              <a:spcBef>
                <a:spcPts val="1000"/>
              </a:spcBef>
              <a:buClr>
                <a:srgbClr val="C00000"/>
              </a:buClr>
              <a:buSzPct val="80000"/>
              <a:buFont typeface="Courier New" panose="02070309020205020404" pitchFamily="49" charset="0"/>
              <a:buChar char="o"/>
            </a:pP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QuickBooks Self-Employed </a:t>
            </a:r>
            <a:r>
              <a:rPr lang="en-US" altLang="en-US" sz="2200" dirty="0" smtClean="0">
                <a:solidFill>
                  <a:srgbClr val="000000"/>
                </a:solidFill>
                <a:latin typeface="Arial" panose="020B0604020202020204" pitchFamily="34" charset="0"/>
                <a:ea typeface="Arial" panose="020B0604020202020204" pitchFamily="34" charset="0"/>
                <a:cs typeface="Arial" panose="020B0604020202020204" pitchFamily="34" charset="0"/>
              </a:rPr>
              <a:t>(</a:t>
            </a:r>
            <a:r>
              <a:rPr lang="en-US" altLang="en-US" sz="2200" dirty="0" smtClean="0">
                <a:solidFill>
                  <a:srgbClr val="000000"/>
                </a:solidFill>
                <a:latin typeface="Arial" panose="020B0604020202020204" pitchFamily="34" charset="0"/>
                <a:ea typeface="Arial" panose="020B0604020202020204" pitchFamily="34" charset="0"/>
                <a:cs typeface="Arial" panose="020B0604020202020204" pitchFamily="34" charset="0"/>
                <a:hlinkClick r:id="rId4"/>
              </a:rPr>
              <a:t>quickbooks.intuit.com/self-employed/</a:t>
            </a:r>
            <a:r>
              <a:rPr lang="en-US" altLang="en-US" sz="2200" dirty="0" smtClean="0">
                <a:solidFill>
                  <a:srgbClr val="000000"/>
                </a:solidFill>
                <a:latin typeface="Arial" panose="020B0604020202020204" pitchFamily="34" charset="0"/>
                <a:ea typeface="Arial" panose="020B0604020202020204" pitchFamily="34" charset="0"/>
                <a:cs typeface="Arial" panose="020B0604020202020204" pitchFamily="34" charset="0"/>
              </a:rPr>
              <a:t>)</a:t>
            </a:r>
            <a:endPar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endParaRPr>
          </a:p>
          <a:p>
            <a:pPr marL="621792" lvl="1" indent="-320040">
              <a:spcBef>
                <a:spcPts val="1000"/>
              </a:spcBef>
              <a:buClr>
                <a:srgbClr val="C00000"/>
              </a:buClr>
              <a:buSzPct val="80000"/>
              <a:buFont typeface="Courier New" panose="02070309020205020404" pitchFamily="49" charset="0"/>
              <a:buChar char="o"/>
            </a:pP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Stride Drive </a:t>
            </a:r>
            <a:r>
              <a:rPr lang="en-US" altLang="en-US" sz="2200" dirty="0" smtClean="0">
                <a:solidFill>
                  <a:srgbClr val="000000"/>
                </a:solidFill>
                <a:latin typeface="Arial" panose="020B0604020202020204" pitchFamily="34" charset="0"/>
                <a:ea typeface="Arial" panose="020B0604020202020204" pitchFamily="34" charset="0"/>
                <a:cs typeface="Arial" panose="020B0604020202020204" pitchFamily="34" charset="0"/>
              </a:rPr>
              <a:t>(</a:t>
            </a:r>
            <a:r>
              <a:rPr lang="en-US" altLang="en-US" sz="2200" dirty="0" smtClean="0">
                <a:solidFill>
                  <a:srgbClr val="000000"/>
                </a:solidFill>
                <a:latin typeface="Arial" panose="020B0604020202020204" pitchFamily="34" charset="0"/>
                <a:ea typeface="Arial" panose="020B0604020202020204" pitchFamily="34" charset="0"/>
                <a:cs typeface="Arial" panose="020B0604020202020204" pitchFamily="34" charset="0"/>
                <a:hlinkClick r:id="rId5"/>
              </a:rPr>
              <a:t>stridehealth.com/drive</a:t>
            </a:r>
            <a:r>
              <a:rPr lang="en-US" altLang="en-US" sz="2200" dirty="0" smtClean="0">
                <a:solidFill>
                  <a:srgbClr val="000000"/>
                </a:solidFill>
                <a:latin typeface="Arial" panose="020B0604020202020204" pitchFamily="34" charset="0"/>
                <a:ea typeface="Arial" panose="020B0604020202020204" pitchFamily="34" charset="0"/>
                <a:cs typeface="Arial" panose="020B0604020202020204" pitchFamily="34" charset="0"/>
              </a:rPr>
              <a:t>)</a:t>
            </a:r>
            <a:endPar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3935301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38199" y="365125"/>
            <a:ext cx="10887075" cy="672105"/>
          </a:xfrm>
        </p:spPr>
        <p:txBody>
          <a:bodyPr/>
          <a:lstStyle/>
          <a:p>
            <a:r>
              <a:rPr lang="en-US" altLang="en-US" dirty="0">
                <a:ea typeface="ＭＳ Ｐゴシック" panose="020B0600070205080204" pitchFamily="34" charset="-128"/>
              </a:rPr>
              <a:t>Travel Expenses </a:t>
            </a:r>
            <a:r>
              <a:rPr lang="en-US" altLang="en-US" sz="2400" b="0" dirty="0">
                <a:ea typeface="ＭＳ Ｐゴシック" panose="020B0600070205080204" pitchFamily="34" charset="-128"/>
              </a:rPr>
              <a:t>(1 of 2)</a:t>
            </a:r>
            <a:endParaRPr lang="en-US" sz="2400" b="0" dirty="0">
              <a:latin typeface="Arial" panose="020B0604020202020204" pitchFamily="34" charset="0"/>
              <a:cs typeface="Arial" panose="020B0604020202020204" pitchFamily="34" charset="0"/>
            </a:endParaRPr>
          </a:p>
        </p:txBody>
      </p:sp>
      <p:sp>
        <p:nvSpPr>
          <p:cNvPr id="3" name="Text Placeholder 2"/>
          <p:cNvSpPr>
            <a:spLocks noGrp="1"/>
          </p:cNvSpPr>
          <p:nvPr>
            <p:ph type="body" sz="quarter" idx="15"/>
          </p:nvPr>
        </p:nvSpPr>
        <p:spPr>
          <a:xfrm>
            <a:off x="743576" y="1289684"/>
            <a:ext cx="10711543" cy="2672716"/>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noAutofit/>
          </a:bodyPr>
          <a:lstStyle/>
          <a:p>
            <a:pPr marL="292608" indent="-292608">
              <a:buClr>
                <a:srgbClr val="C00000"/>
              </a:buClr>
              <a:buFont typeface="Arial" panose="020B0604020202020204" pitchFamily="34" charset="0"/>
              <a:buChar char="•"/>
            </a:pPr>
            <a:r>
              <a:rPr lang="en-US" altLang="en-US" dirty="0">
                <a:latin typeface="Arial" panose="020B0604020202020204" pitchFamily="34" charset="0"/>
                <a:ea typeface="ＭＳ Ｐゴシック" panose="020B0600070205080204" pitchFamily="34" charset="-128"/>
                <a:cs typeface="Arial" panose="020B0604020202020204" pitchFamily="34" charset="0"/>
              </a:rPr>
              <a:t>Travel expense defined</a:t>
            </a:r>
          </a:p>
          <a:p>
            <a:pPr marL="644652" lvl="1" indent="-342900">
              <a:spcBef>
                <a:spcPts val="1000"/>
              </a:spcBef>
              <a:buClr>
                <a:srgbClr val="C00000"/>
              </a:buClr>
              <a:buSzPct val="80000"/>
              <a:buFont typeface="Courier New" panose="02070309020205020404" pitchFamily="49" charset="0"/>
              <a:buChar char="o"/>
            </a:pP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Expenses while “away from tax home” overnight on business</a:t>
            </a:r>
          </a:p>
          <a:p>
            <a:pPr marL="644652" lvl="1" indent="-342900">
              <a:spcBef>
                <a:spcPts val="1000"/>
              </a:spcBef>
              <a:buClr>
                <a:srgbClr val="C00000"/>
              </a:buClr>
              <a:buSzPct val="80000"/>
              <a:buFont typeface="Courier New" panose="02070309020205020404" pitchFamily="49" charset="0"/>
              <a:buChar char="o"/>
            </a:pP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Includes transportation, lodging, meals, and miscellaneous expenses</a:t>
            </a:r>
          </a:p>
        </p:txBody>
      </p:sp>
    </p:spTree>
    <p:extLst>
      <p:ext uri="{BB962C8B-B14F-4D97-AF65-F5344CB8AC3E}">
        <p14:creationId xmlns:p14="http://schemas.microsoft.com/office/powerpoint/2010/main" val="250832387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r>
              <a:rPr lang="en-US" altLang="en-US" dirty="0">
                <a:ea typeface="ＭＳ Ｐゴシック" panose="020B0600070205080204" pitchFamily="34" charset="-128"/>
              </a:rPr>
              <a:t>Travel Expenses </a:t>
            </a:r>
            <a:r>
              <a:rPr lang="en-US" altLang="en-US" sz="2400" b="0" dirty="0" smtClean="0">
                <a:ea typeface="ＭＳ Ｐゴシック" panose="020B0600070205080204" pitchFamily="34" charset="-128"/>
              </a:rPr>
              <a:t>(2 </a:t>
            </a:r>
            <a:r>
              <a:rPr lang="en-US" altLang="en-US" sz="2400" b="0" dirty="0">
                <a:ea typeface="ＭＳ Ｐゴシック" panose="020B0600070205080204" pitchFamily="34" charset="-128"/>
              </a:rPr>
              <a:t>of 2)</a:t>
            </a:r>
            <a:endParaRPr lang="en-US" dirty="0">
              <a:latin typeface="Arial" panose="020B0604020202020204" pitchFamily="34" charset="0"/>
            </a:endParaRPr>
          </a:p>
        </p:txBody>
      </p:sp>
      <p:sp>
        <p:nvSpPr>
          <p:cNvPr id="3" name="Text Placeholder 2"/>
          <p:cNvSpPr>
            <a:spLocks noGrp="1"/>
          </p:cNvSpPr>
          <p:nvPr>
            <p:ph type="body" sz="quarter" idx="15"/>
          </p:nvPr>
        </p:nvSpPr>
        <p:spPr>
          <a:xfrm>
            <a:off x="743576" y="1289684"/>
            <a:ext cx="10711543" cy="2539366"/>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noAutofit/>
          </a:bodyPr>
          <a:lstStyle/>
          <a:p>
            <a:pPr marL="292608" indent="-292608">
              <a:buClr>
                <a:srgbClr val="C00000"/>
              </a:buClr>
              <a:buFont typeface="Arial" panose="020B0604020202020204" pitchFamily="34" charset="0"/>
              <a:buChar char="•"/>
            </a:pPr>
            <a:r>
              <a:rPr lang="en-US" altLang="en-US" dirty="0">
                <a:latin typeface="Arial" panose="020B0604020202020204" pitchFamily="34" charset="0"/>
                <a:ea typeface="ＭＳ Ｐゴシック" panose="020B0600070205080204" pitchFamily="34" charset="-128"/>
                <a:cs typeface="Arial" panose="020B0604020202020204" pitchFamily="34" charset="0"/>
              </a:rPr>
              <a:t>“Away from home” requirement</a:t>
            </a:r>
          </a:p>
          <a:p>
            <a:pPr marL="621792" lvl="1" indent="-320040">
              <a:spcBef>
                <a:spcPts val="1000"/>
              </a:spcBef>
              <a:buClr>
                <a:srgbClr val="C00000"/>
              </a:buClr>
              <a:buSzPct val="80000"/>
              <a:buFont typeface="Courier New" panose="02070309020205020404" pitchFamily="49" charset="0"/>
              <a:buChar char="o"/>
            </a:pP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Need not be a 24-hour period but must be longer than ordinary work day and taxpayer will need to rest during release time</a:t>
            </a:r>
          </a:p>
          <a:p>
            <a:pPr marL="621792" lvl="1" indent="-320040">
              <a:spcBef>
                <a:spcPts val="1000"/>
              </a:spcBef>
              <a:buClr>
                <a:srgbClr val="C00000"/>
              </a:buClr>
              <a:buSzPct val="80000"/>
              <a:buFont typeface="Courier New" panose="02070309020205020404" pitchFamily="49" charset="0"/>
              <a:buChar char="o"/>
            </a:pP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Being “away” should be a temporary situation (not in excess of 1 year)</a:t>
            </a:r>
          </a:p>
          <a:p>
            <a:pPr marL="621792" lvl="1" indent="-320040">
              <a:spcBef>
                <a:spcPts val="1000"/>
              </a:spcBef>
              <a:buClr>
                <a:srgbClr val="C00000"/>
              </a:buClr>
              <a:buSzPct val="80000"/>
              <a:buFont typeface="Courier New" panose="02070309020205020404" pitchFamily="49" charset="0"/>
              <a:buChar char="o"/>
            </a:pP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“Tax Home” generally means business location, post, or station of the taxpayer</a:t>
            </a:r>
          </a:p>
          <a:p>
            <a:pPr marL="621792" lvl="1" indent="-320040">
              <a:spcBef>
                <a:spcPts val="1000"/>
              </a:spcBef>
              <a:buClr>
                <a:srgbClr val="C00000"/>
              </a:buClr>
              <a:buSzPct val="80000"/>
              <a:buFont typeface="Courier New" panose="02070309020205020404" pitchFamily="49" charset="0"/>
              <a:buChar char="o"/>
            </a:pP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Some exceptions are allowed under new Regulations</a:t>
            </a:r>
          </a:p>
        </p:txBody>
      </p:sp>
    </p:spTree>
    <p:extLst>
      <p:ext uri="{BB962C8B-B14F-4D97-AF65-F5344CB8AC3E}">
        <p14:creationId xmlns:p14="http://schemas.microsoft.com/office/powerpoint/2010/main" val="80948325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r>
              <a:rPr lang="en-US" altLang="en-US" dirty="0">
                <a:ea typeface="ＭＳ Ｐゴシック" panose="020B0600070205080204" pitchFamily="34" charset="-128"/>
              </a:rPr>
              <a:t>Restrictions on Travel Expenses </a:t>
            </a:r>
            <a:r>
              <a:rPr lang="en-US" altLang="en-US" sz="2400" b="0" dirty="0" smtClean="0">
                <a:ea typeface="ＭＳ Ｐゴシック" panose="020B0600070205080204" pitchFamily="34" charset="-128"/>
              </a:rPr>
              <a:t>(1 </a:t>
            </a:r>
            <a:r>
              <a:rPr lang="en-US" altLang="en-US" sz="2400" b="0" dirty="0">
                <a:ea typeface="ＭＳ Ｐゴシック" panose="020B0600070205080204" pitchFamily="34" charset="-128"/>
              </a:rPr>
              <a:t>of 2)</a:t>
            </a:r>
            <a:endParaRPr lang="en-US" sz="2400" b="0" dirty="0">
              <a:latin typeface="Arial" panose="020B0604020202020204" pitchFamily="34" charset="0"/>
            </a:endParaRPr>
          </a:p>
        </p:txBody>
      </p:sp>
      <p:sp>
        <p:nvSpPr>
          <p:cNvPr id="3" name="Text Placeholder 2"/>
          <p:cNvSpPr>
            <a:spLocks noGrp="1"/>
          </p:cNvSpPr>
          <p:nvPr>
            <p:ph type="body" sz="quarter" idx="15"/>
          </p:nvPr>
        </p:nvSpPr>
        <p:spPr>
          <a:xfrm>
            <a:off x="743576" y="1289684"/>
            <a:ext cx="10711543" cy="3329941"/>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noAutofit/>
          </a:bodyPr>
          <a:lstStyle/>
          <a:p>
            <a:pPr marL="292608" indent="-292608">
              <a:buClr>
                <a:srgbClr val="C00000"/>
              </a:buClr>
              <a:buFont typeface="Arial" panose="020B0604020202020204" pitchFamily="34" charset="0"/>
              <a:buChar char="•"/>
            </a:pPr>
            <a:r>
              <a:rPr lang="en-US" altLang="en-US" dirty="0">
                <a:latin typeface="Arial" panose="020B0604020202020204" pitchFamily="34" charset="0"/>
                <a:ea typeface="ＭＳ Ｐゴシック" panose="020B0600070205080204" pitchFamily="34" charset="-128"/>
                <a:cs typeface="Arial" panose="020B0604020202020204" pitchFamily="34" charset="0"/>
              </a:rPr>
              <a:t>Convention travel expenses</a:t>
            </a:r>
          </a:p>
          <a:p>
            <a:pPr marL="644652" lvl="1" indent="-342900">
              <a:spcBef>
                <a:spcPts val="1000"/>
              </a:spcBef>
              <a:buClr>
                <a:srgbClr val="C00000"/>
              </a:buClr>
              <a:buSzPct val="80000"/>
              <a:buFont typeface="Courier New" panose="02070309020205020404" pitchFamily="49" charset="0"/>
              <a:buChar char="o"/>
            </a:pP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No deduction for travel unless directly related to taxpayer’s trade or business</a:t>
            </a:r>
          </a:p>
          <a:p>
            <a:pPr lvl="2">
              <a:spcBef>
                <a:spcPts val="1000"/>
              </a:spcBef>
              <a:buClr>
                <a:srgbClr val="C00000"/>
              </a:buClr>
              <a:buFont typeface="Wingdings" panose="05000000000000000000" pitchFamily="2" charset="2"/>
              <a:buChar char="§"/>
            </a:pPr>
            <a:r>
              <a:rPr lang="en-US" altLang="en-US" dirty="0">
                <a:solidFill>
                  <a:srgbClr val="000000"/>
                </a:solidFill>
                <a:latin typeface="Arial" panose="020B0604020202020204" pitchFamily="34" charset="0"/>
                <a:ea typeface="Arial" panose="020B0604020202020204" pitchFamily="34" charset="0"/>
                <a:cs typeface="Arial" panose="020B0604020202020204" pitchFamily="34" charset="0"/>
              </a:rPr>
              <a:t>Example: Doctor attending out-of-town seminar on estate planning would not have deductible travel expenses</a:t>
            </a:r>
          </a:p>
          <a:p>
            <a:pPr marL="621792" lvl="1" indent="-320040">
              <a:spcBef>
                <a:spcPts val="1000"/>
              </a:spcBef>
              <a:buClr>
                <a:srgbClr val="C00000"/>
              </a:buClr>
              <a:buSzPct val="80000"/>
              <a:buFont typeface="Courier New" panose="02070309020205020404" pitchFamily="49" charset="0"/>
              <a:buChar char="o"/>
            </a:pP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Restrictions apply to the deductibility of travel expenses of the taxpayer’s spouse or dependent</a:t>
            </a:r>
          </a:p>
          <a:p>
            <a:pPr lvl="2">
              <a:spcBef>
                <a:spcPts val="1000"/>
              </a:spcBef>
              <a:buClr>
                <a:srgbClr val="C00000"/>
              </a:buClr>
              <a:buFont typeface="Wingdings" panose="05000000000000000000" pitchFamily="2" charset="2"/>
              <a:buChar char="§"/>
            </a:pPr>
            <a:r>
              <a:rPr lang="en-US" altLang="en-US" dirty="0" smtClean="0">
                <a:solidFill>
                  <a:srgbClr val="000000"/>
                </a:solidFill>
                <a:latin typeface="Arial" panose="020B0604020202020204" pitchFamily="34" charset="0"/>
                <a:ea typeface="Arial" panose="020B0604020202020204" pitchFamily="34" charset="0"/>
                <a:cs typeface="Arial" panose="020B0604020202020204" pitchFamily="34" charset="0"/>
              </a:rPr>
              <a:t>Generally</a:t>
            </a:r>
            <a:r>
              <a:rPr lang="en-US" altLang="en-US" dirty="0">
                <a:solidFill>
                  <a:srgbClr val="000000"/>
                </a:solidFill>
                <a:latin typeface="Arial" panose="020B0604020202020204" pitchFamily="34" charset="0"/>
                <a:ea typeface="Arial" panose="020B0604020202020204" pitchFamily="34" charset="0"/>
                <a:cs typeface="Arial" panose="020B0604020202020204" pitchFamily="34" charset="0"/>
              </a:rPr>
              <a:t>, accompaniment by the spouse or dependent must serve a bona fide business purpose</a:t>
            </a:r>
          </a:p>
          <a:p>
            <a:pPr lvl="2">
              <a:spcBef>
                <a:spcPts val="1000"/>
              </a:spcBef>
              <a:buClr>
                <a:srgbClr val="C00000"/>
              </a:buClr>
              <a:buFont typeface="Wingdings" panose="05000000000000000000" pitchFamily="2" charset="2"/>
              <a:buChar char="§"/>
            </a:pPr>
            <a:r>
              <a:rPr lang="en-US" altLang="en-US" dirty="0">
                <a:solidFill>
                  <a:srgbClr val="000000"/>
                </a:solidFill>
                <a:latin typeface="Arial" panose="020B0604020202020204" pitchFamily="34" charset="0"/>
                <a:ea typeface="Arial" panose="020B0604020202020204" pitchFamily="34" charset="0"/>
                <a:cs typeface="Arial" panose="020B0604020202020204" pitchFamily="34" charset="0"/>
              </a:rPr>
              <a:t>The </a:t>
            </a:r>
            <a:r>
              <a:rPr lang="en-US" altLang="en-US" dirty="0">
                <a:solidFill>
                  <a:srgbClr val="000000"/>
                </a:solidFill>
                <a:ea typeface="Arial" panose="020B0604020202020204" pitchFamily="34" charset="0"/>
              </a:rPr>
              <a:t>expenses</a:t>
            </a:r>
            <a:r>
              <a:rPr lang="en-US" altLang="en-US" dirty="0" smtClean="0">
                <a:solidFill>
                  <a:srgbClr val="000000"/>
                </a:solidFill>
                <a:latin typeface="Arial" panose="020B0604020202020204" pitchFamily="34" charset="0"/>
                <a:ea typeface="Arial" panose="020B0604020202020204" pitchFamily="34" charset="0"/>
                <a:cs typeface="Arial" panose="020B0604020202020204" pitchFamily="34" charset="0"/>
              </a:rPr>
              <a:t> </a:t>
            </a:r>
            <a:r>
              <a:rPr lang="en-US" altLang="en-US" dirty="0">
                <a:solidFill>
                  <a:srgbClr val="000000"/>
                </a:solidFill>
                <a:latin typeface="Arial" panose="020B0604020202020204" pitchFamily="34" charset="0"/>
                <a:ea typeface="Arial" panose="020B0604020202020204" pitchFamily="34" charset="0"/>
                <a:cs typeface="Arial" panose="020B0604020202020204" pitchFamily="34" charset="0"/>
              </a:rPr>
              <a:t>must be otherwise deductible</a:t>
            </a:r>
          </a:p>
        </p:txBody>
      </p:sp>
    </p:spTree>
    <p:extLst>
      <p:ext uri="{BB962C8B-B14F-4D97-AF65-F5344CB8AC3E}">
        <p14:creationId xmlns:p14="http://schemas.microsoft.com/office/powerpoint/2010/main" val="56469131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r>
              <a:rPr lang="en-US" altLang="en-US" dirty="0">
                <a:ea typeface="ＭＳ Ｐゴシック" panose="020B0600070205080204" pitchFamily="34" charset="-128"/>
              </a:rPr>
              <a:t>Restrictions on Travel Expenses </a:t>
            </a:r>
            <a:r>
              <a:rPr lang="en-US" altLang="en-US" sz="2400" b="0" dirty="0" smtClean="0">
                <a:ea typeface="ＭＳ Ｐゴシック" panose="020B0600070205080204" pitchFamily="34" charset="-128"/>
              </a:rPr>
              <a:t>(2 </a:t>
            </a:r>
            <a:r>
              <a:rPr lang="en-US" altLang="en-US" sz="2400" b="0" dirty="0">
                <a:ea typeface="ＭＳ Ｐゴシック" panose="020B0600070205080204" pitchFamily="34" charset="-128"/>
              </a:rPr>
              <a:t>of 2)</a:t>
            </a:r>
            <a:endParaRPr lang="en-US" sz="2400" b="0" dirty="0">
              <a:latin typeface="Arial" panose="020B0604020202020204" pitchFamily="34" charset="0"/>
            </a:endParaRPr>
          </a:p>
        </p:txBody>
      </p:sp>
      <p:sp>
        <p:nvSpPr>
          <p:cNvPr id="3" name="Text Placeholder 2"/>
          <p:cNvSpPr>
            <a:spLocks noGrp="1"/>
          </p:cNvSpPr>
          <p:nvPr>
            <p:ph type="body" sz="quarter" idx="15"/>
          </p:nvPr>
        </p:nvSpPr>
        <p:spPr>
          <a:xfrm>
            <a:off x="743576" y="1289684"/>
            <a:ext cx="10711543" cy="2110741"/>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noAutofit/>
          </a:bodyPr>
          <a:lstStyle/>
          <a:p>
            <a:pPr marL="292608" indent="-292608">
              <a:buClr>
                <a:srgbClr val="C00000"/>
              </a:buClr>
              <a:buFont typeface="Arial" panose="020B0604020202020204" pitchFamily="34" charset="0"/>
              <a:buChar char="•"/>
            </a:pPr>
            <a:r>
              <a:rPr lang="en-US" altLang="en-US" dirty="0">
                <a:latin typeface="Arial" panose="020B0604020202020204" pitchFamily="34" charset="0"/>
                <a:ea typeface="ＭＳ Ｐゴシック" panose="020B0600070205080204" pitchFamily="34" charset="-128"/>
                <a:cs typeface="Arial" panose="020B0604020202020204" pitchFamily="34" charset="0"/>
              </a:rPr>
              <a:t>Education travel expenses</a:t>
            </a:r>
          </a:p>
          <a:p>
            <a:pPr marL="621792" lvl="1" indent="-320040">
              <a:spcBef>
                <a:spcPts val="1000"/>
              </a:spcBef>
              <a:buClr>
                <a:srgbClr val="C00000"/>
              </a:buClr>
              <a:buSzPct val="80000"/>
              <a:buFont typeface="Courier New" panose="02070309020205020404" pitchFamily="49" charset="0"/>
              <a:buChar char="o"/>
            </a:pP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Travel as a form of education is not deductible</a:t>
            </a:r>
          </a:p>
          <a:p>
            <a:pPr lvl="2">
              <a:spcBef>
                <a:spcPts val="1000"/>
              </a:spcBef>
              <a:buClr>
                <a:srgbClr val="C00000"/>
              </a:buClr>
              <a:buFont typeface="Wingdings" panose="05000000000000000000" pitchFamily="2" charset="2"/>
              <a:buChar char="§"/>
            </a:pPr>
            <a:r>
              <a:rPr lang="en-US" altLang="en-US" dirty="0">
                <a:solidFill>
                  <a:srgbClr val="000000"/>
                </a:solidFill>
                <a:latin typeface="Arial" panose="020B0604020202020204" pitchFamily="34" charset="0"/>
                <a:ea typeface="Arial" panose="020B0604020202020204" pitchFamily="34" charset="0"/>
                <a:cs typeface="Arial" panose="020B0604020202020204" pitchFamily="34" charset="0"/>
              </a:rPr>
              <a:t>Example: Spanish language professor traveling to Spain to work on the language would not have deductible travel expenses</a:t>
            </a:r>
          </a:p>
          <a:p>
            <a:pPr lvl="2">
              <a:spcBef>
                <a:spcPts val="1000"/>
              </a:spcBef>
              <a:buClr>
                <a:srgbClr val="C00000"/>
              </a:buClr>
              <a:buFont typeface="Wingdings" panose="05000000000000000000" pitchFamily="2" charset="2"/>
              <a:buChar char="§"/>
            </a:pPr>
            <a:r>
              <a:rPr lang="en-US" altLang="en-US" dirty="0">
                <a:solidFill>
                  <a:srgbClr val="000000"/>
                </a:solidFill>
                <a:latin typeface="Arial" panose="020B0604020202020204" pitchFamily="34" charset="0"/>
                <a:ea typeface="Arial" panose="020B0604020202020204" pitchFamily="34" charset="0"/>
                <a:cs typeface="Arial" panose="020B0604020202020204" pitchFamily="34" charset="0"/>
              </a:rPr>
              <a:t>Example: Spanish history professor traveling to Spain to study historical documents available only in Spanish museums would have deductible travel expenses</a:t>
            </a:r>
          </a:p>
        </p:txBody>
      </p:sp>
    </p:spTree>
    <p:extLst>
      <p:ext uri="{BB962C8B-B14F-4D97-AF65-F5344CB8AC3E}">
        <p14:creationId xmlns:p14="http://schemas.microsoft.com/office/powerpoint/2010/main" val="425407730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r>
              <a:rPr lang="en-US" altLang="en-US" dirty="0">
                <a:ea typeface="ＭＳ Ｐゴシック" panose="020B0600070205080204" pitchFamily="34" charset="-128"/>
              </a:rPr>
              <a:t>Combined Business/Pleasure </a:t>
            </a:r>
            <a:r>
              <a:rPr lang="en-US" altLang="en-US" dirty="0" smtClean="0">
                <a:ea typeface="ＭＳ Ｐゴシック" panose="020B0600070205080204" pitchFamily="34" charset="-128"/>
              </a:rPr>
              <a:t>Travel </a:t>
            </a:r>
            <a:r>
              <a:rPr lang="en-US" altLang="en-US" sz="2400" b="0" dirty="0" smtClean="0">
                <a:ea typeface="ＭＳ Ｐゴシック" panose="020B0600070205080204" pitchFamily="34" charset="-128"/>
              </a:rPr>
              <a:t>(1 </a:t>
            </a:r>
            <a:r>
              <a:rPr lang="en-US" altLang="en-US" sz="2400" b="0" dirty="0">
                <a:ea typeface="ＭＳ Ｐゴシック" panose="020B0600070205080204" pitchFamily="34" charset="-128"/>
              </a:rPr>
              <a:t>of 4)</a:t>
            </a:r>
            <a:endParaRPr lang="en-US" sz="2400" b="0" dirty="0">
              <a:latin typeface="Arial" panose="020B0604020202020204" pitchFamily="34" charset="0"/>
            </a:endParaRPr>
          </a:p>
        </p:txBody>
      </p:sp>
      <p:sp>
        <p:nvSpPr>
          <p:cNvPr id="3" name="Text Placeholder 2"/>
          <p:cNvSpPr>
            <a:spLocks noGrp="1"/>
          </p:cNvSpPr>
          <p:nvPr>
            <p:ph type="body" sz="quarter" idx="15"/>
          </p:nvPr>
        </p:nvSpPr>
        <p:spPr>
          <a:xfrm>
            <a:off x="743576" y="1289684"/>
            <a:ext cx="10711543" cy="1986916"/>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noAutofit/>
          </a:bodyPr>
          <a:lstStyle/>
          <a:p>
            <a:pPr marL="292608" indent="-292608">
              <a:buClr>
                <a:srgbClr val="C00000"/>
              </a:buClr>
              <a:buFont typeface="Arial" panose="020B0604020202020204" pitchFamily="34" charset="0"/>
              <a:buChar char="•"/>
            </a:pPr>
            <a:r>
              <a:rPr lang="en-US" altLang="en-US" dirty="0">
                <a:latin typeface="Arial" panose="020B0604020202020204" pitchFamily="34" charset="0"/>
                <a:ea typeface="ＭＳ Ｐゴシック" panose="020B0600070205080204" pitchFamily="34" charset="-128"/>
                <a:cs typeface="Arial" panose="020B0604020202020204" pitchFamily="34" charset="0"/>
              </a:rPr>
              <a:t>Only actual expenses for business are deductible</a:t>
            </a:r>
          </a:p>
          <a:p>
            <a:pPr marL="621792" lvl="1" indent="-320040">
              <a:spcBef>
                <a:spcPts val="1000"/>
              </a:spcBef>
              <a:buClr>
                <a:srgbClr val="C00000"/>
              </a:buClr>
              <a:buSzPct val="80000"/>
              <a:buFont typeface="Courier New" panose="02070309020205020404" pitchFamily="49" charset="0"/>
              <a:buChar char="o"/>
            </a:pP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Meals, lodging and other expenses must be allocated between business and personal days</a:t>
            </a:r>
          </a:p>
          <a:p>
            <a:pPr marL="292608" indent="-292608">
              <a:buClr>
                <a:srgbClr val="C00000"/>
              </a:buClr>
              <a:buFont typeface="Arial" panose="020B0604020202020204" pitchFamily="34" charset="0"/>
              <a:buChar char="•"/>
            </a:pPr>
            <a:r>
              <a:rPr lang="en-US" altLang="en-US" dirty="0">
                <a:latin typeface="Arial" panose="020B0604020202020204" pitchFamily="34" charset="0"/>
                <a:ea typeface="ＭＳ Ｐゴシック" panose="020B0600070205080204" pitchFamily="34" charset="-128"/>
                <a:cs typeface="Arial" panose="020B0604020202020204" pitchFamily="34" charset="0"/>
              </a:rPr>
              <a:t>Deductibility of transportation costs depends on whether the trip is domestic or foreign</a:t>
            </a:r>
          </a:p>
        </p:txBody>
      </p:sp>
    </p:spTree>
    <p:extLst>
      <p:ext uri="{BB962C8B-B14F-4D97-AF65-F5344CB8AC3E}">
        <p14:creationId xmlns:p14="http://schemas.microsoft.com/office/powerpoint/2010/main" val="125534795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38199" y="365125"/>
            <a:ext cx="10839451" cy="672105"/>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r>
              <a:rPr lang="en-US" altLang="en-US" dirty="0">
                <a:ea typeface="ＭＳ Ｐゴシック" panose="020B0600070205080204" pitchFamily="34" charset="-128"/>
              </a:rPr>
              <a:t>Combined Business/Pleasure Travel </a:t>
            </a:r>
            <a:r>
              <a:rPr lang="en-US" altLang="en-US" sz="2400" b="0" dirty="0" smtClean="0">
                <a:ea typeface="ＭＳ Ｐゴシック" panose="020B0600070205080204" pitchFamily="34" charset="-128"/>
              </a:rPr>
              <a:t>(2 </a:t>
            </a:r>
            <a:r>
              <a:rPr lang="en-US" altLang="en-US" sz="2400" b="0" dirty="0">
                <a:ea typeface="ＭＳ Ｐゴシック" panose="020B0600070205080204" pitchFamily="34" charset="-128"/>
              </a:rPr>
              <a:t>of 4)</a:t>
            </a:r>
            <a:endParaRPr lang="en-US" sz="2400" b="0" dirty="0">
              <a:latin typeface="Arial" panose="020B0604020202020204" pitchFamily="34" charset="0"/>
            </a:endParaRPr>
          </a:p>
        </p:txBody>
      </p:sp>
      <p:sp>
        <p:nvSpPr>
          <p:cNvPr id="3" name="Text Placeholder 2"/>
          <p:cNvSpPr>
            <a:spLocks noGrp="1"/>
          </p:cNvSpPr>
          <p:nvPr>
            <p:ph type="body" sz="quarter" idx="15"/>
          </p:nvPr>
        </p:nvSpPr>
        <p:spPr>
          <a:xfrm>
            <a:off x="743576" y="1297415"/>
            <a:ext cx="10711543" cy="1560085"/>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noAutofit/>
          </a:bodyPr>
          <a:lstStyle/>
          <a:p>
            <a:pPr marL="292608" indent="-292608">
              <a:buClr>
                <a:srgbClr val="C00000"/>
              </a:buClr>
              <a:buFont typeface="Arial" panose="020B0604020202020204" pitchFamily="34" charset="0"/>
              <a:buChar char="•"/>
            </a:pPr>
            <a:r>
              <a:rPr lang="en-US" altLang="en-US" dirty="0">
                <a:latin typeface="Arial" panose="020B0604020202020204" pitchFamily="34" charset="0"/>
                <a:ea typeface="ＭＳ Ｐゴシック" panose="020B0600070205080204" pitchFamily="34" charset="-128"/>
                <a:cs typeface="Arial" panose="020B0604020202020204" pitchFamily="34" charset="0"/>
              </a:rPr>
              <a:t>For domestic travel</a:t>
            </a:r>
          </a:p>
          <a:p>
            <a:pPr marL="621792" lvl="1" indent="-320040">
              <a:spcBef>
                <a:spcPts val="1000"/>
              </a:spcBef>
              <a:buClr>
                <a:srgbClr val="C00000"/>
              </a:buClr>
              <a:buSzPct val="80000"/>
              <a:buFont typeface="Courier New" panose="02070309020205020404" pitchFamily="49" charset="0"/>
              <a:buChar char="o"/>
            </a:pP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If primary purpose of trip is business, transportation is deductible in </a:t>
            </a:r>
            <a:r>
              <a:rPr lang="en-US" altLang="en-US" sz="2200" dirty="0" smtClean="0">
                <a:solidFill>
                  <a:srgbClr val="000000"/>
                </a:solidFill>
                <a:latin typeface="Arial" panose="020B0604020202020204" pitchFamily="34" charset="0"/>
                <a:ea typeface="Arial" panose="020B0604020202020204" pitchFamily="34" charset="0"/>
                <a:cs typeface="Arial" panose="020B0604020202020204" pitchFamily="34" charset="0"/>
              </a:rPr>
              <a:t>full</a:t>
            </a:r>
            <a:endPar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endParaRPr>
          </a:p>
          <a:p>
            <a:pPr marL="621792" lvl="1" indent="-320040">
              <a:spcBef>
                <a:spcPts val="1000"/>
              </a:spcBef>
              <a:buClr>
                <a:srgbClr val="C00000"/>
              </a:buClr>
              <a:buSzPct val="80000"/>
              <a:buFont typeface="Courier New" panose="02070309020205020404" pitchFamily="49" charset="0"/>
              <a:buChar char="o"/>
            </a:pP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If primary purpose is pleasure, no deduction for transportation allowed, but other expenses (e.g., lodging) associated with business days are deductible</a:t>
            </a:r>
          </a:p>
        </p:txBody>
      </p:sp>
    </p:spTree>
    <p:extLst>
      <p:ext uri="{BB962C8B-B14F-4D97-AF65-F5344CB8AC3E}">
        <p14:creationId xmlns:p14="http://schemas.microsoft.com/office/powerpoint/2010/main" val="216246351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38199" y="365125"/>
            <a:ext cx="10887075" cy="672105"/>
          </a:xfrm>
        </p:spPr>
        <p:txBody>
          <a:bodyPr/>
          <a:lstStyle/>
          <a:p>
            <a:r>
              <a:rPr lang="en-US" altLang="en-US" dirty="0">
                <a:ea typeface="ＭＳ Ｐゴシック" panose="020B0600070205080204" pitchFamily="34" charset="-128"/>
              </a:rPr>
              <a:t>The Big Picture </a:t>
            </a:r>
            <a:r>
              <a:rPr lang="en-US" altLang="en-US" sz="2400" b="0" dirty="0" smtClean="0">
                <a:ea typeface="ＭＳ Ｐゴシック" panose="020B0600070205080204" pitchFamily="34" charset="-128"/>
              </a:rPr>
              <a:t>(1 </a:t>
            </a:r>
            <a:r>
              <a:rPr lang="en-US" altLang="en-US" sz="2400" b="0" dirty="0">
                <a:ea typeface="ＭＳ Ｐゴシック" panose="020B0600070205080204" pitchFamily="34" charset="-128"/>
              </a:rPr>
              <a:t>of 4)</a:t>
            </a:r>
            <a:endParaRPr lang="en-US" sz="2400" b="0" dirty="0">
              <a:latin typeface="Arial" panose="020B0604020202020204" pitchFamily="34" charset="0"/>
              <a:cs typeface="Arial" panose="020B0604020202020204" pitchFamily="34" charset="0"/>
            </a:endParaRPr>
          </a:p>
        </p:txBody>
      </p:sp>
      <p:sp>
        <p:nvSpPr>
          <p:cNvPr id="3" name="Text Placeholder 2"/>
          <p:cNvSpPr>
            <a:spLocks noGrp="1"/>
          </p:cNvSpPr>
          <p:nvPr>
            <p:ph type="body" sz="quarter" idx="15"/>
          </p:nvPr>
        </p:nvSpPr>
        <p:spPr>
          <a:xfrm>
            <a:off x="743576" y="1289684"/>
            <a:ext cx="10711543" cy="2796541"/>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noAutofit/>
          </a:bodyPr>
          <a:lstStyle/>
          <a:p>
            <a:pPr marL="292608" indent="-292608">
              <a:buClr>
                <a:srgbClr val="C00000"/>
              </a:buClr>
              <a:buFont typeface="Arial" panose="020B0604020202020204" pitchFamily="34" charset="0"/>
              <a:buChar char="•"/>
            </a:pPr>
            <a:r>
              <a:rPr lang="en-US" altLang="en-US" dirty="0">
                <a:latin typeface="Arial" panose="020B0604020202020204" pitchFamily="34" charset="0"/>
                <a:ea typeface="ＭＳ Ｐゴシック" panose="020B0600070205080204" pitchFamily="34" charset="-128"/>
                <a:cs typeface="Arial" panose="020B0604020202020204" pitchFamily="34" charset="0"/>
              </a:rPr>
              <a:t>Morgan, a recent college graduate who majored in child development, has accepted a job with Enrichment Child Care Center (</a:t>
            </a:r>
            <a:r>
              <a:rPr lang="en-US" altLang="en-US" dirty="0" smtClean="0">
                <a:latin typeface="Arial" panose="020B0604020202020204" pitchFamily="34" charset="0"/>
                <a:ea typeface="ＭＳ Ｐゴシック" panose="020B0600070205080204" pitchFamily="34" charset="-128"/>
                <a:cs typeface="Arial" panose="020B0604020202020204" pitchFamily="34" charset="0"/>
              </a:rPr>
              <a:t>E</a:t>
            </a:r>
            <a:r>
              <a:rPr lang="en-US" altLang="en-US" sz="100" dirty="0" smtClean="0">
                <a:latin typeface="Arial" panose="020B0604020202020204" pitchFamily="34" charset="0"/>
                <a:ea typeface="ＭＳ Ｐゴシック" panose="020B0600070205080204" pitchFamily="34" charset="-128"/>
                <a:cs typeface="Arial" panose="020B0604020202020204" pitchFamily="34" charset="0"/>
              </a:rPr>
              <a:t> </a:t>
            </a:r>
            <a:r>
              <a:rPr lang="en-US" altLang="en-US" dirty="0" smtClean="0">
                <a:latin typeface="Arial" panose="020B0604020202020204" pitchFamily="34" charset="0"/>
                <a:ea typeface="ＭＳ Ｐゴシック" panose="020B0600070205080204" pitchFamily="34" charset="-128"/>
                <a:cs typeface="Arial" panose="020B0604020202020204" pitchFamily="34" charset="0"/>
              </a:rPr>
              <a:t>C</a:t>
            </a:r>
            <a:r>
              <a:rPr lang="en-US" altLang="en-US" sz="100" dirty="0" smtClean="0">
                <a:latin typeface="Arial" panose="020B0604020202020204" pitchFamily="34" charset="0"/>
                <a:ea typeface="ＭＳ Ｐゴシック" panose="020B0600070205080204" pitchFamily="34" charset="-128"/>
                <a:cs typeface="Arial" panose="020B0604020202020204" pitchFamily="34" charset="0"/>
              </a:rPr>
              <a:t> </a:t>
            </a:r>
            <a:r>
              <a:rPr lang="en-US" altLang="en-US" dirty="0" smtClean="0">
                <a:latin typeface="Arial" panose="020B0604020202020204" pitchFamily="34" charset="0"/>
                <a:ea typeface="ＭＳ Ｐゴシック" panose="020B0600070205080204" pitchFamily="34" charset="-128"/>
                <a:cs typeface="Arial" panose="020B0604020202020204" pitchFamily="34" charset="0"/>
              </a:rPr>
              <a:t>C</a:t>
            </a:r>
            <a:r>
              <a:rPr lang="en-US" altLang="en-US" sz="100" dirty="0" smtClean="0">
                <a:latin typeface="Arial" panose="020B0604020202020204" pitchFamily="34" charset="0"/>
                <a:ea typeface="ＭＳ Ｐゴシック" panose="020B0600070205080204" pitchFamily="34" charset="-128"/>
                <a:cs typeface="Arial" panose="020B0604020202020204" pitchFamily="34" charset="0"/>
              </a:rPr>
              <a:t> </a:t>
            </a:r>
            <a:r>
              <a:rPr lang="en-US" altLang="en-US" dirty="0" smtClean="0">
                <a:latin typeface="Arial" panose="020B0604020202020204" pitchFamily="34" charset="0"/>
                <a:ea typeface="ＭＳ Ｐゴシック" panose="020B0600070205080204" pitchFamily="34" charset="-128"/>
                <a:cs typeface="Arial" panose="020B0604020202020204" pitchFamily="34" charset="0"/>
              </a:rPr>
              <a:t>C</a:t>
            </a:r>
            <a:r>
              <a:rPr lang="en-US" altLang="en-US" dirty="0">
                <a:latin typeface="Arial" panose="020B0604020202020204" pitchFamily="34" charset="0"/>
                <a:ea typeface="ＭＳ Ｐゴシック" panose="020B0600070205080204" pitchFamily="34" charset="-128"/>
                <a:cs typeface="Arial" panose="020B0604020202020204" pitchFamily="34" charset="0"/>
              </a:rPr>
              <a:t>)</a:t>
            </a:r>
          </a:p>
          <a:p>
            <a:pPr marL="621792" lvl="1" indent="-320040">
              <a:spcBef>
                <a:spcPts val="1000"/>
              </a:spcBef>
              <a:buClr>
                <a:srgbClr val="C00000"/>
              </a:buClr>
              <a:buFont typeface="Courier New" panose="02070309020205020404" pitchFamily="49" charset="0"/>
              <a:buChar char="o"/>
            </a:pP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At </a:t>
            </a:r>
            <a:r>
              <a:rPr lang="en-US" altLang="en-US" sz="2200" dirty="0" smtClean="0">
                <a:solidFill>
                  <a:srgbClr val="000000"/>
                </a:solidFill>
                <a:latin typeface="Arial" panose="020B0604020202020204" pitchFamily="34" charset="0"/>
                <a:ea typeface="Arial" panose="020B0604020202020204" pitchFamily="34" charset="0"/>
                <a:cs typeface="Arial" panose="020B0604020202020204" pitchFamily="34" charset="0"/>
              </a:rPr>
              <a:t>E</a:t>
            </a:r>
            <a:r>
              <a:rPr lang="en-US" altLang="en-US" sz="100" dirty="0" smtClean="0">
                <a:solidFill>
                  <a:srgbClr val="000000"/>
                </a:solidFill>
                <a:latin typeface="Arial" panose="020B0604020202020204" pitchFamily="34" charset="0"/>
                <a:ea typeface="Arial" panose="020B0604020202020204" pitchFamily="34" charset="0"/>
                <a:cs typeface="Arial" panose="020B0604020202020204" pitchFamily="34" charset="0"/>
              </a:rPr>
              <a:t> </a:t>
            </a:r>
            <a:r>
              <a:rPr lang="en-US" altLang="en-US" sz="2200" dirty="0" smtClean="0">
                <a:solidFill>
                  <a:srgbClr val="000000"/>
                </a:solidFill>
                <a:latin typeface="Arial" panose="020B0604020202020204" pitchFamily="34" charset="0"/>
                <a:ea typeface="Arial" panose="020B0604020202020204" pitchFamily="34" charset="0"/>
                <a:cs typeface="Arial" panose="020B0604020202020204" pitchFamily="34" charset="0"/>
              </a:rPr>
              <a:t>C</a:t>
            </a:r>
            <a:r>
              <a:rPr lang="en-US" altLang="en-US" sz="100" dirty="0" smtClean="0">
                <a:solidFill>
                  <a:srgbClr val="000000"/>
                </a:solidFill>
                <a:latin typeface="Arial" panose="020B0604020202020204" pitchFamily="34" charset="0"/>
                <a:ea typeface="Arial" panose="020B0604020202020204" pitchFamily="34" charset="0"/>
                <a:cs typeface="Arial" panose="020B0604020202020204" pitchFamily="34" charset="0"/>
              </a:rPr>
              <a:t> </a:t>
            </a:r>
            <a:r>
              <a:rPr lang="en-US" altLang="en-US" sz="2200" dirty="0" smtClean="0">
                <a:solidFill>
                  <a:srgbClr val="000000"/>
                </a:solidFill>
                <a:latin typeface="Arial" panose="020B0604020202020204" pitchFamily="34" charset="0"/>
                <a:ea typeface="Arial" panose="020B0604020202020204" pitchFamily="34" charset="0"/>
                <a:cs typeface="Arial" panose="020B0604020202020204" pitchFamily="34" charset="0"/>
              </a:rPr>
              <a:t>C</a:t>
            </a:r>
            <a:r>
              <a:rPr lang="en-US" altLang="en-US" sz="100" dirty="0" smtClean="0">
                <a:solidFill>
                  <a:srgbClr val="000000"/>
                </a:solidFill>
                <a:latin typeface="Arial" panose="020B0604020202020204" pitchFamily="34" charset="0"/>
                <a:ea typeface="Arial" panose="020B0604020202020204" pitchFamily="34" charset="0"/>
                <a:cs typeface="Arial" panose="020B0604020202020204" pitchFamily="34" charset="0"/>
              </a:rPr>
              <a:t> </a:t>
            </a:r>
            <a:r>
              <a:rPr lang="en-US" altLang="en-US" sz="2200" dirty="0" smtClean="0">
                <a:solidFill>
                  <a:srgbClr val="000000"/>
                </a:solidFill>
                <a:latin typeface="Arial" panose="020B0604020202020204" pitchFamily="34" charset="0"/>
                <a:ea typeface="Arial" panose="020B0604020202020204" pitchFamily="34" charset="0"/>
                <a:cs typeface="Arial" panose="020B0604020202020204" pitchFamily="34" charset="0"/>
              </a:rPr>
              <a:t>C</a:t>
            </a: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 Morgan will work with preschool children Monday to Friday from 7 A.M. to 3 P.M.</a:t>
            </a:r>
          </a:p>
          <a:p>
            <a:pPr marL="292608" indent="-292608">
              <a:buClr>
                <a:srgbClr val="C00000"/>
              </a:buClr>
              <a:buFont typeface="Arial" panose="020B0604020202020204" pitchFamily="34" charset="0"/>
              <a:buChar char="•"/>
            </a:pPr>
            <a:r>
              <a:rPr lang="en-US" altLang="en-US" dirty="0">
                <a:latin typeface="Arial" panose="020B0604020202020204" pitchFamily="34" charset="0"/>
                <a:ea typeface="ＭＳ Ｐゴシック" panose="020B0600070205080204" pitchFamily="34" charset="-128"/>
                <a:cs typeface="Arial" panose="020B0604020202020204" pitchFamily="34" charset="0"/>
              </a:rPr>
              <a:t>Because she is eager to pay off her student loans and save to buy a house, she has decided to freelance in the late afternoons and evenings and on weekends—joining the “gig economy.”</a:t>
            </a:r>
          </a:p>
        </p:txBody>
      </p:sp>
    </p:spTree>
    <p:extLst>
      <p:ext uri="{BB962C8B-B14F-4D97-AF65-F5344CB8AC3E}">
        <p14:creationId xmlns:p14="http://schemas.microsoft.com/office/powerpoint/2010/main" val="32997709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r>
              <a:rPr lang="en-US" altLang="en-US" dirty="0">
                <a:ea typeface="ＭＳ Ｐゴシック" panose="020B0600070205080204" pitchFamily="34" charset="-128"/>
              </a:rPr>
              <a:t>Combined Business/Pleasure Travel </a:t>
            </a:r>
            <a:r>
              <a:rPr lang="en-US" altLang="en-US" sz="2400" b="0" dirty="0" smtClean="0">
                <a:ea typeface="ＭＳ Ｐゴシック" panose="020B0600070205080204" pitchFamily="34" charset="-128"/>
              </a:rPr>
              <a:t>(3 </a:t>
            </a:r>
            <a:r>
              <a:rPr lang="en-US" altLang="en-US" sz="2400" b="0" dirty="0">
                <a:ea typeface="ＭＳ Ｐゴシック" panose="020B0600070205080204" pitchFamily="34" charset="-128"/>
              </a:rPr>
              <a:t>of 4)</a:t>
            </a:r>
            <a:endParaRPr lang="en-US" sz="2400" b="0" dirty="0">
              <a:latin typeface="Arial" panose="020B0604020202020204" pitchFamily="34" charset="0"/>
            </a:endParaRPr>
          </a:p>
        </p:txBody>
      </p:sp>
      <p:sp>
        <p:nvSpPr>
          <p:cNvPr id="3" name="Text Placeholder 2"/>
          <p:cNvSpPr>
            <a:spLocks noGrp="1"/>
          </p:cNvSpPr>
          <p:nvPr>
            <p:ph type="body" sz="quarter" idx="15"/>
          </p:nvPr>
        </p:nvSpPr>
        <p:spPr>
          <a:xfrm>
            <a:off x="743576" y="1289684"/>
            <a:ext cx="10711543" cy="2320291"/>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noAutofit/>
          </a:bodyPr>
          <a:lstStyle/>
          <a:p>
            <a:pPr marL="292608" indent="-292608">
              <a:buClr>
                <a:srgbClr val="C00000"/>
              </a:buClr>
              <a:buFont typeface="Arial" panose="020B0604020202020204" pitchFamily="34" charset="0"/>
              <a:buChar char="•"/>
            </a:pPr>
            <a:r>
              <a:rPr lang="en-US" altLang="en-US" dirty="0">
                <a:latin typeface="Arial" panose="020B0604020202020204" pitchFamily="34" charset="0"/>
                <a:ea typeface="ＭＳ Ｐゴシック" panose="020B0600070205080204" pitchFamily="34" charset="-128"/>
                <a:cs typeface="Arial" panose="020B0604020202020204" pitchFamily="34" charset="0"/>
              </a:rPr>
              <a:t>For foreign travel</a:t>
            </a:r>
          </a:p>
          <a:p>
            <a:pPr marL="621792" lvl="1" indent="-320040">
              <a:spcBef>
                <a:spcPts val="1000"/>
              </a:spcBef>
              <a:buClr>
                <a:srgbClr val="C00000"/>
              </a:buClr>
              <a:buSzPct val="80000"/>
              <a:buFont typeface="Courier New" panose="02070309020205020404" pitchFamily="49" charset="0"/>
              <a:buChar char="o"/>
            </a:pP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Transportation expenses must be allocated between business and personal unless:</a:t>
            </a:r>
          </a:p>
          <a:p>
            <a:pPr lvl="2">
              <a:spcBef>
                <a:spcPts val="1000"/>
              </a:spcBef>
              <a:buClr>
                <a:srgbClr val="C00000"/>
              </a:buClr>
              <a:buFont typeface="Wingdings" panose="05000000000000000000" pitchFamily="2" charset="2"/>
              <a:buChar char="§"/>
            </a:pPr>
            <a:r>
              <a:rPr lang="en-US" altLang="en-US" dirty="0">
                <a:solidFill>
                  <a:srgbClr val="000000"/>
                </a:solidFill>
                <a:latin typeface="Arial" panose="020B0604020202020204" pitchFamily="34" charset="0"/>
                <a:ea typeface="Arial" panose="020B0604020202020204" pitchFamily="34" charset="0"/>
                <a:cs typeface="Arial" panose="020B0604020202020204" pitchFamily="34" charset="0"/>
              </a:rPr>
              <a:t>Trip is 7 days or less</a:t>
            </a:r>
          </a:p>
          <a:p>
            <a:pPr lvl="2">
              <a:spcBef>
                <a:spcPts val="1000"/>
              </a:spcBef>
              <a:buClr>
                <a:srgbClr val="C00000"/>
              </a:buClr>
              <a:buFont typeface="Wingdings" panose="05000000000000000000" pitchFamily="2" charset="2"/>
              <a:buChar char="§"/>
            </a:pPr>
            <a:r>
              <a:rPr lang="en-US" altLang="en-US" dirty="0">
                <a:solidFill>
                  <a:srgbClr val="000000"/>
                </a:solidFill>
                <a:latin typeface="Arial" panose="020B0604020202020204" pitchFamily="34" charset="0"/>
                <a:ea typeface="Arial" panose="020B0604020202020204" pitchFamily="34" charset="0"/>
                <a:cs typeface="Arial" panose="020B0604020202020204" pitchFamily="34" charset="0"/>
              </a:rPr>
              <a:t>Less than 25% of time was for personal purposes, or</a:t>
            </a:r>
          </a:p>
          <a:p>
            <a:pPr lvl="2">
              <a:spcBef>
                <a:spcPts val="1000"/>
              </a:spcBef>
              <a:buClr>
                <a:srgbClr val="C00000"/>
              </a:buClr>
              <a:buFont typeface="Wingdings" panose="05000000000000000000" pitchFamily="2" charset="2"/>
              <a:buChar char="§"/>
            </a:pPr>
            <a:r>
              <a:rPr lang="en-US" altLang="en-US" dirty="0">
                <a:solidFill>
                  <a:srgbClr val="000000"/>
                </a:solidFill>
                <a:latin typeface="Arial" panose="020B0604020202020204" pitchFamily="34" charset="0"/>
                <a:ea typeface="Arial" panose="020B0604020202020204" pitchFamily="34" charset="0"/>
                <a:cs typeface="Arial" panose="020B0604020202020204" pitchFamily="34" charset="0"/>
              </a:rPr>
              <a:t>Taxpayer had no substantial control over arrangements for the trip</a:t>
            </a:r>
          </a:p>
        </p:txBody>
      </p:sp>
    </p:spTree>
    <p:extLst>
      <p:ext uri="{BB962C8B-B14F-4D97-AF65-F5344CB8AC3E}">
        <p14:creationId xmlns:p14="http://schemas.microsoft.com/office/powerpoint/2010/main" val="392623171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r>
              <a:rPr lang="en-US" altLang="en-US" dirty="0">
                <a:ea typeface="ＭＳ Ｐゴシック" panose="020B0600070205080204" pitchFamily="34" charset="-128"/>
              </a:rPr>
              <a:t>Combined Business/Pleasure Travel </a:t>
            </a:r>
            <a:r>
              <a:rPr lang="en-US" altLang="en-US" sz="2400" b="0" dirty="0" smtClean="0">
                <a:ea typeface="ＭＳ Ｐゴシック" panose="020B0600070205080204" pitchFamily="34" charset="-128"/>
              </a:rPr>
              <a:t>(4 </a:t>
            </a:r>
            <a:r>
              <a:rPr lang="en-US" altLang="en-US" sz="2400" b="0" dirty="0">
                <a:ea typeface="ＭＳ Ｐゴシック" panose="020B0600070205080204" pitchFamily="34" charset="-128"/>
              </a:rPr>
              <a:t>of 4)</a:t>
            </a:r>
            <a:endParaRPr lang="en-US" sz="2400" b="0" dirty="0">
              <a:latin typeface="Arial" panose="020B0604020202020204" pitchFamily="34" charset="0"/>
            </a:endParaRPr>
          </a:p>
        </p:txBody>
      </p:sp>
      <p:sp>
        <p:nvSpPr>
          <p:cNvPr id="3" name="Text Placeholder 2"/>
          <p:cNvSpPr>
            <a:spLocks noGrp="1"/>
          </p:cNvSpPr>
          <p:nvPr>
            <p:ph type="body" sz="quarter" idx="15"/>
          </p:nvPr>
        </p:nvSpPr>
        <p:spPr>
          <a:xfrm>
            <a:off x="743576" y="1289684"/>
            <a:ext cx="10711543" cy="1653541"/>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noAutofit/>
          </a:bodyPr>
          <a:lstStyle/>
          <a:p>
            <a:pPr marL="292608" indent="-292608">
              <a:buClr>
                <a:srgbClr val="C00000"/>
              </a:buClr>
              <a:buFont typeface="Arial" panose="020B0604020202020204" pitchFamily="34" charset="0"/>
              <a:buChar char="•"/>
            </a:pPr>
            <a:r>
              <a:rPr lang="en-US" altLang="en-US" dirty="0">
                <a:latin typeface="Arial" panose="020B0604020202020204" pitchFamily="34" charset="0"/>
                <a:ea typeface="ＭＳ Ｐゴシック" panose="020B0600070205080204" pitchFamily="34" charset="-128"/>
                <a:cs typeface="Arial" panose="020B0604020202020204" pitchFamily="34" charset="0"/>
              </a:rPr>
              <a:t>Travel days are considered business days</a:t>
            </a:r>
          </a:p>
          <a:p>
            <a:pPr marL="292608" indent="-292608">
              <a:buClr>
                <a:srgbClr val="C00000"/>
              </a:buClr>
              <a:buFont typeface="Arial" panose="020B0604020202020204" pitchFamily="34" charset="0"/>
              <a:buChar char="•"/>
            </a:pPr>
            <a:r>
              <a:rPr lang="en-US" altLang="en-US" dirty="0">
                <a:latin typeface="Arial" panose="020B0604020202020204" pitchFamily="34" charset="0"/>
                <a:ea typeface="ＭＳ Ｐゴシック" panose="020B0600070205080204" pitchFamily="34" charset="-128"/>
                <a:cs typeface="Arial" panose="020B0604020202020204" pitchFamily="34" charset="0"/>
              </a:rPr>
              <a:t>Weekends, legal holidays and intervening days are business days if both the preceding and succeeding days are business days</a:t>
            </a:r>
          </a:p>
          <a:p>
            <a:pPr marL="292608" indent="-292608">
              <a:buClr>
                <a:srgbClr val="C00000"/>
              </a:buClr>
              <a:buFont typeface="Arial" panose="020B0604020202020204" pitchFamily="34" charset="0"/>
              <a:buChar char="•"/>
            </a:pPr>
            <a:r>
              <a:rPr lang="en-US" altLang="en-US" dirty="0">
                <a:latin typeface="Arial" panose="020B0604020202020204" pitchFamily="34" charset="0"/>
                <a:ea typeface="ＭＳ Ｐゴシック" panose="020B0600070205080204" pitchFamily="34" charset="-128"/>
                <a:cs typeface="Arial" panose="020B0604020202020204" pitchFamily="34" charset="0"/>
              </a:rPr>
              <a:t>If trip is primarily for pleasure, no transportation expenses are deductible</a:t>
            </a:r>
          </a:p>
        </p:txBody>
      </p:sp>
    </p:spTree>
    <p:extLst>
      <p:ext uri="{BB962C8B-B14F-4D97-AF65-F5344CB8AC3E}">
        <p14:creationId xmlns:p14="http://schemas.microsoft.com/office/powerpoint/2010/main" val="182821386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r>
              <a:rPr lang="en-US" altLang="en-US" dirty="0">
                <a:ea typeface="ＭＳ Ｐゴシック" panose="020B0600070205080204" pitchFamily="34" charset="-128"/>
              </a:rPr>
              <a:t>Education </a:t>
            </a:r>
            <a:r>
              <a:rPr lang="en-US" altLang="en-US" dirty="0" smtClean="0">
                <a:ea typeface="ＭＳ Ｐゴシック" panose="020B0600070205080204" pitchFamily="34" charset="-128"/>
              </a:rPr>
              <a:t>Expenses </a:t>
            </a:r>
            <a:r>
              <a:rPr lang="en-US" altLang="en-US" sz="2400" b="0" dirty="0" smtClean="0">
                <a:ea typeface="ＭＳ Ｐゴシック" panose="020B0600070205080204" pitchFamily="34" charset="-128"/>
              </a:rPr>
              <a:t>(1 </a:t>
            </a:r>
            <a:r>
              <a:rPr lang="en-US" altLang="en-US" sz="2400" b="0" dirty="0">
                <a:ea typeface="ＭＳ Ｐゴシック" panose="020B0600070205080204" pitchFamily="34" charset="-128"/>
              </a:rPr>
              <a:t>of 3)</a:t>
            </a:r>
            <a:endParaRPr lang="en-US" sz="2400" b="0" dirty="0">
              <a:latin typeface="Arial" panose="020B0604020202020204" pitchFamily="34" charset="0"/>
            </a:endParaRPr>
          </a:p>
        </p:txBody>
      </p:sp>
      <p:sp>
        <p:nvSpPr>
          <p:cNvPr id="3" name="Text Placeholder 2"/>
          <p:cNvSpPr>
            <a:spLocks noGrp="1"/>
          </p:cNvSpPr>
          <p:nvPr>
            <p:ph type="body" sz="quarter" idx="15"/>
          </p:nvPr>
        </p:nvSpPr>
        <p:spPr>
          <a:xfrm>
            <a:off x="743576" y="1289684"/>
            <a:ext cx="10711543" cy="1710692"/>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noAutofit/>
          </a:bodyPr>
          <a:lstStyle/>
          <a:p>
            <a:pPr marL="292608" indent="-292608">
              <a:buClr>
                <a:srgbClr val="C00000"/>
              </a:buClr>
              <a:buFont typeface="Arial" panose="020B0604020202020204" pitchFamily="34" charset="0"/>
              <a:buChar char="•"/>
            </a:pPr>
            <a:r>
              <a:rPr lang="en-US" altLang="en-US" dirty="0">
                <a:latin typeface="Arial" panose="020B0604020202020204" pitchFamily="34" charset="0"/>
                <a:ea typeface="ＭＳ Ｐゴシック" panose="020B0600070205080204" pitchFamily="34" charset="-128"/>
                <a:cs typeface="Arial" panose="020B0604020202020204" pitchFamily="34" charset="0"/>
              </a:rPr>
              <a:t>Education expenses of a self-employed taxpayer are deductible if they are incurred:</a:t>
            </a:r>
          </a:p>
          <a:p>
            <a:pPr marL="621792" lvl="1" indent="-320040">
              <a:spcBef>
                <a:spcPts val="1000"/>
              </a:spcBef>
              <a:buClr>
                <a:srgbClr val="C00000"/>
              </a:buClr>
              <a:buSzPct val="80000"/>
              <a:buFont typeface="Courier New" panose="02070309020205020404" pitchFamily="49" charset="0"/>
              <a:buChar char="o"/>
            </a:pP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To maintain or improve existing skills</a:t>
            </a:r>
          </a:p>
          <a:p>
            <a:pPr marL="621792" lvl="1" indent="-320040">
              <a:spcBef>
                <a:spcPts val="1000"/>
              </a:spcBef>
              <a:buClr>
                <a:srgbClr val="C00000"/>
              </a:buClr>
              <a:buSzPct val="80000"/>
              <a:buFont typeface="Courier New" panose="02070309020205020404" pitchFamily="49" charset="0"/>
              <a:buChar char="o"/>
            </a:pP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To meet the specific legal requirements to keep his or her job</a:t>
            </a:r>
          </a:p>
        </p:txBody>
      </p:sp>
    </p:spTree>
    <p:extLst>
      <p:ext uri="{BB962C8B-B14F-4D97-AF65-F5344CB8AC3E}">
        <p14:creationId xmlns:p14="http://schemas.microsoft.com/office/powerpoint/2010/main" val="243447836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r>
              <a:rPr lang="en-US" altLang="en-US" dirty="0">
                <a:ea typeface="ＭＳ Ｐゴシック" panose="020B0600070205080204" pitchFamily="34" charset="-128"/>
              </a:rPr>
              <a:t>Education Expenses </a:t>
            </a:r>
            <a:r>
              <a:rPr lang="en-US" altLang="en-US" sz="2400" b="0" dirty="0" smtClean="0">
                <a:ea typeface="ＭＳ Ｐゴシック" panose="020B0600070205080204" pitchFamily="34" charset="-128"/>
              </a:rPr>
              <a:t>(2 </a:t>
            </a:r>
            <a:r>
              <a:rPr lang="en-US" altLang="en-US" sz="2400" b="0" dirty="0">
                <a:ea typeface="ＭＳ Ｐゴシック" panose="020B0600070205080204" pitchFamily="34" charset="-128"/>
              </a:rPr>
              <a:t>of 3)</a:t>
            </a:r>
            <a:endParaRPr lang="en-US" sz="2400" b="0" dirty="0">
              <a:latin typeface="Arial" panose="020B0604020202020204" pitchFamily="34" charset="0"/>
            </a:endParaRPr>
          </a:p>
        </p:txBody>
      </p:sp>
      <p:sp>
        <p:nvSpPr>
          <p:cNvPr id="3" name="Text Placeholder 2"/>
          <p:cNvSpPr>
            <a:spLocks noGrp="1"/>
          </p:cNvSpPr>
          <p:nvPr>
            <p:ph type="body" sz="quarter" idx="15"/>
          </p:nvPr>
        </p:nvSpPr>
        <p:spPr>
          <a:xfrm>
            <a:off x="743576" y="1289684"/>
            <a:ext cx="10711543" cy="1291592"/>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noAutofit/>
          </a:bodyPr>
          <a:lstStyle/>
          <a:p>
            <a:pPr marL="292608" indent="-292608">
              <a:buClr>
                <a:srgbClr val="C00000"/>
              </a:buClr>
              <a:buFont typeface="Arial" panose="020B0604020202020204" pitchFamily="34" charset="0"/>
              <a:buChar char="•"/>
            </a:pPr>
            <a:r>
              <a:rPr lang="en-US" altLang="en-US" dirty="0">
                <a:latin typeface="Arial" panose="020B0604020202020204" pitchFamily="34" charset="0"/>
                <a:ea typeface="ＭＳ Ｐゴシック" panose="020B0600070205080204" pitchFamily="34" charset="-128"/>
                <a:cs typeface="Arial" panose="020B0604020202020204" pitchFamily="34" charset="0"/>
              </a:rPr>
              <a:t>Education expenses are not deductible if they are incurred:</a:t>
            </a:r>
          </a:p>
          <a:p>
            <a:pPr marL="621792" lvl="1" indent="-320040">
              <a:spcBef>
                <a:spcPts val="1000"/>
              </a:spcBef>
              <a:buClr>
                <a:srgbClr val="C00000"/>
              </a:buClr>
              <a:buSzPct val="80000"/>
              <a:buFont typeface="Courier New" panose="02070309020205020404" pitchFamily="49" charset="0"/>
              <a:buChar char="o"/>
            </a:pP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To meet minimum educational standards for existing job</a:t>
            </a:r>
          </a:p>
          <a:p>
            <a:pPr marL="621792" lvl="1" indent="-320040">
              <a:spcBef>
                <a:spcPts val="1000"/>
              </a:spcBef>
              <a:buClr>
                <a:srgbClr val="C00000"/>
              </a:buClr>
              <a:buSzPct val="80000"/>
              <a:buFont typeface="Courier New" panose="02070309020205020404" pitchFamily="49" charset="0"/>
              <a:buChar char="o"/>
            </a:pP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To qualify taxpayer for new trade or business</a:t>
            </a:r>
          </a:p>
        </p:txBody>
      </p:sp>
    </p:spTree>
    <p:extLst>
      <p:ext uri="{BB962C8B-B14F-4D97-AF65-F5344CB8AC3E}">
        <p14:creationId xmlns:p14="http://schemas.microsoft.com/office/powerpoint/2010/main" val="415049132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r>
              <a:rPr lang="en-US" altLang="en-US" dirty="0">
                <a:ea typeface="ＭＳ Ｐゴシック" panose="020B0600070205080204" pitchFamily="34" charset="-128"/>
              </a:rPr>
              <a:t>Education Expenses </a:t>
            </a:r>
            <a:r>
              <a:rPr lang="en-US" altLang="en-US" sz="2400" b="0" dirty="0" smtClean="0">
                <a:ea typeface="ＭＳ Ｐゴシック" panose="020B0600070205080204" pitchFamily="34" charset="-128"/>
              </a:rPr>
              <a:t>(3 </a:t>
            </a:r>
            <a:r>
              <a:rPr lang="en-US" altLang="en-US" sz="2400" b="0" dirty="0">
                <a:ea typeface="ＭＳ Ｐゴシック" panose="020B0600070205080204" pitchFamily="34" charset="-128"/>
              </a:rPr>
              <a:t>of 3)</a:t>
            </a:r>
            <a:endParaRPr lang="en-US" sz="2400" b="0" dirty="0">
              <a:latin typeface="Arial" panose="020B0604020202020204" pitchFamily="34" charset="0"/>
            </a:endParaRPr>
          </a:p>
        </p:txBody>
      </p:sp>
      <p:sp>
        <p:nvSpPr>
          <p:cNvPr id="3" name="Text Placeholder 2"/>
          <p:cNvSpPr>
            <a:spLocks noGrp="1"/>
          </p:cNvSpPr>
          <p:nvPr>
            <p:ph type="body" sz="quarter" idx="15"/>
          </p:nvPr>
        </p:nvSpPr>
        <p:spPr>
          <a:xfrm>
            <a:off x="743576" y="1289684"/>
            <a:ext cx="10711543" cy="2596516"/>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noAutofit/>
          </a:bodyPr>
          <a:lstStyle/>
          <a:p>
            <a:pPr marL="292608" indent="-292608">
              <a:buClr>
                <a:srgbClr val="C00000"/>
              </a:buClr>
              <a:buFont typeface="Arial" panose="020B0604020202020204" pitchFamily="34" charset="0"/>
              <a:buChar char="•"/>
            </a:pPr>
            <a:r>
              <a:rPr lang="en-US" altLang="en-US" dirty="0">
                <a:latin typeface="Arial" panose="020B0604020202020204" pitchFamily="34" charset="0"/>
                <a:ea typeface="ＭＳ Ｐゴシック" panose="020B0600070205080204" pitchFamily="34" charset="-128"/>
                <a:cs typeface="Arial" panose="020B0604020202020204" pitchFamily="34" charset="0"/>
              </a:rPr>
              <a:t>Education expenses include:</a:t>
            </a:r>
          </a:p>
          <a:p>
            <a:pPr marL="621792" lvl="1" indent="-320040">
              <a:spcBef>
                <a:spcPts val="1000"/>
              </a:spcBef>
              <a:buClr>
                <a:srgbClr val="C00000"/>
              </a:buClr>
              <a:buSzPct val="80000"/>
              <a:buFont typeface="Courier New" panose="02070309020205020404" pitchFamily="49" charset="0"/>
              <a:buChar char="o"/>
            </a:pP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Tuition</a:t>
            </a:r>
          </a:p>
          <a:p>
            <a:pPr marL="621792" lvl="1" indent="-320040">
              <a:spcBef>
                <a:spcPts val="1000"/>
              </a:spcBef>
              <a:buClr>
                <a:srgbClr val="C00000"/>
              </a:buClr>
              <a:buSzPct val="80000"/>
              <a:buFont typeface="Courier New" panose="02070309020205020404" pitchFamily="49" charset="0"/>
              <a:buChar char="o"/>
            </a:pP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Books</a:t>
            </a:r>
          </a:p>
          <a:p>
            <a:pPr marL="621792" lvl="1" indent="-320040">
              <a:spcBef>
                <a:spcPts val="1000"/>
              </a:spcBef>
              <a:buClr>
                <a:srgbClr val="C00000"/>
              </a:buClr>
              <a:buSzPct val="80000"/>
              <a:buFont typeface="Courier New" panose="02070309020205020404" pitchFamily="49" charset="0"/>
              <a:buChar char="o"/>
            </a:pP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Supplies</a:t>
            </a:r>
          </a:p>
          <a:p>
            <a:pPr marL="621792" lvl="1" indent="-320040">
              <a:spcBef>
                <a:spcPts val="1000"/>
              </a:spcBef>
              <a:buClr>
                <a:srgbClr val="C00000"/>
              </a:buClr>
              <a:buSzPct val="80000"/>
              <a:buFont typeface="Courier New" panose="02070309020205020404" pitchFamily="49" charset="0"/>
              <a:buChar char="o"/>
            </a:pP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Transportation</a:t>
            </a:r>
          </a:p>
          <a:p>
            <a:pPr marL="621792" lvl="1" indent="-320040">
              <a:spcBef>
                <a:spcPts val="1000"/>
              </a:spcBef>
              <a:buClr>
                <a:srgbClr val="C00000"/>
              </a:buClr>
              <a:buSzPct val="80000"/>
              <a:buFont typeface="Courier New" panose="02070309020205020404" pitchFamily="49" charset="0"/>
              <a:buChar char="o"/>
            </a:pP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Travel (including lodging and meals)</a:t>
            </a:r>
          </a:p>
        </p:txBody>
      </p:sp>
    </p:spTree>
    <p:extLst>
      <p:ext uri="{BB962C8B-B14F-4D97-AF65-F5344CB8AC3E}">
        <p14:creationId xmlns:p14="http://schemas.microsoft.com/office/powerpoint/2010/main" val="104936358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38200" y="195838"/>
            <a:ext cx="10515600" cy="1010679"/>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r>
              <a:rPr lang="en-US" altLang="en-US" dirty="0">
                <a:ea typeface="ＭＳ Ｐゴシック" panose="020B0600070205080204" pitchFamily="34" charset="-128"/>
              </a:rPr>
              <a:t>Deduction For Qualified Tuition and Related Expenses </a:t>
            </a:r>
            <a:r>
              <a:rPr lang="en-US" altLang="en-US" sz="2400" b="0" dirty="0" smtClean="0">
                <a:ea typeface="ＭＳ Ｐゴシック" panose="020B0600070205080204" pitchFamily="34" charset="-128"/>
              </a:rPr>
              <a:t>(1 </a:t>
            </a:r>
            <a:r>
              <a:rPr lang="en-US" altLang="en-US" sz="2400" b="0" dirty="0">
                <a:ea typeface="ＭＳ Ｐゴシック" panose="020B0600070205080204" pitchFamily="34" charset="-128"/>
              </a:rPr>
              <a:t>of 3)</a:t>
            </a:r>
            <a:endParaRPr lang="en-US" sz="2400" b="0" dirty="0">
              <a:latin typeface="Arial" panose="020B0604020202020204" pitchFamily="34" charset="0"/>
            </a:endParaRPr>
          </a:p>
        </p:txBody>
      </p:sp>
      <p:sp>
        <p:nvSpPr>
          <p:cNvPr id="3" name="Text Placeholder 2"/>
          <p:cNvSpPr>
            <a:spLocks noGrp="1"/>
          </p:cNvSpPr>
          <p:nvPr>
            <p:ph type="body" sz="quarter" idx="15"/>
          </p:nvPr>
        </p:nvSpPr>
        <p:spPr>
          <a:xfrm>
            <a:off x="743576" y="1496948"/>
            <a:ext cx="10711543" cy="1522477"/>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noAutofit/>
          </a:bodyPr>
          <a:lstStyle/>
          <a:p>
            <a:pPr marL="292608" indent="-292608">
              <a:buClr>
                <a:srgbClr val="C00000"/>
              </a:buClr>
              <a:buFont typeface="Arial" panose="020B0604020202020204" pitchFamily="34" charset="0"/>
              <a:buChar char="•"/>
            </a:pPr>
            <a:r>
              <a:rPr lang="en-US" altLang="en-US" dirty="0">
                <a:latin typeface="Arial" panose="020B0604020202020204" pitchFamily="34" charset="0"/>
                <a:ea typeface="ＭＳ Ｐゴシック" panose="020B0600070205080204" pitchFamily="34" charset="-128"/>
                <a:cs typeface="Arial" panose="020B0604020202020204" pitchFamily="34" charset="0"/>
              </a:rPr>
              <a:t>A deduction is allowed </a:t>
            </a:r>
            <a:r>
              <a:rPr lang="en-US" altLang="en-US" i="1" dirty="0">
                <a:latin typeface="Arial" panose="020B0604020202020204" pitchFamily="34" charset="0"/>
                <a:ea typeface="ＭＳ Ｐゴシック" panose="020B0600070205080204" pitchFamily="34" charset="-128"/>
                <a:cs typeface="Arial" panose="020B0604020202020204" pitchFamily="34" charset="0"/>
              </a:rPr>
              <a:t>for</a:t>
            </a:r>
            <a:r>
              <a:rPr lang="en-US" altLang="en-US" dirty="0">
                <a:latin typeface="Arial" panose="020B0604020202020204" pitchFamily="34" charset="0"/>
                <a:ea typeface="ＭＳ Ｐゴシック" panose="020B0600070205080204" pitchFamily="34" charset="-128"/>
                <a:cs typeface="Arial" panose="020B0604020202020204" pitchFamily="34" charset="0"/>
              </a:rPr>
              <a:t> </a:t>
            </a:r>
            <a:r>
              <a:rPr lang="en-US" altLang="en-US" dirty="0" smtClean="0">
                <a:latin typeface="Arial" panose="020B0604020202020204" pitchFamily="34" charset="0"/>
                <a:ea typeface="ＭＳ Ｐゴシック" panose="020B0600070205080204" pitchFamily="34" charset="-128"/>
                <a:cs typeface="Arial" panose="020B0604020202020204" pitchFamily="34" charset="0"/>
              </a:rPr>
              <a:t>A</a:t>
            </a:r>
            <a:r>
              <a:rPr lang="en-US" altLang="en-US" sz="100" dirty="0" smtClean="0">
                <a:latin typeface="Arial" panose="020B0604020202020204" pitchFamily="34" charset="0"/>
                <a:ea typeface="ＭＳ Ｐゴシック" panose="020B0600070205080204" pitchFamily="34" charset="-128"/>
                <a:cs typeface="Arial" panose="020B0604020202020204" pitchFamily="34" charset="0"/>
              </a:rPr>
              <a:t> </a:t>
            </a:r>
            <a:r>
              <a:rPr lang="en-US" altLang="en-US" dirty="0" smtClean="0">
                <a:latin typeface="Arial" panose="020B0604020202020204" pitchFamily="34" charset="0"/>
                <a:ea typeface="ＭＳ Ｐゴシック" panose="020B0600070205080204" pitchFamily="34" charset="-128"/>
                <a:cs typeface="Arial" panose="020B0604020202020204" pitchFamily="34" charset="0"/>
              </a:rPr>
              <a:t>G</a:t>
            </a:r>
            <a:r>
              <a:rPr lang="en-US" altLang="en-US" sz="100" dirty="0" smtClean="0">
                <a:latin typeface="Arial" panose="020B0604020202020204" pitchFamily="34" charset="0"/>
                <a:ea typeface="ＭＳ Ｐゴシック" panose="020B0600070205080204" pitchFamily="34" charset="-128"/>
                <a:cs typeface="Arial" panose="020B0604020202020204" pitchFamily="34" charset="0"/>
              </a:rPr>
              <a:t> </a:t>
            </a:r>
            <a:r>
              <a:rPr lang="en-US" altLang="en-US" dirty="0" smtClean="0">
                <a:latin typeface="Arial" panose="020B0604020202020204" pitchFamily="34" charset="0"/>
                <a:ea typeface="ＭＳ Ｐゴシック" panose="020B0600070205080204" pitchFamily="34" charset="-128"/>
                <a:cs typeface="Arial" panose="020B0604020202020204" pitchFamily="34" charset="0"/>
              </a:rPr>
              <a:t>I </a:t>
            </a:r>
            <a:r>
              <a:rPr lang="en-US" altLang="en-US" dirty="0">
                <a:latin typeface="Arial" panose="020B0604020202020204" pitchFamily="34" charset="0"/>
                <a:ea typeface="ＭＳ Ｐゴシック" panose="020B0600070205080204" pitchFamily="34" charset="-128"/>
                <a:cs typeface="Arial" panose="020B0604020202020204" pitchFamily="34" charset="0"/>
              </a:rPr>
              <a:t>for qualified tuition and related expenses involving higher education (i.e., postsecondary)</a:t>
            </a:r>
          </a:p>
          <a:p>
            <a:pPr marL="621792" lvl="1" indent="-320040">
              <a:spcBef>
                <a:spcPts val="1000"/>
              </a:spcBef>
              <a:buClr>
                <a:srgbClr val="C00000"/>
              </a:buClr>
              <a:buSzPct val="80000"/>
              <a:buFont typeface="Courier New" panose="02070309020205020404" pitchFamily="49" charset="0"/>
              <a:buChar char="o"/>
            </a:pPr>
            <a:r>
              <a:rPr lang="en-US" altLang="en-US" sz="2200" dirty="0">
                <a:solidFill>
                  <a:srgbClr val="000000"/>
                </a:solidFill>
                <a:latin typeface="Arial" panose="020B0604020202020204" pitchFamily="34" charset="0"/>
                <a:ea typeface="ＭＳ Ｐゴシック" panose="020B0600070205080204" pitchFamily="34" charset="-128"/>
                <a:cs typeface="Arial" panose="020B0604020202020204" pitchFamily="34" charset="0"/>
              </a:rPr>
              <a:t>This provision expired on December 31, 2017, but might be extended by Congress.</a:t>
            </a:r>
          </a:p>
        </p:txBody>
      </p:sp>
    </p:spTree>
    <p:extLst>
      <p:ext uri="{BB962C8B-B14F-4D97-AF65-F5344CB8AC3E}">
        <p14:creationId xmlns:p14="http://schemas.microsoft.com/office/powerpoint/2010/main" val="200689838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38200" y="195838"/>
            <a:ext cx="10515600" cy="1010679"/>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r>
              <a:rPr lang="en-US" altLang="en-US" dirty="0">
                <a:ea typeface="ＭＳ Ｐゴシック" panose="020B0600070205080204" pitchFamily="34" charset="-128"/>
              </a:rPr>
              <a:t>Deduction For Qualified Tuition and Related Expenses </a:t>
            </a:r>
            <a:r>
              <a:rPr lang="en-US" altLang="en-US" sz="2400" b="0" dirty="0" smtClean="0">
                <a:ea typeface="ＭＳ Ｐゴシック" panose="020B0600070205080204" pitchFamily="34" charset="-128"/>
              </a:rPr>
              <a:t>(2 </a:t>
            </a:r>
            <a:r>
              <a:rPr lang="en-US" altLang="en-US" sz="2400" b="0" dirty="0">
                <a:ea typeface="ＭＳ Ｐゴシック" panose="020B0600070205080204" pitchFamily="34" charset="-128"/>
              </a:rPr>
              <a:t>of 3)</a:t>
            </a:r>
            <a:endParaRPr lang="en-US" sz="2400" b="0" dirty="0">
              <a:latin typeface="Arial" panose="020B0604020202020204" pitchFamily="34" charset="0"/>
            </a:endParaRPr>
          </a:p>
        </p:txBody>
      </p:sp>
      <p:sp>
        <p:nvSpPr>
          <p:cNvPr id="3" name="Text Placeholder 2"/>
          <p:cNvSpPr>
            <a:spLocks noGrp="1"/>
          </p:cNvSpPr>
          <p:nvPr>
            <p:ph type="body" sz="quarter" idx="15"/>
          </p:nvPr>
        </p:nvSpPr>
        <p:spPr>
          <a:xfrm>
            <a:off x="743576" y="1289684"/>
            <a:ext cx="10711543" cy="396241"/>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noAutofit/>
          </a:bodyPr>
          <a:lstStyle/>
          <a:p>
            <a:pPr marL="292608" indent="-292608">
              <a:buClr>
                <a:srgbClr val="C00000"/>
              </a:buClr>
              <a:buFont typeface="Arial" panose="020B0604020202020204" pitchFamily="34" charset="0"/>
              <a:buChar char="•"/>
              <a:tabLst>
                <a:tab pos="2741613" algn="l"/>
                <a:tab pos="5092700" algn="l"/>
              </a:tabLst>
            </a:pPr>
            <a:r>
              <a:rPr lang="en-US" altLang="en-US" dirty="0">
                <a:ea typeface="ＭＳ Ｐゴシック" panose="020B0600070205080204" pitchFamily="34" charset="-128"/>
              </a:rPr>
              <a:t>The maximum deduction depends on filing status and Modified </a:t>
            </a:r>
            <a:r>
              <a:rPr lang="en-US" altLang="en-US" dirty="0" smtClean="0">
                <a:ea typeface="ＭＳ Ｐゴシック" panose="020B0600070205080204" pitchFamily="34" charset="-128"/>
              </a:rPr>
              <a:t>A</a:t>
            </a:r>
            <a:r>
              <a:rPr lang="en-US" altLang="en-US" sz="100" dirty="0" smtClean="0">
                <a:ea typeface="ＭＳ Ｐゴシック" panose="020B0600070205080204" pitchFamily="34" charset="-128"/>
              </a:rPr>
              <a:t> </a:t>
            </a:r>
            <a:r>
              <a:rPr lang="en-US" altLang="en-US" dirty="0" smtClean="0">
                <a:ea typeface="ＭＳ Ｐゴシック" panose="020B0600070205080204" pitchFamily="34" charset="-128"/>
              </a:rPr>
              <a:t>G</a:t>
            </a:r>
            <a:r>
              <a:rPr lang="en-US" altLang="en-US" sz="100" dirty="0" smtClean="0">
                <a:ea typeface="ＭＳ Ｐゴシック" panose="020B0600070205080204" pitchFamily="34" charset="-128"/>
              </a:rPr>
              <a:t> </a:t>
            </a:r>
            <a:r>
              <a:rPr lang="en-US" altLang="en-US" dirty="0" smtClean="0">
                <a:ea typeface="ＭＳ Ｐゴシック" panose="020B0600070205080204" pitchFamily="34" charset="-128"/>
              </a:rPr>
              <a:t>I</a:t>
            </a:r>
            <a:endParaRPr lang="en-US" altLang="en-US" dirty="0">
              <a:ea typeface="ＭＳ Ｐゴシック" panose="020B0600070205080204" pitchFamily="34" charset="-128"/>
            </a:endParaRPr>
          </a:p>
        </p:txBody>
      </p:sp>
      <p:sp>
        <p:nvSpPr>
          <p:cNvPr id="2" name="Text Placeholder 1"/>
          <p:cNvSpPr>
            <a:spLocks noGrp="1"/>
          </p:cNvSpPr>
          <p:nvPr>
            <p:ph type="body" sz="quarter" idx="16"/>
          </p:nvPr>
        </p:nvSpPr>
        <p:spPr>
          <a:xfrm>
            <a:off x="737355" y="1827370"/>
            <a:ext cx="7454145" cy="307780"/>
          </a:xfrm>
        </p:spPr>
        <p:txBody>
          <a:bodyPr/>
          <a:lstStyle/>
          <a:p>
            <a:r>
              <a:rPr lang="en-IN" b="1" dirty="0"/>
              <a:t>EXHIBIT </a:t>
            </a:r>
            <a:r>
              <a:rPr lang="en-IN" b="1" dirty="0" smtClean="0"/>
              <a:t>9.1 </a:t>
            </a:r>
            <a:r>
              <a:rPr lang="en-IN" dirty="0"/>
              <a:t>Limitations for Qualified Tuition Deduction</a:t>
            </a:r>
          </a:p>
        </p:txBody>
      </p:sp>
      <p:graphicFrame>
        <p:nvGraphicFramePr>
          <p:cNvPr id="10" name="Content Placeholder 9" descr="Table is accessible to screenreaders"/>
          <p:cNvGraphicFramePr>
            <a:graphicFrameLocks noGrp="1"/>
          </p:cNvGraphicFramePr>
          <p:nvPr>
            <p:ph sz="quarter" idx="21"/>
            <p:extLst>
              <p:ext uri="{D42A27DB-BD31-4B8C-83A1-F6EECF244321}">
                <p14:modId xmlns:p14="http://schemas.microsoft.com/office/powerpoint/2010/main" val="3376651657"/>
              </p:ext>
            </p:extLst>
          </p:nvPr>
        </p:nvGraphicFramePr>
        <p:xfrm>
          <a:off x="728663" y="2513013"/>
          <a:ext cx="10891837" cy="3078480"/>
        </p:xfrm>
        <a:graphic>
          <a:graphicData uri="http://schemas.openxmlformats.org/drawingml/2006/table">
            <a:tbl>
              <a:tblPr firstRow="1" bandRow="1">
                <a:tableStyleId>{5C22544A-7EE6-4342-B048-85BDC9FD1C3A}</a:tableStyleId>
              </a:tblPr>
              <a:tblGrid>
                <a:gridCol w="1719254">
                  <a:extLst>
                    <a:ext uri="{9D8B030D-6E8A-4147-A177-3AD203B41FA5}">
                      <a16:colId xmlns:a16="http://schemas.microsoft.com/office/drawing/2014/main" val="1590892854"/>
                    </a:ext>
                  </a:extLst>
                </a:gridCol>
                <a:gridCol w="6605810">
                  <a:extLst>
                    <a:ext uri="{9D8B030D-6E8A-4147-A177-3AD203B41FA5}">
                      <a16:colId xmlns:a16="http://schemas.microsoft.com/office/drawing/2014/main" val="702208661"/>
                    </a:ext>
                  </a:extLst>
                </a:gridCol>
                <a:gridCol w="2566773">
                  <a:extLst>
                    <a:ext uri="{9D8B030D-6E8A-4147-A177-3AD203B41FA5}">
                      <a16:colId xmlns:a16="http://schemas.microsoft.com/office/drawing/2014/main" val="3558126025"/>
                    </a:ext>
                  </a:extLst>
                </a:gridCol>
              </a:tblGrid>
              <a:tr h="370840">
                <a:tc>
                  <a:txBody>
                    <a:bodyPr/>
                    <a:lstStyle/>
                    <a:p>
                      <a:r>
                        <a:rPr lang="en-IN" sz="2000" b="1" kern="1200" dirty="0" smtClean="0">
                          <a:solidFill>
                            <a:srgbClr val="000000"/>
                          </a:solidFill>
                          <a:effectLst/>
                          <a:latin typeface="Arial" panose="020B0604020202020204" pitchFamily="34" charset="0"/>
                          <a:ea typeface="+mn-ea"/>
                          <a:cs typeface="Arial" panose="020B0604020202020204" pitchFamily="34" charset="0"/>
                        </a:rPr>
                        <a:t>Filing Status </a:t>
                      </a:r>
                      <a:endParaRPr lang="en-IN" sz="2000" dirty="0">
                        <a:solidFill>
                          <a:srgbClr val="000000"/>
                        </a:solidFill>
                        <a:latin typeface="Arial" panose="020B0604020202020204" pitchFamily="34" charset="0"/>
                        <a:cs typeface="Arial" panose="020B0604020202020204" pitchFamily="34" charset="0"/>
                      </a:endParaRPr>
                    </a:p>
                  </a:txBody>
                  <a:tcP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r>
                        <a:rPr lang="en-IN" sz="2000" b="1" kern="1200" dirty="0" smtClean="0">
                          <a:solidFill>
                            <a:srgbClr val="000000"/>
                          </a:solidFill>
                          <a:effectLst/>
                          <a:latin typeface="Arial" panose="020B0604020202020204" pitchFamily="34" charset="0"/>
                          <a:ea typeface="+mn-ea"/>
                          <a:cs typeface="Arial" panose="020B0604020202020204" pitchFamily="34" charset="0"/>
                        </a:rPr>
                        <a:t>Modified AGI </a:t>
                      </a:r>
                      <a:endParaRPr lang="en-IN" sz="2000" dirty="0">
                        <a:solidFill>
                          <a:srgbClr val="000000"/>
                        </a:solidFill>
                        <a:latin typeface="Arial" panose="020B0604020202020204" pitchFamily="34" charset="0"/>
                        <a:cs typeface="Arial" panose="020B0604020202020204" pitchFamily="34" charset="0"/>
                      </a:endParaRPr>
                    </a:p>
                  </a:txBody>
                  <a:tcP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en-IN" sz="2000" b="1" kern="1200" dirty="0" smtClean="0">
                          <a:solidFill>
                            <a:srgbClr val="000000"/>
                          </a:solidFill>
                          <a:effectLst/>
                          <a:latin typeface="Arial" panose="020B0604020202020204" pitchFamily="34" charset="0"/>
                          <a:ea typeface="+mn-ea"/>
                          <a:cs typeface="Arial" panose="020B0604020202020204" pitchFamily="34" charset="0"/>
                        </a:rPr>
                        <a:t>Maximum Deduction Allowed</a:t>
                      </a:r>
                      <a:endParaRPr lang="en-IN" sz="2000" dirty="0">
                        <a:solidFill>
                          <a:srgbClr val="000000"/>
                        </a:solidFill>
                        <a:latin typeface="Arial" panose="020B0604020202020204" pitchFamily="34" charset="0"/>
                        <a:cs typeface="Arial" panose="020B0604020202020204" pitchFamily="34" charset="0"/>
                      </a:endParaRPr>
                    </a:p>
                  </a:txBody>
                  <a:tcP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412886008"/>
                  </a:ext>
                </a:extLst>
              </a:tr>
              <a:tr h="370840">
                <a:tc>
                  <a:txBody>
                    <a:bodyPr/>
                    <a:lstStyle/>
                    <a:p>
                      <a:r>
                        <a:rPr lang="en-IN" sz="2000" kern="1200" dirty="0" smtClean="0">
                          <a:solidFill>
                            <a:srgbClr val="000000"/>
                          </a:solidFill>
                          <a:effectLst/>
                          <a:latin typeface="Arial" panose="020B0604020202020204" pitchFamily="34" charset="0"/>
                          <a:ea typeface="+mn-ea"/>
                          <a:cs typeface="Arial" panose="020B0604020202020204" pitchFamily="34" charset="0"/>
                        </a:rPr>
                        <a:t>Single</a:t>
                      </a:r>
                      <a:endParaRPr lang="en-IN" sz="2000" dirty="0">
                        <a:solidFill>
                          <a:srgbClr val="000000"/>
                        </a:solidFill>
                        <a:latin typeface="Arial" panose="020B0604020202020204" pitchFamily="34" charset="0"/>
                        <a:cs typeface="Arial" panose="020B0604020202020204" pitchFamily="34" charset="0"/>
                      </a:endParaRPr>
                    </a:p>
                  </a:txBody>
                  <a:tcPr>
                    <a:lnT w="12700" cap="flat" cmpd="sng" algn="ctr">
                      <a:solidFill>
                        <a:srgbClr val="000000"/>
                      </a:solidFill>
                      <a:prstDash val="solid"/>
                      <a:round/>
                      <a:headEnd type="none" w="med" len="med"/>
                      <a:tailEnd type="none" w="med" len="med"/>
                    </a:lnT>
                    <a:noFill/>
                  </a:tcPr>
                </a:tc>
                <a:tc>
                  <a:txBody>
                    <a:bodyPr/>
                    <a:lstStyle/>
                    <a:p>
                      <a:r>
                        <a:rPr lang="en-IN" sz="2000" kern="1200" dirty="0" smtClean="0">
                          <a:solidFill>
                            <a:srgbClr val="000000"/>
                          </a:solidFill>
                          <a:effectLst/>
                          <a:latin typeface="Arial" panose="020B0604020202020204" pitchFamily="34" charset="0"/>
                          <a:ea typeface="+mn-ea"/>
                          <a:cs typeface="Arial" panose="020B0604020202020204" pitchFamily="34" charset="0"/>
                        </a:rPr>
                        <a:t>$65,000 or less</a:t>
                      </a:r>
                      <a:endParaRPr lang="en-IN" sz="2000" dirty="0">
                        <a:solidFill>
                          <a:srgbClr val="000000"/>
                        </a:solidFill>
                        <a:latin typeface="Arial" panose="020B0604020202020204" pitchFamily="34" charset="0"/>
                        <a:cs typeface="Arial" panose="020B0604020202020204" pitchFamily="34" charset="0"/>
                      </a:endParaRPr>
                    </a:p>
                  </a:txBody>
                  <a:tcPr>
                    <a:lnT w="12700" cap="flat" cmpd="sng" algn="ctr">
                      <a:solidFill>
                        <a:srgbClr val="000000"/>
                      </a:solidFill>
                      <a:prstDash val="solid"/>
                      <a:round/>
                      <a:headEnd type="none" w="med" len="med"/>
                      <a:tailEnd type="none" w="med" len="med"/>
                    </a:lnT>
                    <a:noFill/>
                  </a:tcPr>
                </a:tc>
                <a:tc>
                  <a:txBody>
                    <a:bodyPr/>
                    <a:lstStyle/>
                    <a:p>
                      <a:pPr algn="ctr"/>
                      <a:r>
                        <a:rPr lang="en-IN" sz="2000" kern="1200" dirty="0" smtClean="0">
                          <a:solidFill>
                            <a:srgbClr val="000000"/>
                          </a:solidFill>
                          <a:effectLst/>
                          <a:latin typeface="Arial" panose="020B0604020202020204" pitchFamily="34" charset="0"/>
                          <a:ea typeface="+mn-ea"/>
                          <a:cs typeface="Arial" panose="020B0604020202020204" pitchFamily="34" charset="0"/>
                        </a:rPr>
                        <a:t>$4,000</a:t>
                      </a:r>
                      <a:endParaRPr lang="en-IN" sz="2000" dirty="0">
                        <a:solidFill>
                          <a:srgbClr val="000000"/>
                        </a:solidFill>
                        <a:latin typeface="Arial" panose="020B0604020202020204" pitchFamily="34" charset="0"/>
                        <a:cs typeface="Arial" panose="020B0604020202020204" pitchFamily="34" charset="0"/>
                      </a:endParaRPr>
                    </a:p>
                  </a:txBody>
                  <a:tcPr>
                    <a:lnT w="12700" cap="flat" cmpd="sng" algn="ctr">
                      <a:solidFill>
                        <a:srgbClr val="000000"/>
                      </a:solidFill>
                      <a:prstDash val="solid"/>
                      <a:round/>
                      <a:headEnd type="none" w="med" len="med"/>
                      <a:tailEnd type="none" w="med" len="med"/>
                    </a:lnT>
                    <a:noFill/>
                  </a:tcPr>
                </a:tc>
                <a:extLst>
                  <a:ext uri="{0D108BD9-81ED-4DB2-BD59-A6C34878D82A}">
                    <a16:rowId xmlns:a16="http://schemas.microsoft.com/office/drawing/2014/main" val="3473742412"/>
                  </a:ext>
                </a:extLst>
              </a:tr>
              <a:tr h="370840">
                <a:tc>
                  <a:txBody>
                    <a:bodyPr/>
                    <a:lstStyle/>
                    <a:p>
                      <a:r>
                        <a:rPr lang="en-IN" sz="2000" dirty="0" smtClean="0">
                          <a:solidFill>
                            <a:schemeClr val="bg1"/>
                          </a:solidFill>
                          <a:latin typeface="Arial" panose="020B0604020202020204" pitchFamily="34" charset="0"/>
                          <a:cs typeface="Arial" panose="020B0604020202020204" pitchFamily="34" charset="0"/>
                        </a:rPr>
                        <a:t>Blank</a:t>
                      </a:r>
                      <a:endParaRPr lang="en-IN" sz="2000" dirty="0">
                        <a:solidFill>
                          <a:schemeClr val="bg1"/>
                        </a:solidFill>
                        <a:latin typeface="Arial" panose="020B0604020202020204" pitchFamily="34" charset="0"/>
                        <a:cs typeface="Arial" panose="020B0604020202020204" pitchFamily="34" charset="0"/>
                      </a:endParaRPr>
                    </a:p>
                  </a:txBody>
                  <a:tcP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2000" kern="1200" dirty="0" smtClean="0">
                          <a:solidFill>
                            <a:srgbClr val="000000"/>
                          </a:solidFill>
                          <a:effectLst/>
                          <a:latin typeface="Arial" panose="020B0604020202020204" pitchFamily="34" charset="0"/>
                          <a:ea typeface="+mn-ea"/>
                          <a:cs typeface="Arial" panose="020B0604020202020204" pitchFamily="34" charset="0"/>
                        </a:rPr>
                        <a:t>More than $65,000 and less than or equal to $80,000</a:t>
                      </a:r>
                      <a:endParaRPr lang="en-IN" sz="2000" dirty="0" smtClean="0">
                        <a:solidFill>
                          <a:srgbClr val="000000"/>
                        </a:solidFill>
                        <a:latin typeface="Arial" panose="020B0604020202020204" pitchFamily="34" charset="0"/>
                        <a:cs typeface="Arial" panose="020B0604020202020204" pitchFamily="34" charset="0"/>
                      </a:endParaRPr>
                    </a:p>
                  </a:txBody>
                  <a:tcP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IN" sz="2000" kern="1200" dirty="0" smtClean="0">
                          <a:solidFill>
                            <a:srgbClr val="000000"/>
                          </a:solidFill>
                          <a:effectLst/>
                          <a:latin typeface="Arial" panose="020B0604020202020204" pitchFamily="34" charset="0"/>
                          <a:ea typeface="+mn-ea"/>
                          <a:cs typeface="Arial" panose="020B0604020202020204" pitchFamily="34" charset="0"/>
                        </a:rPr>
                        <a:t>$2,000</a:t>
                      </a:r>
                      <a:endParaRPr lang="en-IN" sz="2000" dirty="0" smtClean="0">
                        <a:solidFill>
                          <a:srgbClr val="000000"/>
                        </a:solidFill>
                        <a:latin typeface="Arial" panose="020B0604020202020204" pitchFamily="34" charset="0"/>
                        <a:cs typeface="Arial" panose="020B0604020202020204" pitchFamily="34" charset="0"/>
                      </a:endParaRPr>
                    </a:p>
                  </a:txBody>
                  <a:tcPr>
                    <a:noFill/>
                  </a:tcPr>
                </a:tc>
                <a:extLst>
                  <a:ext uri="{0D108BD9-81ED-4DB2-BD59-A6C34878D82A}">
                    <a16:rowId xmlns:a16="http://schemas.microsoft.com/office/drawing/2014/main" val="938359307"/>
                  </a:ext>
                </a:extLst>
              </a:tr>
              <a:tr h="370840">
                <a:tc>
                  <a:txBody>
                    <a:bodyPr/>
                    <a:lstStyle/>
                    <a:p>
                      <a:r>
                        <a:rPr lang="en-IN" sz="2000" dirty="0" smtClean="0">
                          <a:solidFill>
                            <a:schemeClr val="bg1"/>
                          </a:solidFill>
                          <a:latin typeface="Arial" panose="020B0604020202020204" pitchFamily="34" charset="0"/>
                          <a:cs typeface="Arial" panose="020B0604020202020204" pitchFamily="34" charset="0"/>
                        </a:rPr>
                        <a:t>Blank</a:t>
                      </a:r>
                      <a:endParaRPr lang="en-IN" sz="2000" dirty="0">
                        <a:solidFill>
                          <a:schemeClr val="bg1"/>
                        </a:solidFill>
                        <a:latin typeface="Arial" panose="020B0604020202020204" pitchFamily="34" charset="0"/>
                        <a:cs typeface="Arial" panose="020B0604020202020204" pitchFamily="34" charset="0"/>
                      </a:endParaRPr>
                    </a:p>
                  </a:txBody>
                  <a:tcPr>
                    <a:noFill/>
                  </a:tcPr>
                </a:tc>
                <a:tc>
                  <a:txBody>
                    <a:bodyPr/>
                    <a:lstStyle/>
                    <a:p>
                      <a:r>
                        <a:rPr lang="en-IN" sz="2000" kern="1200" dirty="0" smtClean="0">
                          <a:solidFill>
                            <a:srgbClr val="000000"/>
                          </a:solidFill>
                          <a:effectLst/>
                          <a:latin typeface="Arial" panose="020B0604020202020204" pitchFamily="34" charset="0"/>
                          <a:ea typeface="+mn-ea"/>
                          <a:cs typeface="Arial" panose="020B0604020202020204" pitchFamily="34" charset="0"/>
                        </a:rPr>
                        <a:t>More than $80,000</a:t>
                      </a:r>
                      <a:endParaRPr lang="en-IN" sz="2000" dirty="0">
                        <a:solidFill>
                          <a:srgbClr val="000000"/>
                        </a:solidFill>
                        <a:latin typeface="Arial" panose="020B0604020202020204" pitchFamily="34" charset="0"/>
                        <a:cs typeface="Arial" panose="020B0604020202020204" pitchFamily="34" charset="0"/>
                      </a:endParaRPr>
                    </a:p>
                  </a:txBody>
                  <a:tcPr>
                    <a:noFill/>
                  </a:tcPr>
                </a:tc>
                <a:tc>
                  <a:txBody>
                    <a:bodyPr/>
                    <a:lstStyle/>
                    <a:p>
                      <a:pPr algn="ctr"/>
                      <a:r>
                        <a:rPr lang="en-IN" sz="2000" kern="1200" dirty="0" smtClean="0">
                          <a:solidFill>
                            <a:srgbClr val="000000"/>
                          </a:solidFill>
                          <a:effectLst/>
                          <a:latin typeface="Arial" panose="020B0604020202020204" pitchFamily="34" charset="0"/>
                          <a:ea typeface="+mn-ea"/>
                          <a:cs typeface="Arial" panose="020B0604020202020204" pitchFamily="34" charset="0"/>
                        </a:rPr>
                        <a:t>None</a:t>
                      </a:r>
                      <a:endParaRPr lang="en-IN" sz="2000" dirty="0">
                        <a:solidFill>
                          <a:srgbClr val="000000"/>
                        </a:solidFill>
                        <a:latin typeface="Arial" panose="020B0604020202020204" pitchFamily="34" charset="0"/>
                        <a:cs typeface="Arial" panose="020B0604020202020204" pitchFamily="34" charset="0"/>
                      </a:endParaRPr>
                    </a:p>
                  </a:txBody>
                  <a:tcPr>
                    <a:noFill/>
                  </a:tcPr>
                </a:tc>
                <a:extLst>
                  <a:ext uri="{0D108BD9-81ED-4DB2-BD59-A6C34878D82A}">
                    <a16:rowId xmlns:a16="http://schemas.microsoft.com/office/drawing/2014/main" val="3965353280"/>
                  </a:ext>
                </a:extLst>
              </a:tr>
              <a:tr h="382587">
                <a:tc>
                  <a:txBody>
                    <a:bodyPr/>
                    <a:lstStyle/>
                    <a:p>
                      <a:r>
                        <a:rPr lang="en-IN" sz="2000" kern="1200" dirty="0" smtClean="0">
                          <a:solidFill>
                            <a:srgbClr val="000000"/>
                          </a:solidFill>
                          <a:effectLst/>
                          <a:latin typeface="Arial" panose="020B0604020202020204" pitchFamily="34" charset="0"/>
                          <a:ea typeface="+mn-ea"/>
                          <a:cs typeface="Arial" panose="020B0604020202020204" pitchFamily="34" charset="0"/>
                        </a:rPr>
                        <a:t>Married</a:t>
                      </a:r>
                      <a:endParaRPr lang="en-IN" sz="2000" dirty="0">
                        <a:solidFill>
                          <a:srgbClr val="000000"/>
                        </a:solidFill>
                        <a:latin typeface="Arial" panose="020B0604020202020204" pitchFamily="34" charset="0"/>
                        <a:cs typeface="Arial" panose="020B0604020202020204" pitchFamily="34" charset="0"/>
                      </a:endParaRPr>
                    </a:p>
                  </a:txBody>
                  <a:tcPr>
                    <a:noFill/>
                  </a:tcPr>
                </a:tc>
                <a:tc>
                  <a:txBody>
                    <a:bodyPr/>
                    <a:lstStyle/>
                    <a:p>
                      <a:r>
                        <a:rPr lang="en-IN" sz="2000" kern="1200" dirty="0" smtClean="0">
                          <a:solidFill>
                            <a:srgbClr val="000000"/>
                          </a:solidFill>
                          <a:effectLst/>
                          <a:latin typeface="Arial" panose="020B0604020202020204" pitchFamily="34" charset="0"/>
                          <a:ea typeface="+mn-ea"/>
                          <a:cs typeface="Arial" panose="020B0604020202020204" pitchFamily="34" charset="0"/>
                        </a:rPr>
                        <a:t>$130,000 or less</a:t>
                      </a:r>
                      <a:endParaRPr lang="en-IN" sz="2000" dirty="0">
                        <a:solidFill>
                          <a:srgbClr val="000000"/>
                        </a:solidFill>
                        <a:latin typeface="Arial" panose="020B0604020202020204" pitchFamily="34" charset="0"/>
                        <a:cs typeface="Arial" panose="020B0604020202020204" pitchFamily="34" charset="0"/>
                      </a:endParaRPr>
                    </a:p>
                  </a:txBody>
                  <a:tcPr>
                    <a:noFill/>
                  </a:tcPr>
                </a:tc>
                <a:tc>
                  <a:txBody>
                    <a:bodyPr/>
                    <a:lstStyle/>
                    <a:p>
                      <a:pPr algn="ctr"/>
                      <a:r>
                        <a:rPr lang="en-IN" sz="2000" kern="1200" dirty="0" smtClean="0">
                          <a:solidFill>
                            <a:srgbClr val="000000"/>
                          </a:solidFill>
                          <a:effectLst/>
                          <a:latin typeface="Arial" panose="020B0604020202020204" pitchFamily="34" charset="0"/>
                          <a:ea typeface="+mn-ea"/>
                          <a:cs typeface="Arial" panose="020B0604020202020204" pitchFamily="34" charset="0"/>
                        </a:rPr>
                        <a:t>$4,000</a:t>
                      </a:r>
                      <a:endParaRPr lang="en-IN" sz="2000" dirty="0">
                        <a:solidFill>
                          <a:srgbClr val="000000"/>
                        </a:solidFill>
                        <a:latin typeface="Arial" panose="020B0604020202020204" pitchFamily="34" charset="0"/>
                        <a:cs typeface="Arial" panose="020B0604020202020204" pitchFamily="34" charset="0"/>
                      </a:endParaRPr>
                    </a:p>
                  </a:txBody>
                  <a:tcPr>
                    <a:noFill/>
                  </a:tcPr>
                </a:tc>
                <a:extLst>
                  <a:ext uri="{0D108BD9-81ED-4DB2-BD59-A6C34878D82A}">
                    <a16:rowId xmlns:a16="http://schemas.microsoft.com/office/drawing/2014/main" val="3898067222"/>
                  </a:ext>
                </a:extLst>
              </a:tr>
              <a:tr h="370840">
                <a:tc>
                  <a:txBody>
                    <a:bodyPr/>
                    <a:lstStyle/>
                    <a:p>
                      <a:r>
                        <a:rPr lang="en-IN" sz="2000" dirty="0" smtClean="0">
                          <a:solidFill>
                            <a:schemeClr val="bg1"/>
                          </a:solidFill>
                          <a:latin typeface="Arial" panose="020B0604020202020204" pitchFamily="34" charset="0"/>
                          <a:cs typeface="Arial" panose="020B0604020202020204" pitchFamily="34" charset="0"/>
                        </a:rPr>
                        <a:t>Blank</a:t>
                      </a:r>
                      <a:endParaRPr lang="en-IN" sz="2000" dirty="0">
                        <a:solidFill>
                          <a:schemeClr val="bg1"/>
                        </a:solidFill>
                        <a:latin typeface="Arial" panose="020B0604020202020204" pitchFamily="34" charset="0"/>
                        <a:cs typeface="Arial" panose="020B0604020202020204" pitchFamily="34" charset="0"/>
                      </a:endParaRPr>
                    </a:p>
                  </a:txBody>
                  <a:tcPr>
                    <a:noFill/>
                  </a:tcPr>
                </a:tc>
                <a:tc>
                  <a:txBody>
                    <a:bodyPr/>
                    <a:lstStyle/>
                    <a:p>
                      <a:r>
                        <a:rPr lang="en-IN" sz="2000" kern="1200" dirty="0" smtClean="0">
                          <a:solidFill>
                            <a:srgbClr val="000000"/>
                          </a:solidFill>
                          <a:effectLst/>
                          <a:latin typeface="Arial" panose="020B0604020202020204" pitchFamily="34" charset="0"/>
                          <a:ea typeface="+mn-ea"/>
                          <a:cs typeface="Arial" panose="020B0604020202020204" pitchFamily="34" charset="0"/>
                        </a:rPr>
                        <a:t>More than $130,000 and less than or equal to $160,000</a:t>
                      </a:r>
                      <a:endParaRPr lang="en-IN" sz="2000" dirty="0">
                        <a:solidFill>
                          <a:srgbClr val="000000"/>
                        </a:solidFill>
                        <a:latin typeface="Arial" panose="020B0604020202020204" pitchFamily="34" charset="0"/>
                        <a:cs typeface="Arial" panose="020B0604020202020204" pitchFamily="34" charset="0"/>
                      </a:endParaRPr>
                    </a:p>
                  </a:txBody>
                  <a:tcPr>
                    <a:noFill/>
                  </a:tcPr>
                </a:tc>
                <a:tc>
                  <a:txBody>
                    <a:bodyPr/>
                    <a:lstStyle/>
                    <a:p>
                      <a:pPr algn="ctr"/>
                      <a:r>
                        <a:rPr lang="en-IN" sz="2000" kern="1200" dirty="0" smtClean="0">
                          <a:solidFill>
                            <a:srgbClr val="000000"/>
                          </a:solidFill>
                          <a:effectLst/>
                          <a:latin typeface="Arial" panose="020B0604020202020204" pitchFamily="34" charset="0"/>
                          <a:ea typeface="+mn-ea"/>
                          <a:cs typeface="Arial" panose="020B0604020202020204" pitchFamily="34" charset="0"/>
                        </a:rPr>
                        <a:t>$2,000</a:t>
                      </a:r>
                      <a:endParaRPr lang="en-IN" sz="2000" dirty="0">
                        <a:solidFill>
                          <a:srgbClr val="000000"/>
                        </a:solidFill>
                        <a:latin typeface="Arial" panose="020B0604020202020204" pitchFamily="34" charset="0"/>
                        <a:cs typeface="Arial" panose="020B0604020202020204" pitchFamily="34" charset="0"/>
                      </a:endParaRPr>
                    </a:p>
                  </a:txBody>
                  <a:tcPr>
                    <a:noFill/>
                  </a:tcPr>
                </a:tc>
                <a:extLst>
                  <a:ext uri="{0D108BD9-81ED-4DB2-BD59-A6C34878D82A}">
                    <a16:rowId xmlns:a16="http://schemas.microsoft.com/office/drawing/2014/main" val="1987476829"/>
                  </a:ext>
                </a:extLst>
              </a:tr>
              <a:tr h="370840">
                <a:tc>
                  <a:txBody>
                    <a:bodyPr/>
                    <a:lstStyle/>
                    <a:p>
                      <a:r>
                        <a:rPr lang="en-IN" sz="2000" dirty="0" smtClean="0">
                          <a:solidFill>
                            <a:schemeClr val="bg1"/>
                          </a:solidFill>
                          <a:latin typeface="Arial" panose="020B0604020202020204" pitchFamily="34" charset="0"/>
                          <a:cs typeface="Arial" panose="020B0604020202020204" pitchFamily="34" charset="0"/>
                        </a:rPr>
                        <a:t>Blank</a:t>
                      </a:r>
                      <a:endParaRPr lang="en-IN" sz="2000" dirty="0">
                        <a:solidFill>
                          <a:schemeClr val="bg1"/>
                        </a:solidFill>
                        <a:latin typeface="Arial" panose="020B0604020202020204" pitchFamily="34" charset="0"/>
                        <a:cs typeface="Arial" panose="020B0604020202020204" pitchFamily="34" charset="0"/>
                      </a:endParaRPr>
                    </a:p>
                  </a:txBody>
                  <a:tcPr>
                    <a:lnB w="12700" cap="flat" cmpd="sng" algn="ctr">
                      <a:solidFill>
                        <a:srgbClr val="000000"/>
                      </a:solidFill>
                      <a:prstDash val="solid"/>
                      <a:round/>
                      <a:headEnd type="none" w="med" len="med"/>
                      <a:tailEnd type="none" w="med" len="med"/>
                    </a:lnB>
                    <a:noFill/>
                  </a:tcPr>
                </a:tc>
                <a:tc>
                  <a:txBody>
                    <a:bodyPr/>
                    <a:lstStyle/>
                    <a:p>
                      <a:r>
                        <a:rPr lang="en-IN" sz="2000" kern="1200" dirty="0" smtClean="0">
                          <a:solidFill>
                            <a:srgbClr val="000000"/>
                          </a:solidFill>
                          <a:effectLst/>
                          <a:latin typeface="Arial" panose="020B0604020202020204" pitchFamily="34" charset="0"/>
                          <a:ea typeface="+mn-ea"/>
                          <a:cs typeface="Arial" panose="020B0604020202020204" pitchFamily="34" charset="0"/>
                        </a:rPr>
                        <a:t>More than $160,000</a:t>
                      </a:r>
                      <a:endParaRPr lang="en-IN" sz="2000" dirty="0">
                        <a:solidFill>
                          <a:srgbClr val="000000"/>
                        </a:solidFill>
                        <a:latin typeface="Arial" panose="020B0604020202020204" pitchFamily="34" charset="0"/>
                        <a:cs typeface="Arial" panose="020B0604020202020204" pitchFamily="34" charset="0"/>
                      </a:endParaRPr>
                    </a:p>
                  </a:txBody>
                  <a:tcPr>
                    <a:lnB w="12700" cap="flat" cmpd="sng" algn="ctr">
                      <a:solidFill>
                        <a:srgbClr val="000000"/>
                      </a:solidFill>
                      <a:prstDash val="solid"/>
                      <a:round/>
                      <a:headEnd type="none" w="med" len="med"/>
                      <a:tailEnd type="none" w="med" len="med"/>
                    </a:lnB>
                    <a:noFill/>
                  </a:tcPr>
                </a:tc>
                <a:tc>
                  <a:txBody>
                    <a:bodyPr/>
                    <a:lstStyle/>
                    <a:p>
                      <a:pPr algn="ctr"/>
                      <a:r>
                        <a:rPr lang="en-IN" sz="2000" kern="1200" dirty="0" smtClean="0">
                          <a:solidFill>
                            <a:srgbClr val="000000"/>
                          </a:solidFill>
                          <a:effectLst/>
                          <a:latin typeface="Arial" panose="020B0604020202020204" pitchFamily="34" charset="0"/>
                          <a:ea typeface="+mn-ea"/>
                          <a:cs typeface="Arial" panose="020B0604020202020204" pitchFamily="34" charset="0"/>
                        </a:rPr>
                        <a:t>None</a:t>
                      </a:r>
                      <a:endParaRPr lang="en-IN" sz="2000" dirty="0">
                        <a:solidFill>
                          <a:srgbClr val="000000"/>
                        </a:solidFill>
                        <a:latin typeface="Arial" panose="020B0604020202020204" pitchFamily="34" charset="0"/>
                        <a:cs typeface="Arial" panose="020B0604020202020204" pitchFamily="34" charset="0"/>
                      </a:endParaRPr>
                    </a:p>
                  </a:txBody>
                  <a:tcPr>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035679745"/>
                  </a:ext>
                </a:extLst>
              </a:tr>
            </a:tbl>
          </a:graphicData>
        </a:graphic>
      </p:graphicFrame>
    </p:spTree>
    <p:extLst>
      <p:ext uri="{BB962C8B-B14F-4D97-AF65-F5344CB8AC3E}">
        <p14:creationId xmlns:p14="http://schemas.microsoft.com/office/powerpoint/2010/main" val="138606614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38200" y="203779"/>
            <a:ext cx="10515600" cy="1013847"/>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r>
              <a:rPr lang="en-US" altLang="en-US" dirty="0">
                <a:ea typeface="ＭＳ Ｐゴシック" panose="020B0600070205080204" pitchFamily="34" charset="-128"/>
              </a:rPr>
              <a:t>Deduction For Qualified Tuition and Related Expenses </a:t>
            </a:r>
            <a:r>
              <a:rPr lang="en-US" altLang="en-US" sz="2400" b="0" dirty="0" smtClean="0">
                <a:ea typeface="ＭＳ Ｐゴシック" panose="020B0600070205080204" pitchFamily="34" charset="-128"/>
              </a:rPr>
              <a:t>(3 </a:t>
            </a:r>
            <a:r>
              <a:rPr lang="en-US" altLang="en-US" sz="2400" b="0" dirty="0">
                <a:ea typeface="ＭＳ Ｐゴシック" panose="020B0600070205080204" pitchFamily="34" charset="-128"/>
              </a:rPr>
              <a:t>of 3)</a:t>
            </a:r>
            <a:endParaRPr lang="en-US" sz="2400" b="0" dirty="0">
              <a:latin typeface="Arial" panose="020B0604020202020204" pitchFamily="34" charset="0"/>
            </a:endParaRPr>
          </a:p>
        </p:txBody>
      </p:sp>
      <p:sp>
        <p:nvSpPr>
          <p:cNvPr id="3" name="Text Placeholder 2"/>
          <p:cNvSpPr>
            <a:spLocks noGrp="1"/>
          </p:cNvSpPr>
          <p:nvPr>
            <p:ph type="body" sz="quarter" idx="15"/>
          </p:nvPr>
        </p:nvSpPr>
        <p:spPr>
          <a:xfrm>
            <a:off x="743576" y="1289684"/>
            <a:ext cx="10711543" cy="2158366"/>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noAutofit/>
          </a:bodyPr>
          <a:lstStyle/>
          <a:p>
            <a:pPr marL="292608" indent="-292608">
              <a:buClr>
                <a:srgbClr val="C00000"/>
              </a:buClr>
              <a:buFont typeface="Arial" panose="020B0604020202020204" pitchFamily="34" charset="0"/>
              <a:buChar char="•"/>
            </a:pPr>
            <a:r>
              <a:rPr lang="en-US" altLang="en-US" dirty="0">
                <a:latin typeface="Arial" panose="020B0604020202020204" pitchFamily="34" charset="0"/>
                <a:ea typeface="ＭＳ Ｐゴシック" panose="020B0600070205080204" pitchFamily="34" charset="-128"/>
                <a:cs typeface="Arial" panose="020B0604020202020204" pitchFamily="34" charset="0"/>
              </a:rPr>
              <a:t>Qualified tuition and related expenses include whatever is required for enrollment</a:t>
            </a:r>
          </a:p>
          <a:p>
            <a:pPr marL="621792" lvl="1" indent="-320040">
              <a:spcBef>
                <a:spcPts val="1000"/>
              </a:spcBef>
              <a:buClr>
                <a:srgbClr val="C00000"/>
              </a:buClr>
              <a:buSzPct val="80000"/>
              <a:buFont typeface="Courier New" panose="02070309020205020404" pitchFamily="49" charset="0"/>
              <a:buChar char="o"/>
            </a:pPr>
            <a:r>
              <a:rPr lang="en-US" altLang="en-US" sz="2200" dirty="0" smtClean="0">
                <a:solidFill>
                  <a:srgbClr val="000000"/>
                </a:solidFill>
                <a:latin typeface="Arial" panose="020B0604020202020204" pitchFamily="34" charset="0"/>
                <a:ea typeface="Arial" panose="020B0604020202020204" pitchFamily="34" charset="0"/>
                <a:cs typeface="Arial" panose="020B0604020202020204" pitchFamily="34" charset="0"/>
              </a:rPr>
              <a:t>Usually, student activity fees, books, room and board are not included</a:t>
            </a:r>
          </a:p>
          <a:p>
            <a:pPr marL="292608" indent="-292608">
              <a:buClr>
                <a:srgbClr val="C00000"/>
              </a:buClr>
              <a:buFont typeface="Arial" panose="020B0604020202020204" pitchFamily="34" charset="0"/>
              <a:buChar char="•"/>
            </a:pPr>
            <a:r>
              <a:rPr lang="en-US" altLang="en-US" dirty="0" smtClean="0">
                <a:latin typeface="Arial" panose="020B0604020202020204" pitchFamily="34" charset="0"/>
                <a:ea typeface="ＭＳ Ｐゴシック" panose="020B0600070205080204" pitchFamily="34" charset="-128"/>
                <a:cs typeface="Arial" panose="020B0604020202020204" pitchFamily="34" charset="0"/>
              </a:rPr>
              <a:t>Expenses need not be work related</a:t>
            </a:r>
          </a:p>
          <a:p>
            <a:pPr marL="292608" indent="-292608">
              <a:buClr>
                <a:srgbClr val="C00000"/>
              </a:buClr>
              <a:buFont typeface="Arial" panose="020B0604020202020204" pitchFamily="34" charset="0"/>
              <a:buChar char="•"/>
            </a:pPr>
            <a:r>
              <a:rPr lang="en-US" altLang="en-US" dirty="0" smtClean="0">
                <a:latin typeface="Arial" panose="020B0604020202020204" pitchFamily="34" charset="0"/>
                <a:ea typeface="ＭＳ Ｐゴシック" panose="020B0600070205080204" pitchFamily="34" charset="-128"/>
                <a:cs typeface="Arial" panose="020B0604020202020204" pitchFamily="34" charset="0"/>
              </a:rPr>
              <a:t>Deduction is not available for married persons filing separately</a:t>
            </a:r>
            <a:endParaRPr lang="en-US" altLang="en-US" dirty="0">
              <a:latin typeface="Arial" panose="020B0604020202020204" pitchFamily="34" charset="0"/>
              <a:ea typeface="ＭＳ Ｐゴシック" panose="020B0600070205080204" pitchFamily="34" charset="-128"/>
              <a:cs typeface="Arial" panose="020B0604020202020204" pitchFamily="34" charset="0"/>
            </a:endParaRPr>
          </a:p>
        </p:txBody>
      </p:sp>
    </p:spTree>
    <p:extLst>
      <p:ext uri="{BB962C8B-B14F-4D97-AF65-F5344CB8AC3E}">
        <p14:creationId xmlns:p14="http://schemas.microsoft.com/office/powerpoint/2010/main" val="51120477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38200" y="200841"/>
            <a:ext cx="10515600" cy="1000672"/>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r>
              <a:rPr lang="en-US" altLang="en-US" dirty="0">
                <a:ea typeface="ＭＳ Ｐゴシック" panose="020B0600070205080204" pitchFamily="34" charset="-128"/>
              </a:rPr>
              <a:t>The Big Picture - Example </a:t>
            </a:r>
            <a:r>
              <a:rPr lang="en-US" altLang="en-US" dirty="0" smtClean="0">
                <a:ea typeface="ＭＳ Ｐゴシック" panose="020B0600070205080204" pitchFamily="34" charset="-128"/>
              </a:rPr>
              <a:t>26 </a:t>
            </a:r>
            <a:r>
              <a:rPr lang="en-US" altLang="en-US" dirty="0">
                <a:ea typeface="ＭＳ Ｐゴシック" panose="020B0600070205080204" pitchFamily="34" charset="-128"/>
              </a:rPr>
              <a:t>Education </a:t>
            </a:r>
            <a:r>
              <a:rPr lang="en-US" altLang="en-US" dirty="0" smtClean="0">
                <a:ea typeface="ＭＳ Ｐゴシック" panose="020B0600070205080204" pitchFamily="34" charset="-128"/>
              </a:rPr>
              <a:t>Expenses </a:t>
            </a:r>
            <a:r>
              <a:rPr lang="en-US" altLang="en-US" sz="2400" b="0" dirty="0" smtClean="0">
                <a:ea typeface="ＭＳ Ｐゴシック" panose="020B0600070205080204" pitchFamily="34" charset="-128"/>
              </a:rPr>
              <a:t>(1 of 2)</a:t>
            </a:r>
            <a:endParaRPr lang="en-US" sz="2400" b="0" dirty="0">
              <a:latin typeface="Arial" panose="020B0604020202020204" pitchFamily="34" charset="0"/>
            </a:endParaRPr>
          </a:p>
        </p:txBody>
      </p:sp>
      <p:sp>
        <p:nvSpPr>
          <p:cNvPr id="3" name="Text Placeholder 2"/>
          <p:cNvSpPr>
            <a:spLocks noGrp="1"/>
          </p:cNvSpPr>
          <p:nvPr>
            <p:ph type="body" sz="quarter" idx="15"/>
          </p:nvPr>
        </p:nvSpPr>
        <p:spPr>
          <a:xfrm>
            <a:off x="743576" y="1289683"/>
            <a:ext cx="10711543" cy="1482091"/>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noAutofit/>
          </a:bodyPr>
          <a:lstStyle/>
          <a:p>
            <a:pPr marL="292608" indent="-292608">
              <a:buClr>
                <a:srgbClr val="C00000"/>
              </a:buClr>
              <a:buFont typeface="Arial" panose="020B0604020202020204" pitchFamily="34" charset="0"/>
              <a:buChar char="•"/>
            </a:pPr>
            <a:r>
              <a:rPr lang="en-US" altLang="en-US" dirty="0">
                <a:ea typeface="ＭＳ Ｐゴシック" panose="020B0600070205080204" pitchFamily="34" charset="-128"/>
              </a:rPr>
              <a:t>Return to the facts of The Big Picture on p. 9-1</a:t>
            </a:r>
          </a:p>
          <a:p>
            <a:pPr marL="292608" indent="-292608">
              <a:buClr>
                <a:srgbClr val="C00000"/>
              </a:buClr>
              <a:buFont typeface="Arial" panose="020B0604020202020204" pitchFamily="34" charset="0"/>
              <a:buChar char="•"/>
            </a:pPr>
            <a:r>
              <a:rPr lang="en-US" altLang="en-US" dirty="0">
                <a:ea typeface="ＭＳ Ｐゴシック" panose="020B0600070205080204" pitchFamily="34" charset="-128"/>
              </a:rPr>
              <a:t>After starting her new job, Morgan enrolls in the evening master’s degree program in child development of a local university and begins attending </a:t>
            </a:r>
            <a:r>
              <a:rPr lang="en-US" altLang="en-US" dirty="0" smtClean="0">
                <a:ea typeface="ＭＳ Ｐゴシック" panose="020B0600070205080204" pitchFamily="34" charset="-128"/>
              </a:rPr>
              <a:t>classes</a:t>
            </a:r>
            <a:endParaRPr lang="en-US" altLang="en-US" dirty="0">
              <a:ea typeface="ＭＳ Ｐゴシック" panose="020B0600070205080204" pitchFamily="34" charset="-128"/>
            </a:endParaRPr>
          </a:p>
        </p:txBody>
      </p:sp>
    </p:spTree>
    <p:extLst>
      <p:ext uri="{BB962C8B-B14F-4D97-AF65-F5344CB8AC3E}">
        <p14:creationId xmlns:p14="http://schemas.microsoft.com/office/powerpoint/2010/main" val="6971399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38200" y="200841"/>
            <a:ext cx="10515600" cy="1000672"/>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r>
              <a:rPr lang="en-US" altLang="en-US" dirty="0">
                <a:ea typeface="ＭＳ Ｐゴシック" panose="020B0600070205080204" pitchFamily="34" charset="-128"/>
              </a:rPr>
              <a:t>The Big Picture - Example </a:t>
            </a:r>
            <a:r>
              <a:rPr lang="en-US" altLang="en-US" dirty="0" smtClean="0">
                <a:ea typeface="ＭＳ Ｐゴシック" panose="020B0600070205080204" pitchFamily="34" charset="-128"/>
              </a:rPr>
              <a:t>26 </a:t>
            </a:r>
            <a:r>
              <a:rPr lang="en-US" altLang="en-US" dirty="0">
                <a:ea typeface="ＭＳ Ｐゴシック" panose="020B0600070205080204" pitchFamily="34" charset="-128"/>
              </a:rPr>
              <a:t>Education </a:t>
            </a:r>
            <a:r>
              <a:rPr lang="en-US" altLang="en-US" dirty="0" smtClean="0">
                <a:ea typeface="ＭＳ Ｐゴシック" panose="020B0600070205080204" pitchFamily="34" charset="-128"/>
              </a:rPr>
              <a:t>Expenses </a:t>
            </a:r>
            <a:r>
              <a:rPr lang="en-US" altLang="en-US" sz="2400" b="0" dirty="0" smtClean="0">
                <a:ea typeface="ＭＳ Ｐゴシック" panose="020B0600070205080204" pitchFamily="34" charset="-128"/>
              </a:rPr>
              <a:t>(2 of 2)</a:t>
            </a:r>
            <a:endParaRPr lang="en-US" sz="2400" b="0" dirty="0">
              <a:latin typeface="Arial" panose="020B0604020202020204" pitchFamily="34" charset="0"/>
            </a:endParaRPr>
          </a:p>
        </p:txBody>
      </p:sp>
      <p:sp>
        <p:nvSpPr>
          <p:cNvPr id="3" name="Text Placeholder 2"/>
          <p:cNvSpPr>
            <a:spLocks noGrp="1"/>
          </p:cNvSpPr>
          <p:nvPr>
            <p:ph type="body" sz="quarter" idx="15"/>
          </p:nvPr>
        </p:nvSpPr>
        <p:spPr>
          <a:xfrm>
            <a:off x="743576" y="1289684"/>
            <a:ext cx="10711543" cy="2529842"/>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noAutofit/>
          </a:bodyPr>
          <a:lstStyle/>
          <a:p>
            <a:pPr marL="292608" lvl="0" indent="-292608">
              <a:buClr>
                <a:srgbClr val="C00000"/>
              </a:buClr>
              <a:buFont typeface="Arial" panose="020B0604020202020204" pitchFamily="34" charset="0"/>
              <a:buChar char="•"/>
            </a:pPr>
            <a:r>
              <a:rPr lang="en-US" altLang="en-US" dirty="0">
                <a:latin typeface="Arial" panose="020B0604020202020204" pitchFamily="34" charset="0"/>
                <a:ea typeface="ＭＳ Ｐゴシック" panose="020B0600070205080204" pitchFamily="34" charset="-128"/>
                <a:cs typeface="Arial" panose="020B0604020202020204" pitchFamily="34" charset="0"/>
              </a:rPr>
              <a:t>Return to the facts of The Big Picture on p. 9-1</a:t>
            </a:r>
          </a:p>
          <a:p>
            <a:pPr marL="292608" lvl="0" indent="-292608">
              <a:buClr>
                <a:srgbClr val="C00000"/>
              </a:buClr>
              <a:buFont typeface="Arial" panose="020B0604020202020204" pitchFamily="34" charset="0"/>
              <a:buChar char="•"/>
            </a:pPr>
            <a:r>
              <a:rPr lang="en-US" altLang="en-US" dirty="0">
                <a:latin typeface="Arial" panose="020B0604020202020204" pitchFamily="34" charset="0"/>
                <a:ea typeface="ＭＳ Ｐゴシック" panose="020B0600070205080204" pitchFamily="34" charset="-128"/>
                <a:cs typeface="Arial" panose="020B0604020202020204" pitchFamily="34" charset="0"/>
              </a:rPr>
              <a:t>Although Morgan believes that the master’s degree would be useful, it </a:t>
            </a:r>
            <a:r>
              <a:rPr lang="en-US" altLang="en-US" dirty="0" smtClean="0">
                <a:latin typeface="Arial" panose="020B0604020202020204" pitchFamily="34" charset="0"/>
                <a:ea typeface="ＭＳ Ｐゴシック" panose="020B0600070205080204" pitchFamily="34" charset="-128"/>
                <a:cs typeface="Arial" panose="020B0604020202020204" pitchFamily="34" charset="0"/>
              </a:rPr>
              <a:t>is</a:t>
            </a:r>
            <a:endParaRPr lang="en-US" altLang="en-US" dirty="0">
              <a:latin typeface="Arial" panose="020B0604020202020204" pitchFamily="34" charset="0"/>
              <a:ea typeface="ＭＳ Ｐゴシック" panose="020B0600070205080204" pitchFamily="34" charset="-128"/>
              <a:cs typeface="Arial" panose="020B0604020202020204" pitchFamily="34" charset="0"/>
            </a:endParaRPr>
          </a:p>
          <a:p>
            <a:pPr marL="621792" lvl="1" indent="-320040">
              <a:spcBef>
                <a:spcPts val="1000"/>
              </a:spcBef>
              <a:buClr>
                <a:srgbClr val="C00000"/>
              </a:buClr>
              <a:buSzPct val="80000"/>
              <a:buFont typeface="Courier New" panose="02070309020205020404" pitchFamily="49" charset="0"/>
              <a:buChar char="o"/>
            </a:pP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Not a requirement of E</a:t>
            </a:r>
            <a:r>
              <a:rPr lang="en-US" altLang="en-US" sz="100" dirty="0">
                <a:solidFill>
                  <a:srgbClr val="000000"/>
                </a:solidFill>
                <a:latin typeface="Arial" panose="020B0604020202020204" pitchFamily="34" charset="0"/>
                <a:ea typeface="Arial" panose="020B0604020202020204" pitchFamily="34" charset="0"/>
                <a:cs typeface="Arial" panose="020B0604020202020204" pitchFamily="34" charset="0"/>
              </a:rPr>
              <a:t> </a:t>
            </a: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C</a:t>
            </a:r>
            <a:r>
              <a:rPr lang="en-US" altLang="en-US" sz="100" dirty="0">
                <a:solidFill>
                  <a:srgbClr val="000000"/>
                </a:solidFill>
                <a:latin typeface="Arial" panose="020B0604020202020204" pitchFamily="34" charset="0"/>
                <a:ea typeface="Arial" panose="020B0604020202020204" pitchFamily="34" charset="0"/>
                <a:cs typeface="Arial" panose="020B0604020202020204" pitchFamily="34" charset="0"/>
              </a:rPr>
              <a:t> </a:t>
            </a: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C</a:t>
            </a:r>
            <a:r>
              <a:rPr lang="en-US" altLang="en-US" sz="100" dirty="0">
                <a:solidFill>
                  <a:srgbClr val="000000"/>
                </a:solidFill>
                <a:latin typeface="Arial" panose="020B0604020202020204" pitchFamily="34" charset="0"/>
                <a:ea typeface="Arial" panose="020B0604020202020204" pitchFamily="34" charset="0"/>
                <a:cs typeface="Arial" panose="020B0604020202020204" pitchFamily="34" charset="0"/>
              </a:rPr>
              <a:t> </a:t>
            </a: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C, and</a:t>
            </a:r>
          </a:p>
          <a:p>
            <a:pPr marL="621792" lvl="1" indent="-320040">
              <a:spcBef>
                <a:spcPts val="1000"/>
              </a:spcBef>
              <a:buClr>
                <a:srgbClr val="C00000"/>
              </a:buClr>
              <a:buSzPct val="80000"/>
              <a:buFont typeface="Courier New" panose="02070309020205020404" pitchFamily="49" charset="0"/>
              <a:buChar char="o"/>
            </a:pP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It is not needed to maintain or improve existing skills in her current job</a:t>
            </a:r>
          </a:p>
          <a:p>
            <a:pPr lvl="2">
              <a:spcBef>
                <a:spcPts val="1000"/>
              </a:spcBef>
              <a:buClr>
                <a:srgbClr val="C00000"/>
              </a:buClr>
              <a:buFont typeface="Wingdings" panose="05000000000000000000" pitchFamily="2" charset="2"/>
              <a:buChar char="§"/>
            </a:pPr>
            <a:r>
              <a:rPr lang="en-US" altLang="en-US" dirty="0">
                <a:solidFill>
                  <a:srgbClr val="000000"/>
                </a:solidFill>
                <a:latin typeface="Arial" panose="020B0604020202020204" pitchFamily="34" charset="0"/>
                <a:ea typeface="Arial" panose="020B0604020202020204" pitchFamily="34" charset="0"/>
                <a:cs typeface="Arial" panose="020B0604020202020204" pitchFamily="34" charset="0"/>
              </a:rPr>
              <a:t>As a result, except for the tuition she pays (see the discussion of § 222), none of her expenses relating to the education will be deductible</a:t>
            </a:r>
          </a:p>
        </p:txBody>
      </p:sp>
    </p:spTree>
    <p:extLst>
      <p:ext uri="{BB962C8B-B14F-4D97-AF65-F5344CB8AC3E}">
        <p14:creationId xmlns:p14="http://schemas.microsoft.com/office/powerpoint/2010/main" val="34197541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38199" y="365125"/>
            <a:ext cx="10887075" cy="672105"/>
          </a:xfrm>
        </p:spPr>
        <p:txBody>
          <a:bodyPr/>
          <a:lstStyle/>
          <a:p>
            <a:r>
              <a:rPr lang="en-US" altLang="en-US" dirty="0">
                <a:ea typeface="ＭＳ Ｐゴシック" panose="020B0600070205080204" pitchFamily="34" charset="-128"/>
              </a:rPr>
              <a:t>The Big Picture </a:t>
            </a:r>
            <a:r>
              <a:rPr lang="en-US" altLang="en-US" sz="2400" b="0" dirty="0" smtClean="0">
                <a:ea typeface="ＭＳ Ｐゴシック" panose="020B0600070205080204" pitchFamily="34" charset="-128"/>
              </a:rPr>
              <a:t>(2 </a:t>
            </a:r>
            <a:r>
              <a:rPr lang="en-US" altLang="en-US" sz="2400" b="0" dirty="0">
                <a:ea typeface="ＭＳ Ｐゴシック" panose="020B0600070205080204" pitchFamily="34" charset="-128"/>
              </a:rPr>
              <a:t>of 4)</a:t>
            </a:r>
            <a:endParaRPr lang="en-US" sz="2400" b="0" dirty="0">
              <a:latin typeface="Arial" panose="020B0604020202020204" pitchFamily="34" charset="0"/>
              <a:cs typeface="Arial" panose="020B0604020202020204" pitchFamily="34" charset="0"/>
            </a:endParaRPr>
          </a:p>
        </p:txBody>
      </p:sp>
      <p:sp>
        <p:nvSpPr>
          <p:cNvPr id="3" name="Text Placeholder 2"/>
          <p:cNvSpPr>
            <a:spLocks noGrp="1"/>
          </p:cNvSpPr>
          <p:nvPr>
            <p:ph type="body" sz="quarter" idx="15"/>
          </p:nvPr>
        </p:nvSpPr>
        <p:spPr>
          <a:xfrm>
            <a:off x="743576" y="1289684"/>
            <a:ext cx="10711543" cy="2310766"/>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noAutofit/>
          </a:bodyPr>
          <a:lstStyle/>
          <a:p>
            <a:pPr marL="292608" indent="-292608">
              <a:buClr>
                <a:srgbClr val="C00000"/>
              </a:buClr>
              <a:buFont typeface="Arial" panose="020B0604020202020204" pitchFamily="34" charset="0"/>
              <a:buChar char="•"/>
            </a:pPr>
            <a:r>
              <a:rPr lang="en-US" altLang="en-US" dirty="0">
                <a:latin typeface="Arial" panose="020B0604020202020204" pitchFamily="34" charset="0"/>
                <a:ea typeface="ＭＳ Ｐゴシック" panose="020B0600070205080204" pitchFamily="34" charset="-128"/>
                <a:cs typeface="Arial" panose="020B0604020202020204" pitchFamily="34" charset="0"/>
              </a:rPr>
              <a:t>She finds two ways to freelance:</a:t>
            </a:r>
          </a:p>
          <a:p>
            <a:pPr marL="621792" lvl="1" indent="-320040">
              <a:spcBef>
                <a:spcPts val="1000"/>
              </a:spcBef>
              <a:buClr>
                <a:srgbClr val="C00000"/>
              </a:buClr>
              <a:buSzPct val="80000"/>
              <a:buFont typeface="Courier New" panose="02070309020205020404" pitchFamily="49" charset="0"/>
              <a:buChar char="o"/>
            </a:pP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(1) Transporting people, packages, and meals for a few companies where she finds work through the “app” (like driving for Uber), </a:t>
            </a:r>
            <a:r>
              <a:rPr lang="en-US" altLang="en-US" sz="2200" dirty="0" smtClean="0">
                <a:solidFill>
                  <a:srgbClr val="000000"/>
                </a:solidFill>
                <a:latin typeface="Arial" panose="020B0604020202020204" pitchFamily="34" charset="0"/>
                <a:ea typeface="Arial" panose="020B0604020202020204" pitchFamily="34" charset="0"/>
                <a:cs typeface="Arial" panose="020B0604020202020204" pitchFamily="34" charset="0"/>
              </a:rPr>
              <a:t>and</a:t>
            </a:r>
            <a:endPar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endParaRPr>
          </a:p>
          <a:p>
            <a:pPr marL="621792" lvl="1" indent="-320040">
              <a:spcBef>
                <a:spcPts val="1000"/>
              </a:spcBef>
              <a:buClr>
                <a:srgbClr val="C00000"/>
              </a:buClr>
              <a:buSzPct val="80000"/>
              <a:buFont typeface="Courier New" panose="02070309020205020404" pitchFamily="49" charset="0"/>
              <a:buChar char="o"/>
            </a:pP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(2) Tutoring elementary school students in English and math. Her tutoring can take place online or in person (either in her apartment or at the home of the child).</a:t>
            </a:r>
          </a:p>
        </p:txBody>
      </p:sp>
    </p:spTree>
    <p:extLst>
      <p:ext uri="{BB962C8B-B14F-4D97-AF65-F5344CB8AC3E}">
        <p14:creationId xmlns:p14="http://schemas.microsoft.com/office/powerpoint/2010/main" val="380166871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r>
              <a:rPr lang="en-US" altLang="en-US" dirty="0">
                <a:ea typeface="ＭＳ Ｐゴシック" panose="020B0600070205080204" pitchFamily="34" charset="-128"/>
              </a:rPr>
              <a:t>Office in the </a:t>
            </a:r>
            <a:r>
              <a:rPr lang="en-US" altLang="en-US" dirty="0" smtClean="0">
                <a:ea typeface="ＭＳ Ｐゴシック" panose="020B0600070205080204" pitchFamily="34" charset="-128"/>
              </a:rPr>
              <a:t>Home </a:t>
            </a:r>
            <a:r>
              <a:rPr lang="en-US" altLang="en-US" sz="2400" b="0" dirty="0" smtClean="0">
                <a:ea typeface="ＭＳ Ｐゴシック" panose="020B0600070205080204" pitchFamily="34" charset="-128"/>
              </a:rPr>
              <a:t>(1 </a:t>
            </a:r>
            <a:r>
              <a:rPr lang="en-US" altLang="en-US" sz="2400" b="0" dirty="0">
                <a:ea typeface="ＭＳ Ｐゴシック" panose="020B0600070205080204" pitchFamily="34" charset="-128"/>
              </a:rPr>
              <a:t>of 2)</a:t>
            </a:r>
            <a:endParaRPr lang="en-US" sz="2400" b="0" dirty="0">
              <a:latin typeface="Arial" panose="020B0604020202020204" pitchFamily="34" charset="0"/>
            </a:endParaRPr>
          </a:p>
        </p:txBody>
      </p:sp>
      <p:sp>
        <p:nvSpPr>
          <p:cNvPr id="3" name="Text Placeholder 2"/>
          <p:cNvSpPr>
            <a:spLocks noGrp="1"/>
          </p:cNvSpPr>
          <p:nvPr>
            <p:ph type="body" sz="quarter" idx="15"/>
          </p:nvPr>
        </p:nvSpPr>
        <p:spPr>
          <a:xfrm>
            <a:off x="743576" y="1289683"/>
            <a:ext cx="10711543" cy="3139442"/>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noAutofit/>
          </a:bodyPr>
          <a:lstStyle/>
          <a:p>
            <a:pPr marL="292608" indent="-292608">
              <a:buClr>
                <a:srgbClr val="C00000"/>
              </a:buClr>
              <a:buFont typeface="Arial" panose="020B0604020202020204" pitchFamily="34" charset="0"/>
              <a:buChar char="•"/>
            </a:pPr>
            <a:r>
              <a:rPr lang="en-US" altLang="en-US" dirty="0">
                <a:latin typeface="Arial" panose="020B0604020202020204" pitchFamily="34" charset="0"/>
                <a:ea typeface="ＭＳ Ｐゴシック" panose="020B0600070205080204" pitchFamily="34" charset="-128"/>
                <a:cs typeface="Arial" panose="020B0604020202020204" pitchFamily="34" charset="0"/>
              </a:rPr>
              <a:t>Deductibility is very restricted due to abuse possibilities</a:t>
            </a:r>
          </a:p>
          <a:p>
            <a:pPr marL="621792" lvl="1" indent="-320040">
              <a:spcBef>
                <a:spcPts val="1000"/>
              </a:spcBef>
              <a:buClr>
                <a:srgbClr val="C00000"/>
              </a:buClr>
              <a:buSzPct val="80000"/>
              <a:buFont typeface="Courier New" panose="02070309020205020404" pitchFamily="49" charset="0"/>
              <a:buChar char="o"/>
            </a:pP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Office must be used exclusively and on a regular basis as:</a:t>
            </a:r>
          </a:p>
          <a:p>
            <a:pPr lvl="2">
              <a:spcBef>
                <a:spcPts val="1000"/>
              </a:spcBef>
              <a:buClr>
                <a:srgbClr val="C00000"/>
              </a:buClr>
              <a:buFont typeface="Wingdings" panose="05000000000000000000" pitchFamily="2" charset="2"/>
              <a:buChar char="§"/>
            </a:pPr>
            <a:r>
              <a:rPr lang="en-US" altLang="en-US" dirty="0">
                <a:solidFill>
                  <a:srgbClr val="000000"/>
                </a:solidFill>
                <a:latin typeface="Arial" panose="020B0604020202020204" pitchFamily="34" charset="0"/>
                <a:ea typeface="Arial" panose="020B0604020202020204" pitchFamily="34" charset="0"/>
                <a:cs typeface="Arial" panose="020B0604020202020204" pitchFamily="34" charset="0"/>
              </a:rPr>
              <a:t>The principal place of business, or</a:t>
            </a:r>
          </a:p>
          <a:p>
            <a:pPr lvl="2">
              <a:spcBef>
                <a:spcPts val="1000"/>
              </a:spcBef>
              <a:buClr>
                <a:srgbClr val="C00000"/>
              </a:buClr>
              <a:buFont typeface="Wingdings" panose="05000000000000000000" pitchFamily="2" charset="2"/>
              <a:buChar char="§"/>
            </a:pPr>
            <a:r>
              <a:rPr lang="en-US" altLang="en-US" dirty="0">
                <a:solidFill>
                  <a:srgbClr val="000000"/>
                </a:solidFill>
                <a:latin typeface="Arial" panose="020B0604020202020204" pitchFamily="34" charset="0"/>
                <a:ea typeface="Arial" panose="020B0604020202020204" pitchFamily="34" charset="0"/>
                <a:cs typeface="Arial" panose="020B0604020202020204" pitchFamily="34" charset="0"/>
              </a:rPr>
              <a:t>A place of business used by clients, patients, or customers</a:t>
            </a:r>
          </a:p>
          <a:p>
            <a:pPr marL="292608" indent="-292608">
              <a:buClr>
                <a:srgbClr val="C00000"/>
              </a:buClr>
              <a:buFont typeface="Arial" panose="020B0604020202020204" pitchFamily="34" charset="0"/>
              <a:buChar char="•"/>
            </a:pPr>
            <a:r>
              <a:rPr lang="en-US" altLang="en-US" dirty="0">
                <a:latin typeface="Arial" panose="020B0604020202020204" pitchFamily="34" charset="0"/>
                <a:ea typeface="ＭＳ Ｐゴシック" panose="020B0600070205080204" pitchFamily="34" charset="-128"/>
                <a:cs typeface="Arial" panose="020B0604020202020204" pitchFamily="34" charset="0"/>
              </a:rPr>
              <a:t>From 2018 through 2025, employees are not allowed an office in the home </a:t>
            </a:r>
            <a:r>
              <a:rPr lang="en-US" altLang="en-US" dirty="0" smtClean="0">
                <a:latin typeface="Arial" panose="020B0604020202020204" pitchFamily="34" charset="0"/>
                <a:ea typeface="ＭＳ Ｐゴシック" panose="020B0600070205080204" pitchFamily="34" charset="-128"/>
                <a:cs typeface="Arial" panose="020B0604020202020204" pitchFamily="34" charset="0"/>
              </a:rPr>
              <a:t>deduction</a:t>
            </a:r>
            <a:endParaRPr lang="en-US" altLang="en-US" dirty="0">
              <a:latin typeface="Arial" panose="020B0604020202020204" pitchFamily="34" charset="0"/>
              <a:ea typeface="ＭＳ Ｐゴシック" panose="020B0600070205080204" pitchFamily="34" charset="-128"/>
              <a:cs typeface="Arial" panose="020B0604020202020204" pitchFamily="34" charset="0"/>
            </a:endParaRPr>
          </a:p>
          <a:p>
            <a:pPr marL="621792" lvl="1" indent="-320040">
              <a:spcBef>
                <a:spcPts val="1000"/>
              </a:spcBef>
              <a:buClr>
                <a:srgbClr val="C00000"/>
              </a:buClr>
              <a:buSzPct val="80000"/>
              <a:buFont typeface="Courier New" panose="02070309020205020404" pitchFamily="49" charset="0"/>
              <a:buChar char="o"/>
            </a:pP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These expenses are employee business expenses (a miscellaneous itemized deduction)</a:t>
            </a:r>
          </a:p>
        </p:txBody>
      </p:sp>
    </p:spTree>
    <p:extLst>
      <p:ext uri="{BB962C8B-B14F-4D97-AF65-F5344CB8AC3E}">
        <p14:creationId xmlns:p14="http://schemas.microsoft.com/office/powerpoint/2010/main" val="140107104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r>
              <a:rPr lang="en-US" altLang="en-US" dirty="0">
                <a:ea typeface="ＭＳ Ｐゴシック" panose="020B0600070205080204" pitchFamily="34" charset="-128"/>
              </a:rPr>
              <a:t>Office in the Home </a:t>
            </a:r>
            <a:r>
              <a:rPr lang="en-US" altLang="en-US" sz="2400" b="0" dirty="0" smtClean="0">
                <a:ea typeface="ＭＳ Ｐゴシック" panose="020B0600070205080204" pitchFamily="34" charset="-128"/>
              </a:rPr>
              <a:t>(2 </a:t>
            </a:r>
            <a:r>
              <a:rPr lang="en-US" altLang="en-US" sz="2400" b="0" dirty="0">
                <a:ea typeface="ＭＳ Ｐゴシック" panose="020B0600070205080204" pitchFamily="34" charset="-128"/>
              </a:rPr>
              <a:t>of 2)</a:t>
            </a:r>
            <a:endParaRPr lang="en-US" sz="2400" b="0" dirty="0">
              <a:latin typeface="Arial" panose="020B0604020202020204" pitchFamily="34" charset="0"/>
            </a:endParaRPr>
          </a:p>
        </p:txBody>
      </p:sp>
      <p:sp>
        <p:nvSpPr>
          <p:cNvPr id="3" name="Text Placeholder 2"/>
          <p:cNvSpPr>
            <a:spLocks noGrp="1"/>
          </p:cNvSpPr>
          <p:nvPr>
            <p:ph type="body" sz="quarter" idx="15"/>
          </p:nvPr>
        </p:nvSpPr>
        <p:spPr>
          <a:xfrm>
            <a:off x="743576" y="1289683"/>
            <a:ext cx="10711543" cy="1548767"/>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noAutofit/>
          </a:bodyPr>
          <a:lstStyle/>
          <a:p>
            <a:pPr marL="292608" indent="-292608">
              <a:buClr>
                <a:srgbClr val="C00000"/>
              </a:buClr>
              <a:buFont typeface="Arial" panose="020B0604020202020204" pitchFamily="34" charset="0"/>
              <a:buChar char="•"/>
            </a:pPr>
            <a:r>
              <a:rPr lang="en-US" altLang="en-US" dirty="0">
                <a:latin typeface="Arial" panose="020B0604020202020204" pitchFamily="34" charset="0"/>
                <a:ea typeface="ＭＳ Ｐゴシック" panose="020B0600070205080204" pitchFamily="34" charset="-128"/>
                <a:cs typeface="Arial" panose="020B0604020202020204" pitchFamily="34" charset="0"/>
              </a:rPr>
              <a:t>What constitutes “principal place of business”?</a:t>
            </a:r>
          </a:p>
          <a:p>
            <a:pPr marL="621792" lvl="1" indent="-320040">
              <a:spcBef>
                <a:spcPts val="1000"/>
              </a:spcBef>
              <a:buClr>
                <a:srgbClr val="C00000"/>
              </a:buClr>
              <a:buSzPct val="80000"/>
              <a:buFont typeface="Courier New" panose="02070309020205020404" pitchFamily="49" charset="0"/>
              <a:buChar char="o"/>
            </a:pP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Home office qualifies as a principal place of business if:</a:t>
            </a:r>
          </a:p>
          <a:p>
            <a:pPr lvl="2">
              <a:spcBef>
                <a:spcPts val="1000"/>
              </a:spcBef>
              <a:buClr>
                <a:srgbClr val="C00000"/>
              </a:buClr>
              <a:buFont typeface="Wingdings" panose="05000000000000000000" pitchFamily="2" charset="2"/>
              <a:buChar char="§"/>
            </a:pPr>
            <a:r>
              <a:rPr lang="en-US" altLang="en-US" dirty="0">
                <a:solidFill>
                  <a:srgbClr val="000000"/>
                </a:solidFill>
                <a:latin typeface="Arial" panose="020B0604020202020204" pitchFamily="34" charset="0"/>
                <a:ea typeface="Arial" panose="020B0604020202020204" pitchFamily="34" charset="0"/>
                <a:cs typeface="Arial" panose="020B0604020202020204" pitchFamily="34" charset="0"/>
              </a:rPr>
              <a:t>Taxpayer conducts administrative and management activities in the home office, and</a:t>
            </a:r>
          </a:p>
          <a:p>
            <a:pPr lvl="2">
              <a:spcBef>
                <a:spcPts val="1000"/>
              </a:spcBef>
              <a:buClr>
                <a:srgbClr val="C00000"/>
              </a:buClr>
              <a:buFont typeface="Wingdings" panose="05000000000000000000" pitchFamily="2" charset="2"/>
              <a:buChar char="§"/>
            </a:pPr>
            <a:r>
              <a:rPr lang="en-US" altLang="en-US" dirty="0">
                <a:solidFill>
                  <a:srgbClr val="000000"/>
                </a:solidFill>
                <a:latin typeface="Arial" panose="020B0604020202020204" pitchFamily="34" charset="0"/>
                <a:ea typeface="Arial" panose="020B0604020202020204" pitchFamily="34" charset="0"/>
                <a:cs typeface="Arial" panose="020B0604020202020204" pitchFamily="34" charset="0"/>
              </a:rPr>
              <a:t>There is no other fixed location where taxpayer conducts these activities</a:t>
            </a:r>
          </a:p>
        </p:txBody>
      </p:sp>
    </p:spTree>
    <p:extLst>
      <p:ext uri="{BB962C8B-B14F-4D97-AF65-F5344CB8AC3E}">
        <p14:creationId xmlns:p14="http://schemas.microsoft.com/office/powerpoint/2010/main" val="177147070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r>
              <a:rPr lang="en-US" altLang="en-US" dirty="0">
                <a:ea typeface="ＭＳ Ｐゴシック" panose="020B0600070205080204" pitchFamily="34" charset="-128"/>
              </a:rPr>
              <a:t>Office in the Home </a:t>
            </a:r>
            <a:r>
              <a:rPr lang="en-US" altLang="en-US" dirty="0" smtClean="0">
                <a:ea typeface="ＭＳ Ｐゴシック" panose="020B0600070205080204" pitchFamily="34" charset="-128"/>
              </a:rPr>
              <a:t>Deduction </a:t>
            </a:r>
            <a:r>
              <a:rPr lang="en-US" altLang="en-US" sz="2400" b="0" dirty="0" smtClean="0">
                <a:ea typeface="ＭＳ Ｐゴシック" panose="020B0600070205080204" pitchFamily="34" charset="-128"/>
              </a:rPr>
              <a:t>(1 </a:t>
            </a:r>
            <a:r>
              <a:rPr lang="en-US" altLang="en-US" sz="2400" b="0" dirty="0">
                <a:ea typeface="ＭＳ Ｐゴシック" panose="020B0600070205080204" pitchFamily="34" charset="-128"/>
              </a:rPr>
              <a:t>of 4)</a:t>
            </a:r>
            <a:endParaRPr lang="en-US" sz="2400" b="0" dirty="0">
              <a:latin typeface="Arial" panose="020B0604020202020204" pitchFamily="34" charset="0"/>
            </a:endParaRPr>
          </a:p>
        </p:txBody>
      </p:sp>
      <p:sp>
        <p:nvSpPr>
          <p:cNvPr id="3" name="Text Placeholder 2"/>
          <p:cNvSpPr>
            <a:spLocks noGrp="1"/>
          </p:cNvSpPr>
          <p:nvPr>
            <p:ph type="body" sz="quarter" idx="15"/>
          </p:nvPr>
        </p:nvSpPr>
        <p:spPr>
          <a:xfrm>
            <a:off x="838200" y="1301875"/>
            <a:ext cx="10610224" cy="1346075"/>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noAutofit/>
          </a:bodyPr>
          <a:lstStyle/>
          <a:p>
            <a:pPr marL="292608" indent="-292608">
              <a:buClr>
                <a:srgbClr val="C00000"/>
              </a:buClr>
              <a:buFont typeface="Arial" panose="020B0604020202020204" pitchFamily="34" charset="0"/>
              <a:buChar char="•"/>
            </a:pPr>
            <a:r>
              <a:rPr lang="en-US" altLang="en-US" dirty="0">
                <a:latin typeface="Arial" panose="020B0604020202020204" pitchFamily="34" charset="0"/>
                <a:ea typeface="ＭＳ Ｐゴシック" panose="020B0600070205080204" pitchFamily="34" charset="-128"/>
                <a:cs typeface="Arial" panose="020B0604020202020204" pitchFamily="34" charset="0"/>
              </a:rPr>
              <a:t>Deduction can be determined in either of two ways</a:t>
            </a:r>
            <a:r>
              <a:rPr lang="en-US" altLang="en-US" dirty="0" smtClean="0">
                <a:latin typeface="Arial" panose="020B0604020202020204" pitchFamily="34" charset="0"/>
                <a:ea typeface="ＭＳ Ｐゴシック" panose="020B0600070205080204" pitchFamily="34" charset="-128"/>
                <a:cs typeface="Arial" panose="020B0604020202020204" pitchFamily="34" charset="0"/>
              </a:rPr>
              <a:t>:</a:t>
            </a:r>
            <a:endParaRPr lang="en-US" altLang="en-US" dirty="0">
              <a:latin typeface="Arial" panose="020B0604020202020204" pitchFamily="34" charset="0"/>
              <a:ea typeface="ＭＳ Ｐゴシック" panose="020B0600070205080204" pitchFamily="34" charset="-128"/>
              <a:cs typeface="Arial" panose="020B0604020202020204" pitchFamily="34" charset="0"/>
            </a:endParaRPr>
          </a:p>
          <a:p>
            <a:pPr marL="621792" lvl="1" indent="-320040">
              <a:spcBef>
                <a:spcPts val="1000"/>
              </a:spcBef>
              <a:buClr>
                <a:srgbClr val="C00000"/>
              </a:buClr>
              <a:buSzPct val="80000"/>
              <a:buFont typeface="Courier New" panose="02070309020205020404" pitchFamily="49" charset="0"/>
              <a:buChar char="o"/>
            </a:pP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The regular (actual expense) method</a:t>
            </a:r>
          </a:p>
          <a:p>
            <a:pPr marL="621792" lvl="1" indent="-320040">
              <a:spcBef>
                <a:spcPts val="1000"/>
              </a:spcBef>
              <a:buClr>
                <a:srgbClr val="C00000"/>
              </a:buClr>
              <a:buSzPct val="80000"/>
              <a:buFont typeface="Courier New" panose="02070309020205020404" pitchFamily="49" charset="0"/>
              <a:buChar char="o"/>
            </a:pP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The simplified (safe harbor) method</a:t>
            </a:r>
          </a:p>
        </p:txBody>
      </p:sp>
    </p:spTree>
    <p:extLst>
      <p:ext uri="{BB962C8B-B14F-4D97-AF65-F5344CB8AC3E}">
        <p14:creationId xmlns:p14="http://schemas.microsoft.com/office/powerpoint/2010/main" val="46158627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r>
              <a:rPr lang="en-US" altLang="en-US" dirty="0">
                <a:ea typeface="ＭＳ Ｐゴシック" panose="020B0600070205080204" pitchFamily="34" charset="-128"/>
              </a:rPr>
              <a:t>Office in the Home Deduction </a:t>
            </a:r>
            <a:r>
              <a:rPr lang="en-US" altLang="en-US" sz="2400" b="0" dirty="0" smtClean="0">
                <a:ea typeface="ＭＳ Ｐゴシック" panose="020B0600070205080204" pitchFamily="34" charset="-128"/>
              </a:rPr>
              <a:t>(2 </a:t>
            </a:r>
            <a:r>
              <a:rPr lang="en-US" altLang="en-US" sz="2400" b="0" dirty="0">
                <a:ea typeface="ＭＳ Ｐゴシック" panose="020B0600070205080204" pitchFamily="34" charset="-128"/>
              </a:rPr>
              <a:t>of 4)</a:t>
            </a:r>
            <a:endParaRPr lang="en-US" sz="2400" b="0" dirty="0">
              <a:latin typeface="Arial" panose="020B0604020202020204" pitchFamily="34" charset="0"/>
            </a:endParaRPr>
          </a:p>
        </p:txBody>
      </p:sp>
      <p:sp>
        <p:nvSpPr>
          <p:cNvPr id="3" name="Text Placeholder 2"/>
          <p:cNvSpPr>
            <a:spLocks noGrp="1"/>
          </p:cNvSpPr>
          <p:nvPr>
            <p:ph type="body" sz="quarter" idx="15"/>
          </p:nvPr>
        </p:nvSpPr>
        <p:spPr>
          <a:xfrm>
            <a:off x="743576" y="1289684"/>
            <a:ext cx="10711543" cy="2920366"/>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noAutofit/>
          </a:bodyPr>
          <a:lstStyle/>
          <a:p>
            <a:pPr marL="292608" indent="-292608">
              <a:buClr>
                <a:srgbClr val="C00000"/>
              </a:buClr>
              <a:buFont typeface="Arial" panose="020B0604020202020204" pitchFamily="34" charset="0"/>
              <a:buChar char="•"/>
            </a:pPr>
            <a:r>
              <a:rPr lang="en-US" altLang="en-US" dirty="0">
                <a:latin typeface="Arial" panose="020B0604020202020204" pitchFamily="34" charset="0"/>
                <a:ea typeface="ＭＳ Ｐゴシック" panose="020B0600070205080204" pitchFamily="34" charset="-128"/>
                <a:cs typeface="Arial" panose="020B0604020202020204" pitchFamily="34" charset="0"/>
              </a:rPr>
              <a:t>Regular method</a:t>
            </a:r>
          </a:p>
          <a:p>
            <a:pPr marL="621792" lvl="1" indent="-320040">
              <a:spcBef>
                <a:spcPts val="1000"/>
              </a:spcBef>
              <a:buClr>
                <a:srgbClr val="C00000"/>
              </a:buClr>
              <a:buSzPct val="80000"/>
              <a:buFont typeface="Courier New" panose="02070309020205020404" pitchFamily="49" charset="0"/>
              <a:buChar char="o"/>
            </a:pP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Relevant expenses are categorized as direct or indirect</a:t>
            </a:r>
          </a:p>
          <a:p>
            <a:pPr lvl="2">
              <a:spcBef>
                <a:spcPts val="1000"/>
              </a:spcBef>
              <a:buClr>
                <a:srgbClr val="C00000"/>
              </a:buClr>
              <a:buFont typeface="Wingdings" panose="05000000000000000000" pitchFamily="2" charset="2"/>
              <a:buChar char="§"/>
            </a:pPr>
            <a:r>
              <a:rPr lang="en-US" altLang="en-US" dirty="0">
                <a:solidFill>
                  <a:srgbClr val="000000"/>
                </a:solidFill>
                <a:latin typeface="Arial" panose="020B0604020202020204" pitchFamily="34" charset="0"/>
                <a:ea typeface="Arial" panose="020B0604020202020204" pitchFamily="34" charset="0"/>
                <a:cs typeface="Arial" panose="020B0604020202020204" pitchFamily="34" charset="0"/>
              </a:rPr>
              <a:t>Direct expenses benefit only the business part of the home (e.g., the office is repainted)</a:t>
            </a:r>
          </a:p>
          <a:p>
            <a:pPr lvl="3">
              <a:spcBef>
                <a:spcPts val="1000"/>
              </a:spcBef>
              <a:buClr>
                <a:srgbClr val="C00000"/>
              </a:buClr>
              <a:buSzPct val="80000"/>
              <a:buFont typeface="Courier New" panose="02070309020205020404" pitchFamily="49" charset="0"/>
              <a:buChar char="o"/>
            </a:pPr>
            <a:r>
              <a:rPr lang="en-US" altLang="en-US" dirty="0">
                <a:solidFill>
                  <a:srgbClr val="000000"/>
                </a:solidFill>
                <a:latin typeface="Arial" panose="020B0604020202020204" pitchFamily="34" charset="0"/>
                <a:ea typeface="Arial" panose="020B0604020202020204" pitchFamily="34" charset="0"/>
                <a:cs typeface="Arial" panose="020B0604020202020204" pitchFamily="34" charset="0"/>
              </a:rPr>
              <a:t>Deducted in </a:t>
            </a:r>
            <a:r>
              <a:rPr lang="en-US" altLang="en-US" dirty="0" smtClean="0">
                <a:solidFill>
                  <a:srgbClr val="000000"/>
                </a:solidFill>
                <a:latin typeface="Arial" panose="020B0604020202020204" pitchFamily="34" charset="0"/>
                <a:ea typeface="Arial" panose="020B0604020202020204" pitchFamily="34" charset="0"/>
                <a:cs typeface="Arial" panose="020B0604020202020204" pitchFamily="34" charset="0"/>
              </a:rPr>
              <a:t>full</a:t>
            </a:r>
            <a:endParaRPr lang="en-US" altLang="en-US" dirty="0">
              <a:solidFill>
                <a:srgbClr val="000000"/>
              </a:solidFill>
              <a:latin typeface="Arial" panose="020B0604020202020204" pitchFamily="34" charset="0"/>
              <a:ea typeface="Arial" panose="020B0604020202020204" pitchFamily="34" charset="0"/>
              <a:cs typeface="Arial" panose="020B0604020202020204" pitchFamily="34" charset="0"/>
            </a:endParaRPr>
          </a:p>
          <a:p>
            <a:pPr lvl="2">
              <a:spcBef>
                <a:spcPts val="1000"/>
              </a:spcBef>
              <a:buClr>
                <a:srgbClr val="C00000"/>
              </a:buClr>
              <a:buFont typeface="Wingdings" panose="05000000000000000000" pitchFamily="2" charset="2"/>
              <a:buChar char="§"/>
            </a:pPr>
            <a:r>
              <a:rPr lang="en-US" altLang="en-US" dirty="0">
                <a:solidFill>
                  <a:srgbClr val="000000"/>
                </a:solidFill>
                <a:latin typeface="Arial" panose="020B0604020202020204" pitchFamily="34" charset="0"/>
                <a:ea typeface="Arial" panose="020B0604020202020204" pitchFamily="34" charset="0"/>
                <a:cs typeface="Arial" panose="020B0604020202020204" pitchFamily="34" charset="0"/>
              </a:rPr>
              <a:t>Indirect expenses are for maintaining and operating the </a:t>
            </a:r>
            <a:r>
              <a:rPr lang="en-US" altLang="en-US" dirty="0" smtClean="0">
                <a:solidFill>
                  <a:srgbClr val="000000"/>
                </a:solidFill>
                <a:latin typeface="Arial" panose="020B0604020202020204" pitchFamily="34" charset="0"/>
                <a:ea typeface="Arial" panose="020B0604020202020204" pitchFamily="34" charset="0"/>
                <a:cs typeface="Arial" panose="020B0604020202020204" pitchFamily="34" charset="0"/>
              </a:rPr>
              <a:t>home</a:t>
            </a:r>
            <a:endParaRPr lang="en-US" altLang="en-US" dirty="0">
              <a:solidFill>
                <a:srgbClr val="000000"/>
              </a:solidFill>
              <a:latin typeface="Arial" panose="020B0604020202020204" pitchFamily="34" charset="0"/>
              <a:ea typeface="Arial" panose="020B0604020202020204" pitchFamily="34" charset="0"/>
              <a:cs typeface="Arial" panose="020B0604020202020204" pitchFamily="34" charset="0"/>
            </a:endParaRPr>
          </a:p>
          <a:p>
            <a:pPr lvl="3">
              <a:spcBef>
                <a:spcPts val="1000"/>
              </a:spcBef>
              <a:buClr>
                <a:srgbClr val="C00000"/>
              </a:buClr>
              <a:buSzPct val="80000"/>
              <a:buFont typeface="Courier New" panose="02070309020205020404" pitchFamily="49" charset="0"/>
              <a:buChar char="o"/>
            </a:pPr>
            <a:r>
              <a:rPr lang="en-US" altLang="en-US" dirty="0">
                <a:solidFill>
                  <a:srgbClr val="000000"/>
                </a:solidFill>
                <a:latin typeface="Arial" panose="020B0604020202020204" pitchFamily="34" charset="0"/>
                <a:ea typeface="Arial" panose="020B0604020202020204" pitchFamily="34" charset="0"/>
                <a:cs typeface="Arial" panose="020B0604020202020204" pitchFamily="34" charset="0"/>
              </a:rPr>
              <a:t>Allocate between business and personal</a:t>
            </a:r>
          </a:p>
        </p:txBody>
      </p:sp>
    </p:spTree>
    <p:extLst>
      <p:ext uri="{BB962C8B-B14F-4D97-AF65-F5344CB8AC3E}">
        <p14:creationId xmlns:p14="http://schemas.microsoft.com/office/powerpoint/2010/main" val="148241059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r>
              <a:rPr lang="en-US" altLang="en-US" dirty="0">
                <a:ea typeface="ＭＳ Ｐゴシック" panose="020B0600070205080204" pitchFamily="34" charset="-128"/>
              </a:rPr>
              <a:t>Office in the Home Deduction </a:t>
            </a:r>
            <a:r>
              <a:rPr lang="en-US" altLang="en-US" sz="2400" b="0" dirty="0" smtClean="0">
                <a:ea typeface="ＭＳ Ｐゴシック" panose="020B0600070205080204" pitchFamily="34" charset="-128"/>
              </a:rPr>
              <a:t>(3 </a:t>
            </a:r>
            <a:r>
              <a:rPr lang="en-US" altLang="en-US" sz="2400" b="0" dirty="0">
                <a:ea typeface="ＭＳ Ｐゴシック" panose="020B0600070205080204" pitchFamily="34" charset="-128"/>
              </a:rPr>
              <a:t>of 4)</a:t>
            </a:r>
            <a:endParaRPr lang="en-US" sz="2400" b="0" dirty="0">
              <a:latin typeface="Arial" panose="020B0604020202020204" pitchFamily="34" charset="0"/>
            </a:endParaRPr>
          </a:p>
        </p:txBody>
      </p:sp>
      <p:sp>
        <p:nvSpPr>
          <p:cNvPr id="3" name="Text Placeholder 2"/>
          <p:cNvSpPr>
            <a:spLocks noGrp="1"/>
          </p:cNvSpPr>
          <p:nvPr>
            <p:ph type="body" sz="quarter" idx="15"/>
          </p:nvPr>
        </p:nvSpPr>
        <p:spPr>
          <a:xfrm>
            <a:off x="743576" y="1289684"/>
            <a:ext cx="10711543" cy="3965068"/>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noAutofit/>
          </a:bodyPr>
          <a:lstStyle/>
          <a:p>
            <a:pPr marL="292608" indent="-292608">
              <a:buClr>
                <a:srgbClr val="C00000"/>
              </a:buClr>
              <a:buFont typeface="Arial" panose="020B0604020202020204" pitchFamily="34" charset="0"/>
              <a:buChar char="•"/>
              <a:defRPr/>
            </a:pPr>
            <a:r>
              <a:rPr lang="en-US" dirty="0">
                <a:latin typeface="Arial" panose="020B0604020202020204" pitchFamily="34" charset="0"/>
                <a:cs typeface="Arial" panose="020B0604020202020204" pitchFamily="34" charset="0"/>
              </a:rPr>
              <a:t>Regular method</a:t>
            </a:r>
          </a:p>
          <a:p>
            <a:pPr marL="621792" lvl="1" indent="-320040">
              <a:spcBef>
                <a:spcPts val="1000"/>
              </a:spcBef>
              <a:buClr>
                <a:srgbClr val="C00000"/>
              </a:buClr>
              <a:buSzPct val="80000"/>
              <a:buFont typeface="Courier New" panose="02070309020205020404" pitchFamily="49" charset="0"/>
              <a:buChar char="o"/>
              <a:defRPr/>
            </a:pP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Home office expenses of a self-employed individual are trade or business expenses and are deductible</a:t>
            </a:r>
            <a:r>
              <a:rPr lang="en-US" altLang="en-US" sz="2200" i="1" dirty="0">
                <a:solidFill>
                  <a:srgbClr val="000000"/>
                </a:solidFill>
                <a:latin typeface="Arial" panose="020B0604020202020204" pitchFamily="34" charset="0"/>
                <a:ea typeface="Arial" panose="020B0604020202020204" pitchFamily="34" charset="0"/>
                <a:cs typeface="Arial" panose="020B0604020202020204" pitchFamily="34" charset="0"/>
              </a:rPr>
              <a:t> for </a:t>
            </a:r>
            <a:r>
              <a:rPr lang="en-US" altLang="en-US" sz="2200" dirty="0" smtClean="0">
                <a:solidFill>
                  <a:srgbClr val="000000"/>
                </a:solidFill>
                <a:latin typeface="Arial" panose="020B0604020202020204" pitchFamily="34" charset="0"/>
                <a:ea typeface="Arial" panose="020B0604020202020204" pitchFamily="34" charset="0"/>
                <a:cs typeface="Arial" panose="020B0604020202020204" pitchFamily="34" charset="0"/>
              </a:rPr>
              <a:t>A</a:t>
            </a:r>
            <a:r>
              <a:rPr lang="en-US" altLang="en-US" sz="100" dirty="0" smtClean="0">
                <a:solidFill>
                  <a:srgbClr val="000000"/>
                </a:solidFill>
                <a:latin typeface="Arial" panose="020B0604020202020204" pitchFamily="34" charset="0"/>
                <a:ea typeface="Arial" panose="020B0604020202020204" pitchFamily="34" charset="0"/>
                <a:cs typeface="Arial" panose="020B0604020202020204" pitchFamily="34" charset="0"/>
              </a:rPr>
              <a:t> </a:t>
            </a:r>
            <a:r>
              <a:rPr lang="en-US" altLang="en-US" sz="2200" dirty="0" smtClean="0">
                <a:solidFill>
                  <a:srgbClr val="000000"/>
                </a:solidFill>
                <a:latin typeface="Arial" panose="020B0604020202020204" pitchFamily="34" charset="0"/>
                <a:ea typeface="Arial" panose="020B0604020202020204" pitchFamily="34" charset="0"/>
                <a:cs typeface="Arial" panose="020B0604020202020204" pitchFamily="34" charset="0"/>
              </a:rPr>
              <a:t>G</a:t>
            </a:r>
            <a:r>
              <a:rPr lang="en-US" altLang="en-US" sz="100" dirty="0" smtClean="0">
                <a:solidFill>
                  <a:srgbClr val="000000"/>
                </a:solidFill>
                <a:latin typeface="Arial" panose="020B0604020202020204" pitchFamily="34" charset="0"/>
                <a:ea typeface="Arial" panose="020B0604020202020204" pitchFamily="34" charset="0"/>
                <a:cs typeface="Arial" panose="020B0604020202020204" pitchFamily="34" charset="0"/>
              </a:rPr>
              <a:t> </a:t>
            </a:r>
            <a:r>
              <a:rPr lang="en-US" altLang="en-US" sz="2200" dirty="0" smtClean="0">
                <a:solidFill>
                  <a:srgbClr val="000000"/>
                </a:solidFill>
                <a:latin typeface="Arial" panose="020B0604020202020204" pitchFamily="34" charset="0"/>
                <a:ea typeface="Arial" panose="020B0604020202020204" pitchFamily="34" charset="0"/>
                <a:cs typeface="Arial" panose="020B0604020202020204" pitchFamily="34" charset="0"/>
              </a:rPr>
              <a:t>I</a:t>
            </a:r>
            <a:endParaRPr lang="en-US" sz="2200" dirty="0">
              <a:solidFill>
                <a:srgbClr val="000000"/>
              </a:solidFill>
              <a:latin typeface="Arial" panose="020B0604020202020204" pitchFamily="34" charset="0"/>
              <a:cs typeface="Arial" panose="020B0604020202020204" pitchFamily="34" charset="0"/>
            </a:endParaRPr>
          </a:p>
          <a:p>
            <a:pPr marL="621792" lvl="1" indent="-320040">
              <a:spcBef>
                <a:spcPts val="1000"/>
              </a:spcBef>
              <a:buClr>
                <a:srgbClr val="C00000"/>
              </a:buClr>
              <a:buSzPct val="80000"/>
              <a:buFont typeface="Courier New" panose="02070309020205020404" pitchFamily="49" charset="0"/>
              <a:buChar char="o"/>
              <a:defRPr/>
            </a:pPr>
            <a:r>
              <a:rPr lang="en-US" sz="2200" dirty="0">
                <a:solidFill>
                  <a:srgbClr val="000000"/>
                </a:solidFill>
                <a:latin typeface="Arial" panose="020B0604020202020204" pitchFamily="34" charset="0"/>
                <a:cs typeface="Arial" panose="020B0604020202020204" pitchFamily="34" charset="0"/>
              </a:rPr>
              <a:t>Allowable home office expenses cannot create a loss</a:t>
            </a:r>
          </a:p>
          <a:p>
            <a:pPr lvl="2">
              <a:spcBef>
                <a:spcPts val="1000"/>
              </a:spcBef>
              <a:buClr>
                <a:srgbClr val="C00000"/>
              </a:buClr>
              <a:buFont typeface="Wingdings" panose="05000000000000000000" pitchFamily="2" charset="2"/>
              <a:buChar char="§"/>
              <a:defRPr/>
            </a:pPr>
            <a:r>
              <a:rPr lang="en-US" dirty="0">
                <a:solidFill>
                  <a:srgbClr val="000000"/>
                </a:solidFill>
                <a:latin typeface="Arial" panose="020B0604020202020204" pitchFamily="34" charset="0"/>
                <a:cs typeface="Arial" panose="020B0604020202020204" pitchFamily="34" charset="0"/>
              </a:rPr>
              <a:t>Amounts allowed as itemized deductions </a:t>
            </a:r>
            <a:r>
              <a:rPr lang="en-US" dirty="0" smtClean="0">
                <a:solidFill>
                  <a:srgbClr val="000000"/>
                </a:solidFill>
                <a:latin typeface="Arial" panose="020B0604020202020204" pitchFamily="34" charset="0"/>
                <a:cs typeface="Arial" panose="020B0604020202020204" pitchFamily="34" charset="0"/>
              </a:rPr>
              <a:t>anyway must </a:t>
            </a:r>
            <a:r>
              <a:rPr lang="en-US" dirty="0">
                <a:solidFill>
                  <a:srgbClr val="000000"/>
                </a:solidFill>
                <a:latin typeface="Arial" panose="020B0604020202020204" pitchFamily="34" charset="0"/>
                <a:cs typeface="Arial" panose="020B0604020202020204" pitchFamily="34" charset="0"/>
              </a:rPr>
              <a:t>be deducted first</a:t>
            </a:r>
          </a:p>
          <a:p>
            <a:pPr lvl="3">
              <a:spcBef>
                <a:spcPts val="1000"/>
              </a:spcBef>
              <a:buClr>
                <a:srgbClr val="C00000"/>
              </a:buClr>
              <a:buSzPct val="80000"/>
              <a:buFont typeface="Courier New" panose="02070309020205020404" pitchFamily="49" charset="0"/>
              <a:buChar char="o"/>
              <a:defRPr/>
            </a:pPr>
            <a:r>
              <a:rPr lang="en-US" dirty="0">
                <a:solidFill>
                  <a:srgbClr val="000000"/>
                </a:solidFill>
                <a:latin typeface="Arial" panose="020B0604020202020204" pitchFamily="34" charset="0"/>
                <a:cs typeface="Arial" panose="020B0604020202020204" pitchFamily="34" charset="0"/>
              </a:rPr>
              <a:t>For example, mortgage interest and real estate taxes</a:t>
            </a:r>
          </a:p>
          <a:p>
            <a:pPr marL="621792" lvl="1" indent="-320040">
              <a:spcBef>
                <a:spcPts val="1000"/>
              </a:spcBef>
              <a:buClr>
                <a:srgbClr val="C00000"/>
              </a:buClr>
              <a:buSzPct val="80000"/>
              <a:buFont typeface="Courier New" panose="02070309020205020404" pitchFamily="49" charset="0"/>
              <a:buChar char="o"/>
              <a:defRPr/>
            </a:pPr>
            <a:r>
              <a:rPr lang="en-US" sz="2200" dirty="0">
                <a:solidFill>
                  <a:srgbClr val="000000"/>
                </a:solidFill>
                <a:latin typeface="Arial" panose="020B0604020202020204" pitchFamily="34" charset="0"/>
                <a:cs typeface="Arial" panose="020B0604020202020204" pitchFamily="34" charset="0"/>
              </a:rPr>
              <a:t>Any disallowed amounts are carried forward and used in future years subject to the same limitations</a:t>
            </a:r>
          </a:p>
        </p:txBody>
      </p:sp>
    </p:spTree>
    <p:extLst>
      <p:ext uri="{BB962C8B-B14F-4D97-AF65-F5344CB8AC3E}">
        <p14:creationId xmlns:p14="http://schemas.microsoft.com/office/powerpoint/2010/main" val="417429743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r>
              <a:rPr lang="en-US" altLang="en-US" dirty="0">
                <a:ea typeface="ＭＳ Ｐゴシック" panose="020B0600070205080204" pitchFamily="34" charset="-128"/>
              </a:rPr>
              <a:t>Office in the Home Deduction </a:t>
            </a:r>
            <a:r>
              <a:rPr lang="en-US" altLang="en-US" sz="2400" b="0" dirty="0" smtClean="0">
                <a:ea typeface="ＭＳ Ｐゴシック" panose="020B0600070205080204" pitchFamily="34" charset="-128"/>
              </a:rPr>
              <a:t>(4 </a:t>
            </a:r>
            <a:r>
              <a:rPr lang="en-US" altLang="en-US" sz="2400" b="0" dirty="0">
                <a:ea typeface="ＭＳ Ｐゴシック" panose="020B0600070205080204" pitchFamily="34" charset="-128"/>
              </a:rPr>
              <a:t>of 4)</a:t>
            </a:r>
            <a:endParaRPr lang="en-US" sz="2400" b="0" dirty="0">
              <a:latin typeface="Arial" panose="020B0604020202020204" pitchFamily="34" charset="0"/>
            </a:endParaRPr>
          </a:p>
        </p:txBody>
      </p:sp>
      <p:sp>
        <p:nvSpPr>
          <p:cNvPr id="3" name="Text Placeholder 2"/>
          <p:cNvSpPr>
            <a:spLocks noGrp="1"/>
          </p:cNvSpPr>
          <p:nvPr>
            <p:ph type="body" sz="quarter" idx="15"/>
          </p:nvPr>
        </p:nvSpPr>
        <p:spPr>
          <a:xfrm>
            <a:off x="743576" y="1289684"/>
            <a:ext cx="10711543" cy="3120391"/>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noAutofit/>
          </a:bodyPr>
          <a:lstStyle/>
          <a:p>
            <a:pPr marL="292608" indent="-292608">
              <a:buClr>
                <a:srgbClr val="C00000"/>
              </a:buClr>
              <a:buFont typeface="Arial" panose="020B0604020202020204" pitchFamily="34" charset="0"/>
              <a:buChar char="•"/>
            </a:pPr>
            <a:r>
              <a:rPr lang="en-US" altLang="en-US" dirty="0">
                <a:latin typeface="Arial" panose="020B0604020202020204" pitchFamily="34" charset="0"/>
                <a:ea typeface="ＭＳ Ｐゴシック" panose="020B0600070205080204" pitchFamily="34" charset="-128"/>
                <a:cs typeface="Arial" panose="020B0604020202020204" pitchFamily="34" charset="0"/>
              </a:rPr>
              <a:t>Simplified method</a:t>
            </a:r>
          </a:p>
          <a:p>
            <a:pPr marL="621792" lvl="1" indent="-320040">
              <a:spcBef>
                <a:spcPts val="1000"/>
              </a:spcBef>
              <a:buClr>
                <a:srgbClr val="C00000"/>
              </a:buClr>
              <a:buSzPct val="80000"/>
              <a:buFont typeface="Courier New" panose="02070309020205020404" pitchFamily="49" charset="0"/>
              <a:buChar char="o"/>
            </a:pP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A home office expense deduction of $5 per square foot is </a:t>
            </a:r>
            <a:r>
              <a:rPr lang="en-US" altLang="en-US" sz="2200" dirty="0" smtClean="0">
                <a:solidFill>
                  <a:srgbClr val="000000"/>
                </a:solidFill>
                <a:latin typeface="Arial" panose="020B0604020202020204" pitchFamily="34" charset="0"/>
                <a:ea typeface="Arial" panose="020B0604020202020204" pitchFamily="34" charset="0"/>
                <a:cs typeface="Arial" panose="020B0604020202020204" pitchFamily="34" charset="0"/>
              </a:rPr>
              <a:t>allowed</a:t>
            </a:r>
            <a:endPar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endParaRPr>
          </a:p>
          <a:p>
            <a:pPr lvl="2">
              <a:spcBef>
                <a:spcPts val="1000"/>
              </a:spcBef>
              <a:buClr>
                <a:srgbClr val="C00000"/>
              </a:buClr>
              <a:buFont typeface="Wingdings" panose="05000000000000000000" pitchFamily="2" charset="2"/>
              <a:buChar char="§"/>
            </a:pPr>
            <a:r>
              <a:rPr lang="en-US" altLang="en-US" dirty="0">
                <a:solidFill>
                  <a:srgbClr val="000000"/>
                </a:solidFill>
                <a:latin typeface="Arial" panose="020B0604020202020204" pitchFamily="34" charset="0"/>
                <a:ea typeface="Arial" panose="020B0604020202020204" pitchFamily="34" charset="0"/>
                <a:cs typeface="Arial" panose="020B0604020202020204" pitchFamily="34" charset="0"/>
              </a:rPr>
              <a:t>Since no more than 300 square feet can be counted, the maximum deduction is limited to $1,500</a:t>
            </a:r>
          </a:p>
          <a:p>
            <a:pPr marL="621792" lvl="1" indent="-320040">
              <a:spcBef>
                <a:spcPts val="1000"/>
              </a:spcBef>
              <a:buClr>
                <a:srgbClr val="C00000"/>
              </a:buClr>
              <a:buSzPct val="80000"/>
              <a:buFont typeface="Courier New" panose="02070309020205020404" pitchFamily="49" charset="0"/>
              <a:buChar char="o"/>
            </a:pP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No deduction is allowed for depreciation or other actual expenses of operating the home</a:t>
            </a:r>
          </a:p>
          <a:p>
            <a:pPr lvl="2">
              <a:spcBef>
                <a:spcPts val="1000"/>
              </a:spcBef>
              <a:buClr>
                <a:srgbClr val="C00000"/>
              </a:buClr>
              <a:buFont typeface="Wingdings" panose="05000000000000000000" pitchFamily="2" charset="2"/>
              <a:buChar char="§"/>
            </a:pPr>
            <a:r>
              <a:rPr lang="en-US" altLang="en-US" dirty="0">
                <a:solidFill>
                  <a:srgbClr val="000000"/>
                </a:solidFill>
                <a:latin typeface="Arial" panose="020B0604020202020204" pitchFamily="34" charset="0"/>
                <a:ea typeface="Arial" panose="020B0604020202020204" pitchFamily="34" charset="0"/>
                <a:cs typeface="Arial" panose="020B0604020202020204" pitchFamily="34" charset="0"/>
              </a:rPr>
              <a:t>Otherwise deductible amounts for interest and taxes may still be deducted in full</a:t>
            </a:r>
          </a:p>
          <a:p>
            <a:pPr marL="621792" lvl="1" indent="-320040">
              <a:spcBef>
                <a:spcPts val="1000"/>
              </a:spcBef>
              <a:buClr>
                <a:srgbClr val="C00000"/>
              </a:buClr>
              <a:buSzPct val="80000"/>
              <a:buFont typeface="Courier New" panose="02070309020205020404" pitchFamily="49" charset="0"/>
              <a:buChar char="o"/>
            </a:pP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No carryover of unused amounts is allowed</a:t>
            </a:r>
          </a:p>
        </p:txBody>
      </p:sp>
    </p:spTree>
    <p:extLst>
      <p:ext uri="{BB962C8B-B14F-4D97-AF65-F5344CB8AC3E}">
        <p14:creationId xmlns:p14="http://schemas.microsoft.com/office/powerpoint/2010/main" val="46363189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38200" y="195838"/>
            <a:ext cx="10515600" cy="1010679"/>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r>
              <a:rPr lang="en-US" altLang="en-US" dirty="0">
                <a:ea typeface="ＭＳ Ｐゴシック" panose="020B0600070205080204" pitchFamily="34" charset="-128"/>
              </a:rPr>
              <a:t>The Big Picture - Example </a:t>
            </a:r>
            <a:r>
              <a:rPr lang="en-US" altLang="en-US" dirty="0" smtClean="0">
                <a:ea typeface="ＭＳ Ｐゴシック" panose="020B0600070205080204" pitchFamily="34" charset="-128"/>
              </a:rPr>
              <a:t>33 Office </a:t>
            </a:r>
            <a:r>
              <a:rPr lang="en-US" altLang="en-US" dirty="0">
                <a:ea typeface="ＭＳ Ｐゴシック" panose="020B0600070205080204" pitchFamily="34" charset="-128"/>
              </a:rPr>
              <a:t>in the Home </a:t>
            </a:r>
            <a:r>
              <a:rPr lang="en-US" altLang="en-US" dirty="0" smtClean="0">
                <a:ea typeface="ＭＳ Ｐゴシック" panose="020B0600070205080204" pitchFamily="34" charset="-128"/>
              </a:rPr>
              <a:t>Deduction</a:t>
            </a:r>
            <a:r>
              <a:rPr lang="en-US" altLang="en-US" sz="4000" dirty="0" smtClean="0">
                <a:ea typeface="ＭＳ Ｐゴシック" panose="020B0600070205080204" pitchFamily="34" charset="-128"/>
              </a:rPr>
              <a:t> </a:t>
            </a:r>
            <a:r>
              <a:rPr lang="en-US" altLang="en-US" sz="2400" b="0" dirty="0" smtClean="0">
                <a:ea typeface="ＭＳ Ｐゴシック" panose="020B0600070205080204" pitchFamily="34" charset="-128"/>
              </a:rPr>
              <a:t>(1 of 3)</a:t>
            </a:r>
            <a:endParaRPr lang="en-US" sz="2400" b="0" dirty="0">
              <a:latin typeface="Arial" panose="020B0604020202020204" pitchFamily="34" charset="0"/>
            </a:endParaRPr>
          </a:p>
        </p:txBody>
      </p:sp>
      <p:sp>
        <p:nvSpPr>
          <p:cNvPr id="3" name="Text Placeholder 2"/>
          <p:cNvSpPr>
            <a:spLocks noGrp="1"/>
          </p:cNvSpPr>
          <p:nvPr>
            <p:ph type="body" sz="quarter" idx="15"/>
          </p:nvPr>
        </p:nvSpPr>
        <p:spPr>
          <a:xfrm>
            <a:off x="743576" y="1289683"/>
            <a:ext cx="10711543" cy="2301241"/>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noAutofit/>
          </a:bodyPr>
          <a:lstStyle/>
          <a:p>
            <a:pPr marL="291600" indent="-291600">
              <a:buClr>
                <a:srgbClr val="C00000"/>
              </a:buClr>
              <a:buFont typeface="Arial" panose="020B0604020202020204" pitchFamily="34" charset="0"/>
              <a:buChar char="•"/>
            </a:pPr>
            <a:r>
              <a:rPr lang="en-US" altLang="en-US" dirty="0">
                <a:latin typeface="Arial" panose="020B0604020202020204" pitchFamily="34" charset="0"/>
                <a:ea typeface="ＭＳ Ｐゴシック" panose="020B0600070205080204" pitchFamily="34" charset="-128"/>
                <a:cs typeface="Arial" panose="020B0604020202020204" pitchFamily="34" charset="0"/>
              </a:rPr>
              <a:t>Return to the facts of The Big Picture on p. </a:t>
            </a:r>
            <a:r>
              <a:rPr lang="en-US" altLang="en-US" dirty="0" smtClean="0">
                <a:latin typeface="Arial" panose="020B0604020202020204" pitchFamily="34" charset="0"/>
                <a:ea typeface="ＭＳ Ｐゴシック" panose="020B0600070205080204" pitchFamily="34" charset="-128"/>
                <a:cs typeface="Arial" panose="020B0604020202020204" pitchFamily="34" charset="0"/>
              </a:rPr>
              <a:t>9-1</a:t>
            </a:r>
          </a:p>
          <a:p>
            <a:pPr marL="621792" indent="-320040">
              <a:buClr>
                <a:srgbClr val="C00000"/>
              </a:buClr>
              <a:buSzPct val="80000"/>
              <a:buFont typeface="Courier New" panose="02070309020205020404" pitchFamily="49" charset="0"/>
              <a:buChar char="o"/>
            </a:pPr>
            <a:r>
              <a:rPr lang="en-US" altLang="en-US" sz="2200" dirty="0">
                <a:latin typeface="Arial" panose="020B0604020202020204" pitchFamily="34" charset="0"/>
                <a:cs typeface="Arial" panose="020B0604020202020204" pitchFamily="34" charset="0"/>
              </a:rPr>
              <a:t>Morgan is using her apartment’s second bedroom as a home office</a:t>
            </a:r>
            <a:r>
              <a:rPr lang="en-US" altLang="en-US" sz="2200" dirty="0" smtClean="0">
                <a:latin typeface="Arial" panose="020B0604020202020204" pitchFamily="34" charset="0"/>
                <a:cs typeface="Arial" panose="020B0604020202020204" pitchFamily="34" charset="0"/>
              </a:rPr>
              <a:t>.</a:t>
            </a:r>
            <a:endParaRPr lang="en-US" altLang="en-US" sz="2200" dirty="0">
              <a:latin typeface="Arial" panose="020B0604020202020204" pitchFamily="34" charset="0"/>
              <a:cs typeface="Arial" panose="020B0604020202020204" pitchFamily="34" charset="0"/>
            </a:endParaRPr>
          </a:p>
          <a:p>
            <a:pPr marL="1257300" lvl="1" indent="-342900">
              <a:spcBef>
                <a:spcPts val="1000"/>
              </a:spcBef>
              <a:buClr>
                <a:srgbClr val="C00000"/>
              </a:buClr>
              <a:buFont typeface="Wingdings" panose="05000000000000000000" pitchFamily="2" charset="2"/>
              <a:buChar char="§"/>
            </a:pPr>
            <a:r>
              <a:rPr lang="en-US" altLang="en-US" sz="2000" dirty="0">
                <a:solidFill>
                  <a:srgbClr val="000000"/>
                </a:solidFill>
                <a:latin typeface="Arial" panose="020B0604020202020204" pitchFamily="34" charset="0"/>
                <a:ea typeface="ＭＳ Ｐゴシック" panose="020B0600070205080204" pitchFamily="34" charset="-128"/>
                <a:cs typeface="Arial" panose="020B0604020202020204" pitchFamily="34" charset="0"/>
              </a:rPr>
              <a:t>Her apartment has 1,200 square feet; the second bedroom has 200 square feet.</a:t>
            </a:r>
          </a:p>
          <a:p>
            <a:pPr marL="1257300" lvl="1" indent="-342900">
              <a:spcBef>
                <a:spcPts val="1000"/>
              </a:spcBef>
              <a:buClr>
                <a:srgbClr val="C00000"/>
              </a:buClr>
              <a:buFont typeface="Wingdings" panose="05000000000000000000" pitchFamily="2" charset="2"/>
              <a:buChar char="§"/>
            </a:pPr>
            <a:r>
              <a:rPr lang="en-US" altLang="en-US" sz="2000" dirty="0">
                <a:solidFill>
                  <a:srgbClr val="000000"/>
                </a:solidFill>
                <a:latin typeface="Arial" panose="020B0604020202020204" pitchFamily="34" charset="0"/>
                <a:ea typeface="ＭＳ Ｐゴシック" panose="020B0600070205080204" pitchFamily="34" charset="-128"/>
                <a:cs typeface="Arial" panose="020B0604020202020204" pitchFamily="34" charset="0"/>
              </a:rPr>
              <a:t>Her home office is, therefore, one-sixth of her apartment (200 square feet ÷ 1,200 square feet).</a:t>
            </a:r>
          </a:p>
          <a:p>
            <a:pPr marL="621792" indent="-320040">
              <a:buClr>
                <a:srgbClr val="C00000"/>
              </a:buClr>
              <a:buSzPct val="80000"/>
              <a:buFont typeface="Courier New" panose="02070309020205020404" pitchFamily="49" charset="0"/>
              <a:buChar char="o"/>
            </a:pPr>
            <a:r>
              <a:rPr lang="en-US" altLang="en-US" sz="2200" dirty="0">
                <a:latin typeface="Arial" panose="020B0604020202020204" pitchFamily="34" charset="0"/>
                <a:cs typeface="Arial" panose="020B0604020202020204" pitchFamily="34" charset="0"/>
              </a:rPr>
              <a:t>During 2018, her apartment expenses include</a:t>
            </a:r>
            <a:r>
              <a:rPr lang="en-US" altLang="en-US" sz="2200" dirty="0" smtClean="0">
                <a:latin typeface="Arial" panose="020B0604020202020204" pitchFamily="34" charset="0"/>
                <a:cs typeface="Arial" panose="020B0604020202020204" pitchFamily="34" charset="0"/>
              </a:rPr>
              <a:t>:</a:t>
            </a:r>
            <a:endParaRPr lang="en-US" altLang="en-US" sz="2200" dirty="0">
              <a:latin typeface="Arial" panose="020B0604020202020204" pitchFamily="34" charset="0"/>
              <a:cs typeface="Arial" panose="020B0604020202020204" pitchFamily="34" charset="0"/>
            </a:endParaRPr>
          </a:p>
        </p:txBody>
      </p:sp>
      <p:graphicFrame>
        <p:nvGraphicFramePr>
          <p:cNvPr id="5" name="Content Placeholder 4" descr="Table is accessible to screenreaders"/>
          <p:cNvGraphicFramePr>
            <a:graphicFrameLocks noGrp="1"/>
          </p:cNvGraphicFramePr>
          <p:nvPr>
            <p:ph sz="quarter" idx="21"/>
            <p:extLst>
              <p:ext uri="{D42A27DB-BD31-4B8C-83A1-F6EECF244321}">
                <p14:modId xmlns:p14="http://schemas.microsoft.com/office/powerpoint/2010/main" val="3283644388"/>
              </p:ext>
            </p:extLst>
          </p:nvPr>
        </p:nvGraphicFramePr>
        <p:xfrm>
          <a:off x="1447801" y="3894138"/>
          <a:ext cx="5429249" cy="1584960"/>
        </p:xfrm>
        <a:graphic>
          <a:graphicData uri="http://schemas.openxmlformats.org/drawingml/2006/table">
            <a:tbl>
              <a:tblPr firstRow="1" bandRow="1">
                <a:tableStyleId>{5C22544A-7EE6-4342-B048-85BDC9FD1C3A}</a:tableStyleId>
              </a:tblPr>
              <a:tblGrid>
                <a:gridCol w="4019549">
                  <a:extLst>
                    <a:ext uri="{9D8B030D-6E8A-4147-A177-3AD203B41FA5}">
                      <a16:colId xmlns:a16="http://schemas.microsoft.com/office/drawing/2014/main" val="1861604420"/>
                    </a:ext>
                  </a:extLst>
                </a:gridCol>
                <a:gridCol w="1409700">
                  <a:extLst>
                    <a:ext uri="{9D8B030D-6E8A-4147-A177-3AD203B41FA5}">
                      <a16:colId xmlns:a16="http://schemas.microsoft.com/office/drawing/2014/main" val="2947435036"/>
                    </a:ext>
                  </a:extLst>
                </a:gridCol>
              </a:tblGrid>
              <a:tr h="370840">
                <a:tc>
                  <a:txBody>
                    <a:bodyPr/>
                    <a:lstStyle/>
                    <a:p>
                      <a:pPr marL="291600" marR="0" lvl="1" indent="-291600" algn="l" defTabSz="914400" rtl="0" eaLnBrk="1" fontAlgn="base" latinLnBrk="0" hangingPunct="1">
                        <a:lnSpc>
                          <a:spcPct val="90000"/>
                        </a:lnSpc>
                        <a:spcBef>
                          <a:spcPts val="1000"/>
                        </a:spcBef>
                        <a:spcAft>
                          <a:spcPct val="0"/>
                        </a:spcAft>
                        <a:buClr>
                          <a:srgbClr val="C00000"/>
                        </a:buClr>
                        <a:buSzTx/>
                        <a:buFont typeface="Arial" charset="0"/>
                        <a:buChar char="•"/>
                        <a:tabLst/>
                        <a:defRPr/>
                      </a:pPr>
                      <a:r>
                        <a:rPr lang="en-US" altLang="en-US" sz="2000" b="0" kern="1200" baseline="0" dirty="0" smtClean="0">
                          <a:solidFill>
                            <a:srgbClr val="000000"/>
                          </a:solidFill>
                          <a:latin typeface="Arial" panose="020B0604020202020204" pitchFamily="34" charset="0"/>
                          <a:ea typeface="ＭＳ Ｐゴシック" panose="020B0600070205080204" pitchFamily="34" charset="-128"/>
                          <a:cs typeface="Arial" panose="020B0604020202020204" pitchFamily="34" charset="0"/>
                        </a:rPr>
                        <a:t>Rent ($1,250 per month)</a:t>
                      </a:r>
                    </a:p>
                  </a:txBody>
                  <a:tcPr marL="206890" marR="206890">
                    <a:noFill/>
                  </a:tcPr>
                </a:tc>
                <a:tc>
                  <a:txBody>
                    <a:bodyPr/>
                    <a:lstStyle/>
                    <a:p>
                      <a:pPr marL="0" marR="0" lvl="1" indent="0" algn="r" defTabSz="914400" rtl="0" eaLnBrk="1" fontAlgn="auto" latinLnBrk="0" hangingPunct="1">
                        <a:lnSpc>
                          <a:spcPct val="100000"/>
                        </a:lnSpc>
                        <a:spcBef>
                          <a:spcPts val="0"/>
                        </a:spcBef>
                        <a:spcAft>
                          <a:spcPts val="0"/>
                        </a:spcAft>
                        <a:buClrTx/>
                        <a:buSzTx/>
                        <a:buFontTx/>
                        <a:buNone/>
                        <a:tabLst/>
                        <a:defRPr/>
                      </a:pPr>
                      <a:r>
                        <a:rPr lang="en-US" altLang="en-US" sz="2000" b="0" dirty="0" smtClean="0">
                          <a:solidFill>
                            <a:srgbClr val="000000"/>
                          </a:solidFill>
                          <a:latin typeface="Arial" panose="020B0604020202020204" pitchFamily="34" charset="0"/>
                          <a:ea typeface="ＭＳ Ｐゴシック" panose="020B0600070205080204" pitchFamily="34" charset="-128"/>
                          <a:cs typeface="Arial" panose="020B0604020202020204" pitchFamily="34" charset="0"/>
                        </a:rPr>
                        <a:t>$15,000</a:t>
                      </a:r>
                    </a:p>
                  </a:txBody>
                  <a:tcPr marL="206890" marR="206890">
                    <a:noFill/>
                  </a:tcPr>
                </a:tc>
                <a:extLst>
                  <a:ext uri="{0D108BD9-81ED-4DB2-BD59-A6C34878D82A}">
                    <a16:rowId xmlns:a16="http://schemas.microsoft.com/office/drawing/2014/main" val="2220486217"/>
                  </a:ext>
                </a:extLst>
              </a:tr>
              <a:tr h="311785">
                <a:tc>
                  <a:txBody>
                    <a:bodyPr/>
                    <a:lstStyle/>
                    <a:p>
                      <a:pPr marL="291600" lvl="1" indent="-291600" algn="l" rtl="0" eaLnBrk="1" fontAlgn="base" hangingPunct="1">
                        <a:lnSpc>
                          <a:spcPct val="90000"/>
                        </a:lnSpc>
                        <a:spcBef>
                          <a:spcPts val="1000"/>
                        </a:spcBef>
                        <a:spcAft>
                          <a:spcPct val="0"/>
                        </a:spcAft>
                        <a:buClr>
                          <a:srgbClr val="C00000"/>
                        </a:buClr>
                        <a:buFont typeface="Arial" charset="0"/>
                        <a:buChar char="•"/>
                      </a:pPr>
                      <a:r>
                        <a:rPr lang="en-US" altLang="en-US" sz="2000" b="0" kern="1200" baseline="0" dirty="0" smtClean="0">
                          <a:solidFill>
                            <a:srgbClr val="000000"/>
                          </a:solidFill>
                          <a:latin typeface="Arial" panose="020B0604020202020204" pitchFamily="34" charset="0"/>
                          <a:ea typeface="ＭＳ Ｐゴシック" panose="020B0600070205080204" pitchFamily="34" charset="-128"/>
                          <a:cs typeface="Arial" panose="020B0604020202020204" pitchFamily="34" charset="0"/>
                        </a:rPr>
                        <a:t>Utilities</a:t>
                      </a:r>
                      <a:endParaRPr lang="en-IN" sz="2000" b="0" kern="1200" baseline="0" dirty="0">
                        <a:solidFill>
                          <a:srgbClr val="000000"/>
                        </a:solidFill>
                        <a:latin typeface="Arial" panose="020B0604020202020204" pitchFamily="34" charset="0"/>
                        <a:ea typeface="ＭＳ Ｐゴシック" panose="020B0600070205080204" pitchFamily="34" charset="-128"/>
                        <a:cs typeface="Arial" panose="020B0604020202020204" pitchFamily="34" charset="0"/>
                      </a:endParaRPr>
                    </a:p>
                  </a:txBody>
                  <a:tcPr marL="206890" marR="206890">
                    <a:noFill/>
                  </a:tcPr>
                </a:tc>
                <a:tc>
                  <a:txBody>
                    <a:bodyPr/>
                    <a:lstStyle/>
                    <a:p>
                      <a:pPr algn="r"/>
                      <a:r>
                        <a:rPr lang="en-US" altLang="en-US" sz="2000" b="0" dirty="0" smtClean="0">
                          <a:solidFill>
                            <a:srgbClr val="000000"/>
                          </a:solidFill>
                          <a:latin typeface="Arial" panose="020B0604020202020204" pitchFamily="34" charset="0"/>
                          <a:ea typeface="ＭＳ Ｐゴシック" panose="020B0600070205080204" pitchFamily="34" charset="-128"/>
                          <a:cs typeface="Arial" panose="020B0604020202020204" pitchFamily="34" charset="0"/>
                        </a:rPr>
                        <a:t>2,600</a:t>
                      </a:r>
                      <a:endParaRPr lang="en-IN" sz="2000" b="0" dirty="0">
                        <a:solidFill>
                          <a:srgbClr val="000000"/>
                        </a:solidFill>
                        <a:latin typeface="Arial" panose="020B0604020202020204" pitchFamily="34" charset="0"/>
                        <a:cs typeface="Arial" panose="020B0604020202020204" pitchFamily="34" charset="0"/>
                      </a:endParaRPr>
                    </a:p>
                  </a:txBody>
                  <a:tcPr marL="206890" marR="206890">
                    <a:noFill/>
                  </a:tcPr>
                </a:tc>
                <a:extLst>
                  <a:ext uri="{0D108BD9-81ED-4DB2-BD59-A6C34878D82A}">
                    <a16:rowId xmlns:a16="http://schemas.microsoft.com/office/drawing/2014/main" val="1853062028"/>
                  </a:ext>
                </a:extLst>
              </a:tr>
              <a:tr h="370840">
                <a:tc>
                  <a:txBody>
                    <a:bodyPr/>
                    <a:lstStyle/>
                    <a:p>
                      <a:pPr marL="291600" marR="0" lvl="1" indent="-291600" algn="l" defTabSz="914400" rtl="0" eaLnBrk="1" fontAlgn="base" latinLnBrk="0" hangingPunct="1">
                        <a:lnSpc>
                          <a:spcPct val="90000"/>
                        </a:lnSpc>
                        <a:spcBef>
                          <a:spcPts val="1000"/>
                        </a:spcBef>
                        <a:spcAft>
                          <a:spcPct val="0"/>
                        </a:spcAft>
                        <a:buClr>
                          <a:srgbClr val="C00000"/>
                        </a:buClr>
                        <a:buSzTx/>
                        <a:buFont typeface="Arial" charset="0"/>
                        <a:buChar char="•"/>
                        <a:tabLst/>
                        <a:defRPr/>
                      </a:pPr>
                      <a:r>
                        <a:rPr lang="en-US" altLang="en-US" sz="2000" b="0" kern="1200" baseline="0" dirty="0" smtClean="0">
                          <a:solidFill>
                            <a:srgbClr val="000000"/>
                          </a:solidFill>
                          <a:latin typeface="Arial" panose="020B0604020202020204" pitchFamily="34" charset="0"/>
                          <a:ea typeface="ＭＳ Ｐゴシック" panose="020B0600070205080204" pitchFamily="34" charset="-128"/>
                          <a:cs typeface="Arial" panose="020B0604020202020204" pitchFamily="34" charset="0"/>
                        </a:rPr>
                        <a:t>Renter</a:t>
                      </a:r>
                      <a:r>
                        <a:rPr lang="ja-JP" altLang="en-US" sz="2000" b="0" kern="1200" baseline="0" dirty="0" smtClean="0">
                          <a:solidFill>
                            <a:srgbClr val="000000"/>
                          </a:solidFill>
                          <a:latin typeface="Arial" panose="020B0604020202020204" pitchFamily="34" charset="0"/>
                          <a:ea typeface="ＭＳ Ｐゴシック" panose="020B0600070205080204" pitchFamily="34" charset="-128"/>
                          <a:cs typeface="Arial" panose="020B0604020202020204" pitchFamily="34" charset="0"/>
                        </a:rPr>
                        <a:t>’</a:t>
                      </a:r>
                      <a:r>
                        <a:rPr lang="en-US" altLang="ja-JP" sz="2000" b="0" kern="1200" baseline="0" dirty="0" smtClean="0">
                          <a:solidFill>
                            <a:srgbClr val="000000"/>
                          </a:solidFill>
                          <a:latin typeface="Arial" panose="020B0604020202020204" pitchFamily="34" charset="0"/>
                          <a:ea typeface="ＭＳ Ｐゴシック" panose="020B0600070205080204" pitchFamily="34" charset="-128"/>
                          <a:cs typeface="Arial" panose="020B0604020202020204" pitchFamily="34" charset="0"/>
                        </a:rPr>
                        <a:t>s insurance</a:t>
                      </a:r>
                    </a:p>
                  </a:txBody>
                  <a:tcPr marL="206890" marR="206890">
                    <a:noFill/>
                  </a:tcPr>
                </a:tc>
                <a:tc>
                  <a:txBody>
                    <a:bodyPr/>
                    <a:lstStyle/>
                    <a:p>
                      <a:pPr algn="r"/>
                      <a:r>
                        <a:rPr lang="en-US" altLang="ja-JP" sz="2000" b="0" u="sng" dirty="0" smtClean="0">
                          <a:solidFill>
                            <a:srgbClr val="000000"/>
                          </a:solidFill>
                          <a:latin typeface="Arial" panose="020B0604020202020204" pitchFamily="34" charset="0"/>
                          <a:ea typeface="ＭＳ Ｐゴシック" panose="020B0600070205080204" pitchFamily="34" charset="-128"/>
                          <a:cs typeface="Arial" panose="020B0604020202020204" pitchFamily="34" charset="0"/>
                        </a:rPr>
                        <a:t>1,100</a:t>
                      </a:r>
                      <a:endParaRPr lang="en-IN" sz="2000" b="0" dirty="0">
                        <a:solidFill>
                          <a:srgbClr val="000000"/>
                        </a:solidFill>
                        <a:latin typeface="Arial" panose="020B0604020202020204" pitchFamily="34" charset="0"/>
                        <a:cs typeface="Arial" panose="020B0604020202020204" pitchFamily="34" charset="0"/>
                      </a:endParaRPr>
                    </a:p>
                  </a:txBody>
                  <a:tcPr marL="206890" marR="206890">
                    <a:noFill/>
                  </a:tcPr>
                </a:tc>
                <a:extLst>
                  <a:ext uri="{0D108BD9-81ED-4DB2-BD59-A6C34878D82A}">
                    <a16:rowId xmlns:a16="http://schemas.microsoft.com/office/drawing/2014/main" val="2822455928"/>
                  </a:ext>
                </a:extLst>
              </a:tr>
              <a:tr h="370840">
                <a:tc>
                  <a:txBody>
                    <a:bodyPr/>
                    <a:lstStyle/>
                    <a:p>
                      <a:pPr marL="291600" lvl="1" indent="-291600" algn="l" rtl="0" eaLnBrk="1" fontAlgn="base" hangingPunct="1">
                        <a:lnSpc>
                          <a:spcPct val="90000"/>
                        </a:lnSpc>
                        <a:spcBef>
                          <a:spcPts val="1000"/>
                        </a:spcBef>
                        <a:spcAft>
                          <a:spcPct val="0"/>
                        </a:spcAft>
                        <a:buClr>
                          <a:srgbClr val="C00000"/>
                        </a:buClr>
                        <a:buFont typeface="Arial" charset="0"/>
                        <a:buChar char="•"/>
                      </a:pPr>
                      <a:r>
                        <a:rPr lang="en-US" altLang="en-US" sz="2000" b="0" kern="1200" baseline="0" dirty="0" smtClean="0">
                          <a:solidFill>
                            <a:srgbClr val="000000"/>
                          </a:solidFill>
                          <a:latin typeface="Arial" panose="020B0604020202020204" pitchFamily="34" charset="0"/>
                          <a:ea typeface="ＭＳ Ｐゴシック" panose="020B0600070205080204" pitchFamily="34" charset="-128"/>
                          <a:cs typeface="Arial" panose="020B0604020202020204" pitchFamily="34" charset="0"/>
                        </a:rPr>
                        <a:t>Total</a:t>
                      </a:r>
                      <a:endParaRPr lang="en-IN" sz="2000" b="0" kern="1200" baseline="0" dirty="0">
                        <a:solidFill>
                          <a:srgbClr val="000000"/>
                        </a:solidFill>
                        <a:latin typeface="Arial" panose="020B0604020202020204" pitchFamily="34" charset="0"/>
                        <a:ea typeface="ＭＳ Ｐゴシック" panose="020B0600070205080204" pitchFamily="34" charset="-128"/>
                        <a:cs typeface="Arial" panose="020B0604020202020204" pitchFamily="34" charset="0"/>
                      </a:endParaRPr>
                    </a:p>
                  </a:txBody>
                  <a:tcPr marL="206890" marR="206890">
                    <a:noFill/>
                  </a:tcPr>
                </a:tc>
                <a:tc>
                  <a:txBody>
                    <a:bodyPr/>
                    <a:lstStyle/>
                    <a:p>
                      <a:pPr algn="r"/>
                      <a:r>
                        <a:rPr lang="en-US" altLang="en-US" sz="2000" b="0" u="sng" dirty="0" smtClean="0">
                          <a:solidFill>
                            <a:srgbClr val="000000"/>
                          </a:solidFill>
                          <a:latin typeface="Arial" panose="020B0604020202020204" pitchFamily="34" charset="0"/>
                          <a:ea typeface="ＭＳ Ｐゴシック" panose="020B0600070205080204" pitchFamily="34" charset="-128"/>
                          <a:cs typeface="Arial" panose="020B0604020202020204" pitchFamily="34" charset="0"/>
                        </a:rPr>
                        <a:t>$18,700</a:t>
                      </a:r>
                      <a:endParaRPr lang="en-IN" sz="2000" b="0" dirty="0">
                        <a:solidFill>
                          <a:srgbClr val="000000"/>
                        </a:solidFill>
                        <a:latin typeface="Arial" panose="020B0604020202020204" pitchFamily="34" charset="0"/>
                        <a:cs typeface="Arial" panose="020B0604020202020204" pitchFamily="34" charset="0"/>
                      </a:endParaRPr>
                    </a:p>
                  </a:txBody>
                  <a:tcPr marL="206890" marR="206890">
                    <a:noFill/>
                  </a:tcPr>
                </a:tc>
                <a:extLst>
                  <a:ext uri="{0D108BD9-81ED-4DB2-BD59-A6C34878D82A}">
                    <a16:rowId xmlns:a16="http://schemas.microsoft.com/office/drawing/2014/main" val="1888861318"/>
                  </a:ext>
                </a:extLst>
              </a:tr>
            </a:tbl>
          </a:graphicData>
        </a:graphic>
      </p:graphicFrame>
    </p:spTree>
    <p:extLst>
      <p:ext uri="{BB962C8B-B14F-4D97-AF65-F5344CB8AC3E}">
        <p14:creationId xmlns:p14="http://schemas.microsoft.com/office/powerpoint/2010/main" val="395427698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38200" y="195838"/>
            <a:ext cx="10515600" cy="1010679"/>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r>
              <a:rPr lang="en-US" altLang="en-US" dirty="0">
                <a:ea typeface="ＭＳ Ｐゴシック" panose="020B0600070205080204" pitchFamily="34" charset="-128"/>
              </a:rPr>
              <a:t>The Big Picture - Example 33 Office in the Home Deduction</a:t>
            </a:r>
            <a:r>
              <a:rPr lang="en-US" altLang="en-US" sz="4000" dirty="0">
                <a:ea typeface="ＭＳ Ｐゴシック" panose="020B0600070205080204" pitchFamily="34" charset="-128"/>
              </a:rPr>
              <a:t> </a:t>
            </a:r>
            <a:r>
              <a:rPr lang="en-US" altLang="en-US" sz="2400" b="0" dirty="0" smtClean="0">
                <a:ea typeface="ＭＳ Ｐゴシック" panose="020B0600070205080204" pitchFamily="34" charset="-128"/>
              </a:rPr>
              <a:t>(2 </a:t>
            </a:r>
            <a:r>
              <a:rPr lang="en-US" altLang="en-US" sz="2400" b="0" dirty="0">
                <a:ea typeface="ＭＳ Ｐゴシック" panose="020B0600070205080204" pitchFamily="34" charset="-128"/>
              </a:rPr>
              <a:t>of 3)</a:t>
            </a:r>
            <a:endParaRPr lang="en-US" sz="2400" b="0" dirty="0">
              <a:latin typeface="Arial" panose="020B0604020202020204" pitchFamily="34" charset="0"/>
            </a:endParaRPr>
          </a:p>
        </p:txBody>
      </p:sp>
      <p:sp>
        <p:nvSpPr>
          <p:cNvPr id="3" name="Text Placeholder 2"/>
          <p:cNvSpPr>
            <a:spLocks noGrp="1"/>
          </p:cNvSpPr>
          <p:nvPr>
            <p:ph type="body" sz="quarter" idx="15"/>
          </p:nvPr>
        </p:nvSpPr>
        <p:spPr>
          <a:xfrm>
            <a:off x="743576" y="1289683"/>
            <a:ext cx="10711543" cy="2529841"/>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noAutofit/>
          </a:bodyPr>
          <a:lstStyle/>
          <a:p>
            <a:pPr marL="292608" indent="-292608">
              <a:buClr>
                <a:srgbClr val="C00000"/>
              </a:buClr>
              <a:buFont typeface="Arial" panose="020B0604020202020204" pitchFamily="34" charset="0"/>
              <a:buChar char="•"/>
            </a:pPr>
            <a:r>
              <a:rPr lang="en-US" altLang="en-US" dirty="0">
                <a:ea typeface="ＭＳ Ｐゴシック" panose="020B0600070205080204" pitchFamily="34" charset="-128"/>
              </a:rPr>
              <a:t>Return to the facts of The Big Picture on p. </a:t>
            </a:r>
            <a:r>
              <a:rPr lang="en-US" altLang="en-US" dirty="0" smtClean="0">
                <a:ea typeface="ＭＳ Ｐゴシック" panose="020B0600070205080204" pitchFamily="34" charset="-128"/>
              </a:rPr>
              <a:t>9-1</a:t>
            </a:r>
            <a:endParaRPr lang="en-US" altLang="en-US" dirty="0" smtClean="0"/>
          </a:p>
          <a:p>
            <a:pPr marL="621792" indent="-320040">
              <a:buClr>
                <a:srgbClr val="C00000"/>
              </a:buClr>
              <a:buSzPct val="80000"/>
              <a:buFont typeface="Courier New" panose="02070309020205020404" pitchFamily="49" charset="0"/>
              <a:buChar char="o"/>
            </a:pPr>
            <a:r>
              <a:rPr lang="en-US" altLang="en-US" sz="2200" dirty="0" smtClean="0"/>
              <a:t>In </a:t>
            </a:r>
            <a:r>
              <a:rPr lang="en-US" altLang="en-US" sz="2200" dirty="0"/>
              <a:t>addition, she purchases various supplies and software for her tutoring ($700) and freelance driving ($75), as well as office furniture ($100 for a file cabinet to store her business records, $400 for a table, $250 for chairs, and $50 for a lamp; $800 total</a:t>
            </a:r>
            <a:r>
              <a:rPr lang="en-US" altLang="en-US" sz="2200" dirty="0" smtClean="0"/>
              <a:t>).</a:t>
            </a:r>
            <a:endParaRPr lang="en-US" altLang="en-US" sz="2200" dirty="0"/>
          </a:p>
          <a:p>
            <a:pPr marL="621792" indent="-320040">
              <a:buClr>
                <a:srgbClr val="C00000"/>
              </a:buClr>
              <a:buSzPct val="80000"/>
              <a:buFont typeface="Courier New" panose="02070309020205020404" pitchFamily="49" charset="0"/>
              <a:buChar char="o"/>
            </a:pPr>
            <a:r>
              <a:rPr lang="en-US" altLang="en-US" sz="2200" dirty="0"/>
              <a:t>The office furniture, which she can expense immediately under § 179, will be allocated to her freelance businesses based on total revenues.</a:t>
            </a:r>
            <a:endParaRPr lang="en-US" altLang="en-US" sz="2200" u="sng" dirty="0"/>
          </a:p>
        </p:txBody>
      </p:sp>
    </p:spTree>
    <p:extLst>
      <p:ext uri="{BB962C8B-B14F-4D97-AF65-F5344CB8AC3E}">
        <p14:creationId xmlns:p14="http://schemas.microsoft.com/office/powerpoint/2010/main" val="351170220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38200" y="200841"/>
            <a:ext cx="10515600" cy="1000672"/>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r>
              <a:rPr lang="en-US" altLang="en-US" dirty="0">
                <a:ea typeface="ＭＳ Ｐゴシック" panose="020B0600070205080204" pitchFamily="34" charset="-128"/>
              </a:rPr>
              <a:t>The Big Picture - Example 33 Office in the Home Deduction</a:t>
            </a:r>
            <a:r>
              <a:rPr lang="en-US" altLang="en-US" sz="4000" dirty="0">
                <a:ea typeface="ＭＳ Ｐゴシック" panose="020B0600070205080204" pitchFamily="34" charset="-128"/>
              </a:rPr>
              <a:t> </a:t>
            </a:r>
            <a:r>
              <a:rPr lang="en-US" altLang="en-US" sz="2400" b="0" dirty="0" smtClean="0">
                <a:ea typeface="ＭＳ Ｐゴシック" panose="020B0600070205080204" pitchFamily="34" charset="-128"/>
              </a:rPr>
              <a:t>(3 </a:t>
            </a:r>
            <a:r>
              <a:rPr lang="en-US" altLang="en-US" sz="2400" b="0" dirty="0">
                <a:ea typeface="ＭＳ Ｐゴシック" panose="020B0600070205080204" pitchFamily="34" charset="-128"/>
              </a:rPr>
              <a:t>of 3)</a:t>
            </a:r>
            <a:endParaRPr lang="en-US" sz="2400" b="0" dirty="0">
              <a:latin typeface="Arial" panose="020B0604020202020204" pitchFamily="34" charset="0"/>
            </a:endParaRPr>
          </a:p>
        </p:txBody>
      </p:sp>
      <p:sp>
        <p:nvSpPr>
          <p:cNvPr id="3" name="Text Placeholder 2"/>
          <p:cNvSpPr>
            <a:spLocks noGrp="1"/>
          </p:cNvSpPr>
          <p:nvPr>
            <p:ph type="body" sz="quarter" idx="15"/>
          </p:nvPr>
        </p:nvSpPr>
        <p:spPr>
          <a:xfrm>
            <a:off x="743576" y="1289683"/>
            <a:ext cx="10711543" cy="1948817"/>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noAutofit/>
          </a:bodyPr>
          <a:lstStyle/>
          <a:p>
            <a:pPr marL="292608" indent="-292608">
              <a:buClr>
                <a:srgbClr val="C00000"/>
              </a:buClr>
              <a:buFont typeface="Arial" panose="020B0604020202020204" pitchFamily="34" charset="0"/>
              <a:buChar char="•"/>
            </a:pPr>
            <a:r>
              <a:rPr lang="en-US" altLang="en-US" dirty="0" smtClean="0">
                <a:latin typeface="Arial" panose="020B0604020202020204" pitchFamily="34" charset="0"/>
                <a:ea typeface="ＭＳ Ｐゴシック" panose="020B0600070205080204" pitchFamily="34" charset="-128"/>
                <a:cs typeface="Arial" panose="020B0604020202020204" pitchFamily="34" charset="0"/>
              </a:rPr>
              <a:t>Return to the facts of The Big Picture on p. 9-1</a:t>
            </a:r>
          </a:p>
          <a:p>
            <a:pPr marL="621792" lvl="0" indent="-320040">
              <a:buClr>
                <a:srgbClr val="C00000"/>
              </a:buClr>
              <a:buSzPct val="80000"/>
              <a:buFont typeface="Courier New" panose="02070309020205020404" pitchFamily="49" charset="0"/>
              <a:buChar char="o"/>
            </a:pPr>
            <a:r>
              <a:rPr lang="en-US" altLang="en-US" sz="2200" dirty="0">
                <a:latin typeface="Arial" panose="020B0604020202020204" pitchFamily="34" charset="0"/>
                <a:cs typeface="Arial" panose="020B0604020202020204" pitchFamily="34" charset="0"/>
              </a:rPr>
              <a:t>Using the Simplified Method, Morgan</a:t>
            </a:r>
            <a:r>
              <a:rPr lang="ja-JP" altLang="en-US" sz="2200" dirty="0">
                <a:latin typeface="Arial" panose="020B0604020202020204" pitchFamily="34" charset="0"/>
                <a:cs typeface="Arial" panose="020B0604020202020204" pitchFamily="34" charset="0"/>
              </a:rPr>
              <a:t>’</a:t>
            </a:r>
            <a:r>
              <a:rPr lang="en-US" altLang="ja-JP" sz="2200" dirty="0">
                <a:latin typeface="Arial" panose="020B0604020202020204" pitchFamily="34" charset="0"/>
                <a:cs typeface="Arial" panose="020B0604020202020204" pitchFamily="34" charset="0"/>
              </a:rPr>
              <a:t>s home office deduction would be $</a:t>
            </a:r>
            <a:r>
              <a:rPr lang="en-US" altLang="ja-JP" sz="2200" dirty="0" smtClean="0">
                <a:latin typeface="Arial" panose="020B0604020202020204" pitchFamily="34" charset="0"/>
                <a:cs typeface="Arial" panose="020B0604020202020204" pitchFamily="34" charset="0"/>
              </a:rPr>
              <a:t>1,000</a:t>
            </a:r>
            <a:endParaRPr lang="en-US" altLang="ja-JP" sz="2200" dirty="0">
              <a:latin typeface="Arial" panose="020B0604020202020204" pitchFamily="34" charset="0"/>
              <a:cs typeface="Arial" panose="020B0604020202020204" pitchFamily="34" charset="0"/>
            </a:endParaRPr>
          </a:p>
          <a:p>
            <a:pPr marL="1257300" lvl="1" indent="-342900">
              <a:spcBef>
                <a:spcPts val="1000"/>
              </a:spcBef>
              <a:buClr>
                <a:srgbClr val="C00000"/>
              </a:buClr>
              <a:buFont typeface="Wingdings" panose="05000000000000000000" pitchFamily="2" charset="2"/>
              <a:buChar char="§"/>
            </a:pPr>
            <a:r>
              <a:rPr lang="en-US" altLang="en-US" sz="2000" dirty="0">
                <a:solidFill>
                  <a:srgbClr val="000000"/>
                </a:solidFill>
                <a:latin typeface="Arial" panose="020B0604020202020204" pitchFamily="34" charset="0"/>
                <a:ea typeface="ＭＳ Ｐゴシック" panose="020B0600070205080204" pitchFamily="34" charset="-128"/>
                <a:cs typeface="Arial" panose="020B0604020202020204" pitchFamily="34" charset="0"/>
              </a:rPr>
              <a:t>200 square feet × $5 per square foot</a:t>
            </a:r>
          </a:p>
          <a:p>
            <a:pPr marL="621792" lvl="0" indent="-320040">
              <a:buClr>
                <a:srgbClr val="C00000"/>
              </a:buClr>
              <a:buSzPct val="80000"/>
              <a:buFont typeface="Courier New" panose="02070309020205020404" pitchFamily="49" charset="0"/>
              <a:buChar char="o"/>
            </a:pPr>
            <a:r>
              <a:rPr lang="en-US" altLang="en-US" sz="2200" dirty="0">
                <a:latin typeface="Arial" panose="020B0604020202020204" pitchFamily="34" charset="0"/>
                <a:cs typeface="Arial" panose="020B0604020202020204" pitchFamily="34" charset="0"/>
              </a:rPr>
              <a:t>Morgan will be better off using the Actual Cost Method, where her deduction will be $3,117</a:t>
            </a:r>
            <a:endParaRPr lang="en-US" altLang="en-US" sz="2200" dirty="0" smtClean="0">
              <a:latin typeface="Arial" panose="020B0604020202020204" pitchFamily="34" charset="0"/>
              <a:ea typeface="ＭＳ Ｐゴシック" panose="020B0600070205080204" pitchFamily="34" charset="-128"/>
              <a:cs typeface="Arial" panose="020B0604020202020204" pitchFamily="34" charset="0"/>
            </a:endParaRPr>
          </a:p>
        </p:txBody>
      </p:sp>
      <p:sp>
        <p:nvSpPr>
          <p:cNvPr id="8" name="Content Placeholder 7"/>
          <p:cNvSpPr>
            <a:spLocks noGrp="1"/>
          </p:cNvSpPr>
          <p:nvPr>
            <p:ph sz="quarter" idx="21"/>
          </p:nvPr>
        </p:nvSpPr>
        <p:spPr>
          <a:xfrm>
            <a:off x="728663" y="3494089"/>
            <a:ext cx="1109662" cy="332600"/>
          </a:xfrm>
        </p:spPr>
        <p:txBody>
          <a:bodyPr/>
          <a:lstStyle/>
          <a:p>
            <a:pPr marL="1257300" indent="-342900">
              <a:buFont typeface="Wingdings" panose="05000000000000000000" pitchFamily="2" charset="2"/>
              <a:buChar char="§"/>
            </a:pPr>
            <a:r>
              <a:rPr lang="en-IN" sz="2000" dirty="0" smtClean="0">
                <a:latin typeface="Arial" panose="020B0604020202020204" pitchFamily="34" charset="0"/>
                <a:ea typeface="ＭＳ Ｐゴシック" panose="020B0600070205080204" pitchFamily="34" charset="-128"/>
                <a:cs typeface="Arial" panose="020B0604020202020204" pitchFamily="34" charset="0"/>
              </a:rPr>
              <a:t> </a:t>
            </a:r>
            <a:endParaRPr lang="en-IN" sz="2000" dirty="0">
              <a:latin typeface="Arial" panose="020B0604020202020204" pitchFamily="34" charset="0"/>
              <a:ea typeface="ＭＳ Ｐゴシック" panose="020B0600070205080204" pitchFamily="34" charset="-128"/>
              <a:cs typeface="Arial" panose="020B0604020202020204" pitchFamily="34" charset="0"/>
            </a:endParaRPr>
          </a:p>
        </p:txBody>
      </p:sp>
      <p:graphicFrame>
        <p:nvGraphicFramePr>
          <p:cNvPr id="12" name="Content Placeholder 11" descr="$18,700 total apartment expenses multiplied by 1 over 6. "/>
          <p:cNvGraphicFramePr>
            <a:graphicFrameLocks noGrp="1" noChangeAspect="1"/>
          </p:cNvGraphicFramePr>
          <p:nvPr>
            <p:ph sz="quarter" idx="24"/>
            <p:extLst>
              <p:ext uri="{D42A27DB-BD31-4B8C-83A1-F6EECF244321}">
                <p14:modId xmlns:p14="http://schemas.microsoft.com/office/powerpoint/2010/main" val="4113840208"/>
              </p:ext>
            </p:extLst>
          </p:nvPr>
        </p:nvGraphicFramePr>
        <p:xfrm>
          <a:off x="2095087" y="3236761"/>
          <a:ext cx="5584443" cy="834750"/>
        </p:xfrm>
        <a:graphic>
          <a:graphicData uri="http://schemas.openxmlformats.org/presentationml/2006/ole">
            <mc:AlternateContent xmlns:mc="http://schemas.openxmlformats.org/markup-compatibility/2006">
              <mc:Choice xmlns:v="urn:schemas-microsoft-com:vml" Requires="v">
                <p:oleObj spid="_x0000_s3108" name="Equation" r:id="rId3" imgW="3822480" imgH="571320" progId="Equation.DSMT4">
                  <p:embed/>
                </p:oleObj>
              </mc:Choice>
              <mc:Fallback>
                <p:oleObj name="Equation" r:id="rId3" imgW="3822480" imgH="571320" progId="Equation.DSMT4">
                  <p:embed/>
                  <p:pic>
                    <p:nvPicPr>
                      <p:cNvPr id="0" name=""/>
                      <p:cNvPicPr/>
                      <p:nvPr/>
                    </p:nvPicPr>
                    <p:blipFill>
                      <a:blip r:embed="rId4"/>
                      <a:stretch>
                        <a:fillRect/>
                      </a:stretch>
                    </p:blipFill>
                    <p:spPr>
                      <a:xfrm>
                        <a:off x="2095087" y="3236761"/>
                        <a:ext cx="5584443" cy="834750"/>
                      </a:xfrm>
                      <a:prstGeom prst="rect">
                        <a:avLst/>
                      </a:prstGeom>
                    </p:spPr>
                  </p:pic>
                </p:oleObj>
              </mc:Fallback>
            </mc:AlternateContent>
          </a:graphicData>
        </a:graphic>
      </p:graphicFrame>
      <p:sp>
        <p:nvSpPr>
          <p:cNvPr id="10" name="Content Placeholder 9"/>
          <p:cNvSpPr>
            <a:spLocks noGrp="1"/>
          </p:cNvSpPr>
          <p:nvPr>
            <p:ph sz="quarter" idx="23"/>
          </p:nvPr>
        </p:nvSpPr>
        <p:spPr>
          <a:xfrm>
            <a:off x="734881" y="4135762"/>
            <a:ext cx="10710862" cy="727075"/>
          </a:xfrm>
        </p:spPr>
        <p:txBody>
          <a:bodyPr/>
          <a:lstStyle/>
          <a:p>
            <a:pPr marL="621792" lvl="0" indent="-320040">
              <a:buClr>
                <a:srgbClr val="C00000"/>
              </a:buClr>
              <a:buSzPct val="80000"/>
              <a:buFont typeface="Courier New" panose="02070309020205020404" pitchFamily="49" charset="0"/>
              <a:buChar char="o"/>
            </a:pPr>
            <a:r>
              <a:rPr lang="en-US" altLang="en-US" sz="2200" dirty="0" smtClean="0">
                <a:latin typeface="Arial" panose="020B0604020202020204" pitchFamily="34" charset="0"/>
                <a:cs typeface="Arial" panose="020B0604020202020204" pitchFamily="34" charset="0"/>
              </a:rPr>
              <a:t>This </a:t>
            </a:r>
            <a:r>
              <a:rPr lang="en-US" altLang="en-US" sz="2200" dirty="0">
                <a:latin typeface="Arial" panose="020B0604020202020204" pitchFamily="34" charset="0"/>
                <a:cs typeface="Arial" panose="020B0604020202020204" pitchFamily="34" charset="0"/>
              </a:rPr>
              <a:t>deduction will be allocated to her freelance businesses (tutoring and freelance driving), based on total </a:t>
            </a:r>
            <a:r>
              <a:rPr lang="en-US" altLang="en-US" sz="2200" dirty="0" smtClean="0">
                <a:latin typeface="Arial" panose="020B0604020202020204" pitchFamily="34" charset="0"/>
                <a:cs typeface="Arial" panose="020B0604020202020204" pitchFamily="34" charset="0"/>
              </a:rPr>
              <a:t>revenues</a:t>
            </a:r>
            <a:endParaRPr lang="en-US" altLang="en-US" sz="2200" u="sng"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3595570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38199" y="365125"/>
            <a:ext cx="11153775" cy="672105"/>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r>
              <a:rPr lang="en-US" altLang="en-US" dirty="0">
                <a:ea typeface="ＭＳ Ｐゴシック" panose="020B0600070205080204" pitchFamily="34" charset="-128"/>
              </a:rPr>
              <a:t>Moving </a:t>
            </a:r>
            <a:r>
              <a:rPr lang="en-US" altLang="en-US" dirty="0" smtClean="0">
                <a:ea typeface="ＭＳ Ｐゴシック" panose="020B0600070205080204" pitchFamily="34" charset="-128"/>
              </a:rPr>
              <a:t>Expenses</a:t>
            </a:r>
            <a:endParaRPr lang="en-US" sz="2400" b="0" dirty="0">
              <a:latin typeface="Arial" panose="020B0604020202020204" pitchFamily="34" charset="0"/>
            </a:endParaRPr>
          </a:p>
        </p:txBody>
      </p:sp>
      <p:sp>
        <p:nvSpPr>
          <p:cNvPr id="3" name="Text Placeholder 2"/>
          <p:cNvSpPr>
            <a:spLocks noGrp="1"/>
          </p:cNvSpPr>
          <p:nvPr>
            <p:ph type="body" sz="quarter" idx="15"/>
          </p:nvPr>
        </p:nvSpPr>
        <p:spPr>
          <a:xfrm>
            <a:off x="743576" y="1289683"/>
            <a:ext cx="10711543" cy="3082291"/>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noAutofit/>
          </a:bodyPr>
          <a:lstStyle/>
          <a:p>
            <a:pPr marL="292608" indent="-292608">
              <a:buClr>
                <a:srgbClr val="C00000"/>
              </a:buClr>
              <a:buFont typeface="Arial" panose="020B0604020202020204" pitchFamily="34" charset="0"/>
              <a:buChar char="•"/>
            </a:pPr>
            <a:r>
              <a:rPr lang="en-US" altLang="en-US" dirty="0">
                <a:latin typeface="Arial" panose="020B0604020202020204" pitchFamily="34" charset="0"/>
                <a:ea typeface="ＭＳ Ｐゴシック" panose="020B0600070205080204" pitchFamily="34" charset="-128"/>
                <a:cs typeface="Arial" panose="020B0604020202020204" pitchFamily="34" charset="0"/>
              </a:rPr>
              <a:t>The </a:t>
            </a:r>
            <a:r>
              <a:rPr lang="en-US" altLang="en-US" dirty="0" smtClean="0">
                <a:latin typeface="Arial" panose="020B0604020202020204" pitchFamily="34" charset="0"/>
                <a:ea typeface="ＭＳ Ｐゴシック" panose="020B0600070205080204" pitchFamily="34" charset="-128"/>
                <a:cs typeface="Arial" panose="020B0604020202020204" pitchFamily="34" charset="0"/>
              </a:rPr>
              <a:t>T</a:t>
            </a:r>
            <a:r>
              <a:rPr lang="en-US" altLang="en-US" sz="100" dirty="0" smtClean="0">
                <a:latin typeface="Arial" panose="020B0604020202020204" pitchFamily="34" charset="0"/>
                <a:ea typeface="ＭＳ Ｐゴシック" panose="020B0600070205080204" pitchFamily="34" charset="-128"/>
                <a:cs typeface="Arial" panose="020B0604020202020204" pitchFamily="34" charset="0"/>
              </a:rPr>
              <a:t> </a:t>
            </a:r>
            <a:r>
              <a:rPr lang="en-US" altLang="en-US" dirty="0" smtClean="0">
                <a:latin typeface="Arial" panose="020B0604020202020204" pitchFamily="34" charset="0"/>
                <a:ea typeface="ＭＳ Ｐゴシック" panose="020B0600070205080204" pitchFamily="34" charset="-128"/>
                <a:cs typeface="Arial" panose="020B0604020202020204" pitchFamily="34" charset="0"/>
              </a:rPr>
              <a:t>C</a:t>
            </a:r>
            <a:r>
              <a:rPr lang="en-US" altLang="en-US" sz="100" dirty="0" smtClean="0">
                <a:latin typeface="Arial" panose="020B0604020202020204" pitchFamily="34" charset="0"/>
                <a:ea typeface="ＭＳ Ｐゴシック" panose="020B0600070205080204" pitchFamily="34" charset="-128"/>
                <a:cs typeface="Arial" panose="020B0604020202020204" pitchFamily="34" charset="0"/>
              </a:rPr>
              <a:t> </a:t>
            </a:r>
            <a:r>
              <a:rPr lang="en-US" altLang="en-US" dirty="0" smtClean="0">
                <a:latin typeface="Arial" panose="020B0604020202020204" pitchFamily="34" charset="0"/>
                <a:ea typeface="ＭＳ Ｐゴシック" panose="020B0600070205080204" pitchFamily="34" charset="-128"/>
                <a:cs typeface="Arial" panose="020B0604020202020204" pitchFamily="34" charset="0"/>
              </a:rPr>
              <a:t>J</a:t>
            </a:r>
            <a:r>
              <a:rPr lang="en-US" altLang="en-US" sz="100" dirty="0" smtClean="0">
                <a:latin typeface="Arial" panose="020B0604020202020204" pitchFamily="34" charset="0"/>
                <a:ea typeface="ＭＳ Ｐゴシック" panose="020B0600070205080204" pitchFamily="34" charset="-128"/>
                <a:cs typeface="Arial" panose="020B0604020202020204" pitchFamily="34" charset="0"/>
              </a:rPr>
              <a:t> </a:t>
            </a:r>
            <a:r>
              <a:rPr lang="en-US" altLang="en-US" dirty="0" smtClean="0">
                <a:latin typeface="Arial" panose="020B0604020202020204" pitchFamily="34" charset="0"/>
                <a:ea typeface="ＭＳ Ｐゴシック" panose="020B0600070205080204" pitchFamily="34" charset="-128"/>
                <a:cs typeface="Arial" panose="020B0604020202020204" pitchFamily="34" charset="0"/>
              </a:rPr>
              <a:t>A </a:t>
            </a:r>
            <a:r>
              <a:rPr lang="en-US" altLang="en-US" dirty="0">
                <a:latin typeface="Arial" panose="020B0604020202020204" pitchFamily="34" charset="0"/>
                <a:ea typeface="ＭＳ Ｐゴシック" panose="020B0600070205080204" pitchFamily="34" charset="-128"/>
                <a:cs typeface="Arial" panose="020B0604020202020204" pitchFamily="34" charset="0"/>
              </a:rPr>
              <a:t>of 2017 suspended the deduction for moving expenses from 2018 through 2025</a:t>
            </a:r>
          </a:p>
          <a:p>
            <a:pPr marL="621792" lvl="1" indent="-320040">
              <a:spcBef>
                <a:spcPts val="1000"/>
              </a:spcBef>
              <a:buClr>
                <a:srgbClr val="C00000"/>
              </a:buClr>
              <a:buSzPct val="80000"/>
              <a:buFont typeface="Courier New" panose="02070309020205020404" pitchFamily="49" charset="0"/>
              <a:buChar char="o"/>
            </a:pP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However, during this period, the moving expense deduction is retained for members of the Armed Forces (or their spouse or dependents) on active duty who move because of a military order that relates to a permanent change of station</a:t>
            </a:r>
          </a:p>
          <a:p>
            <a:pPr marL="621792" lvl="1" indent="-320040">
              <a:spcBef>
                <a:spcPts val="1000"/>
              </a:spcBef>
              <a:buClr>
                <a:srgbClr val="C00000"/>
              </a:buClr>
              <a:buSzPct val="80000"/>
              <a:buFont typeface="Courier New" panose="02070309020205020404" pitchFamily="49" charset="0"/>
              <a:buChar char="o"/>
            </a:pP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The rules providing for exclusions of amounts attributable to in-kind moving and storage expenses (and reimbursements or allowances for these expenses) also remain in place for these individuals</a:t>
            </a:r>
          </a:p>
        </p:txBody>
      </p:sp>
    </p:spTree>
    <p:extLst>
      <p:ext uri="{BB962C8B-B14F-4D97-AF65-F5344CB8AC3E}">
        <p14:creationId xmlns:p14="http://schemas.microsoft.com/office/powerpoint/2010/main" val="303420863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38199" y="365125"/>
            <a:ext cx="10887075" cy="672105"/>
          </a:xfrm>
        </p:spPr>
        <p:txBody>
          <a:bodyPr/>
          <a:lstStyle/>
          <a:p>
            <a:r>
              <a:rPr lang="en-US" altLang="en-US" dirty="0">
                <a:ea typeface="ＭＳ Ｐゴシック" panose="020B0600070205080204" pitchFamily="34" charset="-128"/>
              </a:rPr>
              <a:t>The Big Picture </a:t>
            </a:r>
            <a:r>
              <a:rPr lang="en-US" altLang="en-US" sz="2400" b="0" dirty="0" smtClean="0">
                <a:ea typeface="ＭＳ Ｐゴシック" panose="020B0600070205080204" pitchFamily="34" charset="-128"/>
              </a:rPr>
              <a:t>(3 </a:t>
            </a:r>
            <a:r>
              <a:rPr lang="en-US" altLang="en-US" sz="2400" b="0" dirty="0">
                <a:ea typeface="ＭＳ Ｐゴシック" panose="020B0600070205080204" pitchFamily="34" charset="-128"/>
              </a:rPr>
              <a:t>of 4)</a:t>
            </a:r>
            <a:endParaRPr lang="en-US" sz="2400" b="0" dirty="0">
              <a:latin typeface="Arial" panose="020B0604020202020204" pitchFamily="34" charset="0"/>
              <a:cs typeface="Arial" panose="020B0604020202020204" pitchFamily="34" charset="0"/>
            </a:endParaRPr>
          </a:p>
        </p:txBody>
      </p:sp>
      <p:sp>
        <p:nvSpPr>
          <p:cNvPr id="3" name="Text Placeholder 2"/>
          <p:cNvSpPr>
            <a:spLocks noGrp="1"/>
          </p:cNvSpPr>
          <p:nvPr>
            <p:ph type="body" sz="quarter" idx="15"/>
          </p:nvPr>
        </p:nvSpPr>
        <p:spPr>
          <a:xfrm>
            <a:off x="743576" y="1289684"/>
            <a:ext cx="10711543" cy="2682241"/>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noAutofit/>
          </a:bodyPr>
          <a:lstStyle/>
          <a:p>
            <a:pPr marL="292608" indent="-292608">
              <a:buClr>
                <a:srgbClr val="C00000"/>
              </a:buClr>
              <a:buFont typeface="Arial" panose="020B0604020202020204" pitchFamily="34" charset="0"/>
              <a:buChar char="•"/>
            </a:pPr>
            <a:r>
              <a:rPr lang="en-US" altLang="en-US" dirty="0">
                <a:latin typeface="Arial" panose="020B0604020202020204" pitchFamily="34" charset="0"/>
                <a:ea typeface="ＭＳ Ｐゴシック" panose="020B0600070205080204" pitchFamily="34" charset="-128"/>
                <a:cs typeface="Arial" panose="020B0604020202020204" pitchFamily="34" charset="0"/>
              </a:rPr>
              <a:t>She has dedicated the second bedroom in her apartment for freelancing</a:t>
            </a:r>
            <a:r>
              <a:rPr lang="en-US" altLang="en-US" dirty="0" smtClean="0">
                <a:latin typeface="Arial" panose="020B0604020202020204" pitchFamily="34" charset="0"/>
                <a:ea typeface="ＭＳ Ｐゴシック" panose="020B0600070205080204" pitchFamily="34" charset="-128"/>
                <a:cs typeface="Arial" panose="020B0604020202020204" pitchFamily="34" charset="0"/>
              </a:rPr>
              <a:t>.</a:t>
            </a:r>
            <a:endParaRPr lang="en-US" altLang="en-US" dirty="0">
              <a:latin typeface="Arial" panose="020B0604020202020204" pitchFamily="34" charset="0"/>
              <a:ea typeface="ＭＳ Ｐゴシック" panose="020B0600070205080204" pitchFamily="34" charset="-128"/>
              <a:cs typeface="Arial" panose="020B0604020202020204" pitchFamily="34" charset="0"/>
            </a:endParaRPr>
          </a:p>
          <a:p>
            <a:pPr marL="292608" indent="-292608">
              <a:buClr>
                <a:srgbClr val="C00000"/>
              </a:buClr>
              <a:buFont typeface="Arial" panose="020B0604020202020204" pitchFamily="34" charset="0"/>
              <a:buChar char="•"/>
            </a:pPr>
            <a:r>
              <a:rPr lang="en-US" altLang="en-US" dirty="0">
                <a:latin typeface="Arial" panose="020B0604020202020204" pitchFamily="34" charset="0"/>
                <a:ea typeface="ＭＳ Ｐゴシック" panose="020B0600070205080204" pitchFamily="34" charset="-128"/>
                <a:cs typeface="Arial" panose="020B0604020202020204" pitchFamily="34" charset="0"/>
              </a:rPr>
              <a:t>She has a large table and several chairs in this bedroom that allow her to meet her tutoring students or connect with them via her laptop</a:t>
            </a:r>
            <a:r>
              <a:rPr lang="en-US" altLang="en-US" dirty="0" smtClean="0">
                <a:latin typeface="Arial" panose="020B0604020202020204" pitchFamily="34" charset="0"/>
                <a:ea typeface="ＭＳ Ｐゴシック" panose="020B0600070205080204" pitchFamily="34" charset="-128"/>
                <a:cs typeface="Arial" panose="020B0604020202020204" pitchFamily="34" charset="0"/>
              </a:rPr>
              <a:t>.</a:t>
            </a:r>
            <a:endParaRPr lang="en-US" altLang="en-US" dirty="0">
              <a:latin typeface="Arial" panose="020B0604020202020204" pitchFamily="34" charset="0"/>
              <a:ea typeface="ＭＳ Ｐゴシック" panose="020B0600070205080204" pitchFamily="34" charset="-128"/>
              <a:cs typeface="Arial" panose="020B0604020202020204" pitchFamily="34" charset="0"/>
            </a:endParaRPr>
          </a:p>
          <a:p>
            <a:pPr marL="621792" lvl="1" indent="-320040">
              <a:spcBef>
                <a:spcPts val="1000"/>
              </a:spcBef>
              <a:buClr>
                <a:srgbClr val="C00000"/>
              </a:buClr>
              <a:buSzPct val="80000"/>
              <a:buFont typeface="Courier New" panose="02070309020205020404" pitchFamily="49" charset="0"/>
              <a:buChar char="o"/>
            </a:pP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She keeps all of her freelancing records in a file cabinet, which she keeps in a closet in the bedroom</a:t>
            </a:r>
            <a:r>
              <a:rPr lang="en-US" altLang="en-US" sz="2200" dirty="0" smtClean="0">
                <a:solidFill>
                  <a:srgbClr val="000000"/>
                </a:solidFill>
                <a:latin typeface="Arial" panose="020B0604020202020204" pitchFamily="34" charset="0"/>
                <a:ea typeface="Arial" panose="020B0604020202020204" pitchFamily="34" charset="0"/>
                <a:cs typeface="Arial" panose="020B0604020202020204" pitchFamily="34" charset="0"/>
              </a:rPr>
              <a:t>.</a:t>
            </a:r>
            <a:endPar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endParaRPr>
          </a:p>
          <a:p>
            <a:pPr marL="621792" lvl="1" indent="-320040">
              <a:spcBef>
                <a:spcPts val="1000"/>
              </a:spcBef>
              <a:buClr>
                <a:srgbClr val="C00000"/>
              </a:buClr>
              <a:buSzPct val="80000"/>
              <a:buFont typeface="Courier New" panose="02070309020205020404" pitchFamily="49" charset="0"/>
              <a:buChar char="o"/>
            </a:pP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She also purchases and keeps various supplies for her tutoring activities in the closet</a:t>
            </a:r>
            <a:r>
              <a:rPr lang="en-US" altLang="en-US" sz="2200" dirty="0" smtClean="0">
                <a:solidFill>
                  <a:srgbClr val="000000"/>
                </a:solidFill>
                <a:latin typeface="Arial" panose="020B0604020202020204" pitchFamily="34" charset="0"/>
                <a:ea typeface="Arial" panose="020B0604020202020204" pitchFamily="34" charset="0"/>
                <a:cs typeface="Arial" panose="020B0604020202020204" pitchFamily="34" charset="0"/>
              </a:rPr>
              <a:t>.</a:t>
            </a:r>
            <a:endPar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6400166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38199" y="365125"/>
            <a:ext cx="11153775" cy="672105"/>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r>
              <a:rPr lang="en-US" altLang="en-US" dirty="0">
                <a:ea typeface="ＭＳ Ｐゴシック" panose="020B0600070205080204" pitchFamily="34" charset="-128"/>
              </a:rPr>
              <a:t>Entertainment </a:t>
            </a:r>
            <a:r>
              <a:rPr lang="en-US" altLang="en-US" dirty="0" smtClean="0">
                <a:ea typeface="ＭＳ Ｐゴシック" panose="020B0600070205080204" pitchFamily="34" charset="-128"/>
              </a:rPr>
              <a:t>Expenses </a:t>
            </a:r>
            <a:r>
              <a:rPr lang="en-US" altLang="en-US" sz="2400" b="0" dirty="0" smtClean="0">
                <a:ea typeface="ＭＳ Ｐゴシック" panose="020B0600070205080204" pitchFamily="34" charset="-128"/>
              </a:rPr>
              <a:t>(1 </a:t>
            </a:r>
            <a:r>
              <a:rPr lang="en-US" altLang="en-US" sz="2400" b="0" dirty="0">
                <a:ea typeface="ＭＳ Ｐゴシック" panose="020B0600070205080204" pitchFamily="34" charset="-128"/>
              </a:rPr>
              <a:t>of 4)</a:t>
            </a:r>
            <a:endParaRPr lang="en-US" sz="2400" b="0" dirty="0">
              <a:latin typeface="Arial" panose="020B0604020202020204" pitchFamily="34" charset="0"/>
            </a:endParaRPr>
          </a:p>
        </p:txBody>
      </p:sp>
      <p:sp>
        <p:nvSpPr>
          <p:cNvPr id="3" name="Text Placeholder 2"/>
          <p:cNvSpPr>
            <a:spLocks noGrp="1"/>
          </p:cNvSpPr>
          <p:nvPr>
            <p:ph type="body" sz="quarter" idx="15"/>
          </p:nvPr>
        </p:nvSpPr>
        <p:spPr>
          <a:xfrm>
            <a:off x="743576" y="1289683"/>
            <a:ext cx="10711543" cy="1529717"/>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noAutofit/>
          </a:bodyPr>
          <a:lstStyle/>
          <a:p>
            <a:pPr marL="292608" indent="-292608">
              <a:buClr>
                <a:srgbClr val="C00000"/>
              </a:buClr>
              <a:buFont typeface="Arial" panose="020B0604020202020204" pitchFamily="34" charset="0"/>
              <a:buChar char="•"/>
            </a:pPr>
            <a:r>
              <a:rPr lang="en-US" altLang="en-US" dirty="0">
                <a:latin typeface="Arial" panose="020B0604020202020204" pitchFamily="34" charset="0"/>
                <a:ea typeface="ＭＳ Ｐゴシック" panose="020B0600070205080204" pitchFamily="34" charset="-128"/>
                <a:cs typeface="Arial" panose="020B0604020202020204" pitchFamily="34" charset="0"/>
              </a:rPr>
              <a:t>Deductions are very restricted due to abuse possibilities</a:t>
            </a:r>
          </a:p>
          <a:p>
            <a:pPr marL="621792" lvl="1" indent="-320040">
              <a:spcBef>
                <a:spcPts val="1000"/>
              </a:spcBef>
              <a:buClr>
                <a:srgbClr val="C00000"/>
              </a:buClr>
              <a:buSzPct val="80000"/>
              <a:buFont typeface="Courier New" panose="02070309020205020404" pitchFamily="49" charset="0"/>
              <a:buChar char="o"/>
            </a:pP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Prior to 2018, 50% of entertainment and meal expenses were allowed as a deduction provided the expenses were </a:t>
            </a:r>
            <a:r>
              <a:rPr lang="en-US" altLang="en-US" sz="2200" i="1" dirty="0">
                <a:solidFill>
                  <a:srgbClr val="000000"/>
                </a:solidFill>
                <a:latin typeface="Arial" panose="020B0604020202020204" pitchFamily="34" charset="0"/>
                <a:ea typeface="Arial" panose="020B0604020202020204" pitchFamily="34" charset="0"/>
                <a:cs typeface="Arial" panose="020B0604020202020204" pitchFamily="34" charset="0"/>
              </a:rPr>
              <a:t>directly related to </a:t>
            </a: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or </a:t>
            </a:r>
            <a:r>
              <a:rPr lang="en-US" altLang="en-US" sz="2200" i="1" dirty="0">
                <a:solidFill>
                  <a:srgbClr val="000000"/>
                </a:solidFill>
                <a:latin typeface="Arial" panose="020B0604020202020204" pitchFamily="34" charset="0"/>
                <a:ea typeface="Arial" panose="020B0604020202020204" pitchFamily="34" charset="0"/>
                <a:cs typeface="Arial" panose="020B0604020202020204" pitchFamily="34" charset="0"/>
              </a:rPr>
              <a:t>associated with </a:t>
            </a: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the active conduct of a business</a:t>
            </a:r>
          </a:p>
        </p:txBody>
      </p:sp>
    </p:spTree>
    <p:extLst>
      <p:ext uri="{BB962C8B-B14F-4D97-AF65-F5344CB8AC3E}">
        <p14:creationId xmlns:p14="http://schemas.microsoft.com/office/powerpoint/2010/main" val="385494975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38199" y="365125"/>
            <a:ext cx="11153775" cy="672105"/>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r>
              <a:rPr lang="en-US" altLang="en-US" dirty="0">
                <a:ea typeface="ＭＳ Ｐゴシック" panose="020B0600070205080204" pitchFamily="34" charset="-128"/>
              </a:rPr>
              <a:t>Entertainment Expenses </a:t>
            </a:r>
            <a:r>
              <a:rPr lang="en-US" altLang="en-US" sz="2400" b="0" dirty="0" smtClean="0">
                <a:ea typeface="ＭＳ Ｐゴシック" panose="020B0600070205080204" pitchFamily="34" charset="-128"/>
              </a:rPr>
              <a:t>(2 </a:t>
            </a:r>
            <a:r>
              <a:rPr lang="en-US" altLang="en-US" sz="2400" b="0" dirty="0">
                <a:ea typeface="ＭＳ Ｐゴシック" panose="020B0600070205080204" pitchFamily="34" charset="-128"/>
              </a:rPr>
              <a:t>of 4)</a:t>
            </a:r>
            <a:endParaRPr lang="en-US" sz="2400" b="0" dirty="0">
              <a:latin typeface="Arial" panose="020B0604020202020204" pitchFamily="34" charset="0"/>
            </a:endParaRPr>
          </a:p>
        </p:txBody>
      </p:sp>
      <p:sp>
        <p:nvSpPr>
          <p:cNvPr id="3" name="Text Placeholder 2"/>
          <p:cNvSpPr>
            <a:spLocks noGrp="1"/>
          </p:cNvSpPr>
          <p:nvPr>
            <p:ph type="body" sz="quarter" idx="15"/>
          </p:nvPr>
        </p:nvSpPr>
        <p:spPr>
          <a:xfrm>
            <a:off x="743576" y="1289683"/>
            <a:ext cx="10711543" cy="3244217"/>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noAutofit/>
          </a:bodyPr>
          <a:lstStyle/>
          <a:p>
            <a:pPr marL="292608" indent="-292608">
              <a:buClr>
                <a:srgbClr val="C00000"/>
              </a:buClr>
              <a:buFont typeface="Arial" panose="020B0604020202020204" pitchFamily="34" charset="0"/>
              <a:buChar char="•"/>
            </a:pPr>
            <a:r>
              <a:rPr lang="en-US" altLang="en-US" dirty="0">
                <a:latin typeface="Arial" panose="020B0604020202020204" pitchFamily="34" charset="0"/>
                <a:ea typeface="ＭＳ Ｐゴシック" panose="020B0600070205080204" pitchFamily="34" charset="-128"/>
                <a:cs typeface="Arial" panose="020B0604020202020204" pitchFamily="34" charset="0"/>
              </a:rPr>
              <a:t>Beginning in 2018, no deduction is allowed with respect to:</a:t>
            </a:r>
          </a:p>
          <a:p>
            <a:pPr marL="621792" lvl="1" indent="-320040">
              <a:spcBef>
                <a:spcPts val="1000"/>
              </a:spcBef>
              <a:buClr>
                <a:srgbClr val="C00000"/>
              </a:buClr>
              <a:buSzPct val="80000"/>
              <a:buFont typeface="Courier New" panose="02070309020205020404" pitchFamily="49" charset="0"/>
              <a:buChar char="o"/>
            </a:pP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An activity generally considered to be entertainment, amusement, or recreation;</a:t>
            </a:r>
          </a:p>
          <a:p>
            <a:pPr marL="621792" lvl="1" indent="-320040">
              <a:spcBef>
                <a:spcPts val="1000"/>
              </a:spcBef>
              <a:buClr>
                <a:srgbClr val="C00000"/>
              </a:buClr>
              <a:buSzPct val="80000"/>
              <a:buFont typeface="Courier New" panose="02070309020205020404" pitchFamily="49" charset="0"/>
              <a:buChar char="o"/>
            </a:pP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Membership dues with respect to any club organized for business, pleasure; recreation, or other social purposes, </a:t>
            </a:r>
            <a:r>
              <a:rPr lang="en-US" altLang="en-US" sz="2200" dirty="0" smtClean="0">
                <a:solidFill>
                  <a:srgbClr val="000000"/>
                </a:solidFill>
                <a:latin typeface="Arial" panose="020B0604020202020204" pitchFamily="34" charset="0"/>
                <a:ea typeface="Arial" panose="020B0604020202020204" pitchFamily="34" charset="0"/>
                <a:cs typeface="Arial" panose="020B0604020202020204" pitchFamily="34" charset="0"/>
              </a:rPr>
              <a:t>or</a:t>
            </a:r>
            <a:endPar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endParaRPr>
          </a:p>
          <a:p>
            <a:pPr marL="621792" lvl="1" indent="-320040">
              <a:spcBef>
                <a:spcPts val="1000"/>
              </a:spcBef>
              <a:buClr>
                <a:srgbClr val="C00000"/>
              </a:buClr>
              <a:buSzPct val="80000"/>
              <a:buFont typeface="Courier New" panose="02070309020205020404" pitchFamily="49" charset="0"/>
              <a:buChar char="o"/>
            </a:pP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A facility or portion thereof used in connection with any of the above items</a:t>
            </a:r>
          </a:p>
          <a:p>
            <a:pPr marL="292608" indent="-292608">
              <a:buClr>
                <a:srgbClr val="C00000"/>
              </a:buClr>
              <a:buFont typeface="Arial" panose="020B0604020202020204" pitchFamily="34" charset="0"/>
              <a:buChar char="•"/>
            </a:pPr>
            <a:r>
              <a:rPr lang="en-US" altLang="en-US" dirty="0">
                <a:latin typeface="Arial" panose="020B0604020202020204" pitchFamily="34" charset="0"/>
                <a:ea typeface="ＭＳ Ｐゴシック" panose="020B0600070205080204" pitchFamily="34" charset="-128"/>
                <a:cs typeface="Arial" panose="020B0604020202020204" pitchFamily="34" charset="0"/>
              </a:rPr>
              <a:t>Taxpayers may still generally deduct 50% of the food and beverage expenses associated with operating their trade or business</a:t>
            </a:r>
          </a:p>
          <a:p>
            <a:pPr marL="621792" lvl="1" indent="-320040">
              <a:spcBef>
                <a:spcPts val="1000"/>
              </a:spcBef>
              <a:buClr>
                <a:srgbClr val="C00000"/>
              </a:buClr>
              <a:buSzPct val="80000"/>
              <a:buFont typeface="Courier New" panose="02070309020205020404" pitchFamily="49" charset="0"/>
              <a:buChar char="o"/>
            </a:pP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e.g., Meals consumed by employees on work travel</a:t>
            </a:r>
          </a:p>
        </p:txBody>
      </p:sp>
    </p:spTree>
    <p:extLst>
      <p:ext uri="{BB962C8B-B14F-4D97-AF65-F5344CB8AC3E}">
        <p14:creationId xmlns:p14="http://schemas.microsoft.com/office/powerpoint/2010/main" val="412349343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38199" y="365125"/>
            <a:ext cx="10925175" cy="672105"/>
          </a:xfrm>
        </p:spPr>
        <p:txBody>
          <a:bodyPr/>
          <a:lstStyle/>
          <a:p>
            <a:r>
              <a:rPr lang="en-US" altLang="en-US" dirty="0">
                <a:ea typeface="ＭＳ Ｐゴシック" panose="020B0600070205080204" pitchFamily="34" charset="-128"/>
              </a:rPr>
              <a:t>Entertainment Expenses </a:t>
            </a:r>
            <a:r>
              <a:rPr lang="en-US" altLang="en-US" sz="2400" b="0" dirty="0" smtClean="0">
                <a:ea typeface="ＭＳ Ｐゴシック" panose="020B0600070205080204" pitchFamily="34" charset="-128"/>
              </a:rPr>
              <a:t>(3 </a:t>
            </a:r>
            <a:r>
              <a:rPr lang="en-US" altLang="en-US" sz="2400" b="0" dirty="0">
                <a:ea typeface="ＭＳ Ｐゴシック" panose="020B0600070205080204" pitchFamily="34" charset="-128"/>
              </a:rPr>
              <a:t>of 4)</a:t>
            </a:r>
            <a:endParaRPr lang="en-US" sz="2400" b="0" dirty="0"/>
          </a:p>
        </p:txBody>
      </p:sp>
      <p:sp>
        <p:nvSpPr>
          <p:cNvPr id="3" name="Text Placeholder 2"/>
          <p:cNvSpPr>
            <a:spLocks noGrp="1"/>
          </p:cNvSpPr>
          <p:nvPr>
            <p:ph type="body" sz="quarter" idx="15"/>
          </p:nvPr>
        </p:nvSpPr>
        <p:spPr>
          <a:xfrm>
            <a:off x="743576" y="1289684"/>
            <a:ext cx="10711543" cy="2310766"/>
          </a:xfrm>
        </p:spPr>
        <p:txBody>
          <a:bodyPr/>
          <a:lstStyle/>
          <a:p>
            <a:pPr marL="292608" indent="-292608">
              <a:buClr>
                <a:srgbClr val="C00000"/>
              </a:buClr>
              <a:buFont typeface="Arial" panose="020B0604020202020204" pitchFamily="34" charset="0"/>
              <a:buChar char="•"/>
            </a:pPr>
            <a:r>
              <a:rPr lang="en-US" altLang="en-US" dirty="0">
                <a:latin typeface="Arial" panose="020B0604020202020204" pitchFamily="34" charset="0"/>
                <a:ea typeface="ＭＳ Ｐゴシック" panose="020B0600070205080204" pitchFamily="34" charset="-128"/>
                <a:cs typeface="Arial" panose="020B0604020202020204" pitchFamily="34" charset="0"/>
              </a:rPr>
              <a:t>Under prior law, an exception to the 50% rule applied to meals and entertainment in a subsidized eating facility or where the </a:t>
            </a:r>
            <a:r>
              <a:rPr lang="en-US" altLang="en-US" i="1" dirty="0">
                <a:latin typeface="Arial" panose="020B0604020202020204" pitchFamily="34" charset="0"/>
                <a:ea typeface="ＭＳ Ｐゴシック" panose="020B0600070205080204" pitchFamily="34" charset="-128"/>
                <a:cs typeface="Arial" panose="020B0604020202020204" pitchFamily="34" charset="0"/>
              </a:rPr>
              <a:t>de minimis </a:t>
            </a:r>
            <a:r>
              <a:rPr lang="en-US" altLang="en-US" dirty="0">
                <a:latin typeface="Arial" panose="020B0604020202020204" pitchFamily="34" charset="0"/>
                <a:ea typeface="ＭＳ Ｐゴシック" panose="020B0600070205080204" pitchFamily="34" charset="-128"/>
                <a:cs typeface="Arial" panose="020B0604020202020204" pitchFamily="34" charset="0"/>
              </a:rPr>
              <a:t>fringe benefit rule is met</a:t>
            </a:r>
          </a:p>
          <a:p>
            <a:pPr marL="621792" lvl="1" indent="-320040">
              <a:spcBef>
                <a:spcPts val="1000"/>
              </a:spcBef>
              <a:buClr>
                <a:srgbClr val="C00000"/>
              </a:buClr>
              <a:buSzPct val="80000"/>
              <a:buFont typeface="Courier New" panose="02070309020205020404" pitchFamily="49" charset="0"/>
              <a:buChar char="o"/>
            </a:pP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Under the </a:t>
            </a:r>
            <a:r>
              <a:rPr lang="en-US" altLang="en-US" sz="2200" dirty="0" smtClean="0">
                <a:solidFill>
                  <a:srgbClr val="000000"/>
                </a:solidFill>
                <a:latin typeface="Arial" panose="020B0604020202020204" pitchFamily="34" charset="0"/>
                <a:ea typeface="Arial" panose="020B0604020202020204" pitchFamily="34" charset="0"/>
                <a:cs typeface="Arial" panose="020B0604020202020204" pitchFamily="34" charset="0"/>
              </a:rPr>
              <a:t>T</a:t>
            </a:r>
            <a:r>
              <a:rPr lang="en-US" altLang="en-US" sz="100" dirty="0" smtClean="0">
                <a:solidFill>
                  <a:srgbClr val="000000"/>
                </a:solidFill>
                <a:latin typeface="Arial" panose="020B0604020202020204" pitchFamily="34" charset="0"/>
                <a:ea typeface="Arial" panose="020B0604020202020204" pitchFamily="34" charset="0"/>
                <a:cs typeface="Arial" panose="020B0604020202020204" pitchFamily="34" charset="0"/>
              </a:rPr>
              <a:t> </a:t>
            </a:r>
            <a:r>
              <a:rPr lang="en-US" altLang="en-US" sz="2200" dirty="0" smtClean="0">
                <a:solidFill>
                  <a:srgbClr val="000000"/>
                </a:solidFill>
                <a:latin typeface="Arial" panose="020B0604020202020204" pitchFamily="34" charset="0"/>
                <a:ea typeface="Arial" panose="020B0604020202020204" pitchFamily="34" charset="0"/>
                <a:cs typeface="Arial" panose="020B0604020202020204" pitchFamily="34" charset="0"/>
              </a:rPr>
              <a:t>C</a:t>
            </a:r>
            <a:r>
              <a:rPr lang="en-US" altLang="en-US" sz="100" dirty="0" smtClean="0">
                <a:solidFill>
                  <a:srgbClr val="000000"/>
                </a:solidFill>
                <a:latin typeface="Arial" panose="020B0604020202020204" pitchFamily="34" charset="0"/>
                <a:ea typeface="Arial" panose="020B0604020202020204" pitchFamily="34" charset="0"/>
                <a:cs typeface="Arial" panose="020B0604020202020204" pitchFamily="34" charset="0"/>
              </a:rPr>
              <a:t> </a:t>
            </a:r>
            <a:r>
              <a:rPr lang="en-US" altLang="en-US" sz="2200" dirty="0" smtClean="0">
                <a:solidFill>
                  <a:srgbClr val="000000"/>
                </a:solidFill>
                <a:latin typeface="Arial" panose="020B0604020202020204" pitchFamily="34" charset="0"/>
                <a:ea typeface="Arial" panose="020B0604020202020204" pitchFamily="34" charset="0"/>
                <a:cs typeface="Arial" panose="020B0604020202020204" pitchFamily="34" charset="0"/>
              </a:rPr>
              <a:t>J</a:t>
            </a:r>
            <a:r>
              <a:rPr lang="en-US" altLang="en-US" sz="100" dirty="0" smtClean="0">
                <a:solidFill>
                  <a:srgbClr val="000000"/>
                </a:solidFill>
                <a:latin typeface="Arial" panose="020B0604020202020204" pitchFamily="34" charset="0"/>
                <a:ea typeface="Arial" panose="020B0604020202020204" pitchFamily="34" charset="0"/>
                <a:cs typeface="Arial" panose="020B0604020202020204" pitchFamily="34" charset="0"/>
              </a:rPr>
              <a:t> </a:t>
            </a:r>
            <a:r>
              <a:rPr lang="en-US" altLang="en-US" sz="2200" dirty="0" smtClean="0">
                <a:solidFill>
                  <a:srgbClr val="000000"/>
                </a:solidFill>
                <a:latin typeface="Arial" panose="020B0604020202020204" pitchFamily="34" charset="0"/>
                <a:ea typeface="Arial" panose="020B0604020202020204" pitchFamily="34" charset="0"/>
                <a:cs typeface="Arial" panose="020B0604020202020204" pitchFamily="34" charset="0"/>
              </a:rPr>
              <a:t>A </a:t>
            </a: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of 2017, the 50% limitation applies to these items from 2018 through 2025</a:t>
            </a:r>
          </a:p>
          <a:p>
            <a:pPr marL="621792" lvl="1" indent="-320040">
              <a:spcBef>
                <a:spcPts val="1000"/>
              </a:spcBef>
              <a:buClr>
                <a:srgbClr val="C00000"/>
              </a:buClr>
              <a:buSzPct val="80000"/>
              <a:buFont typeface="Courier New" panose="02070309020205020404" pitchFamily="49" charset="0"/>
              <a:buChar char="o"/>
            </a:pP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Then, the deduction for these items is eliminated beginning in 2026</a:t>
            </a:r>
          </a:p>
        </p:txBody>
      </p:sp>
    </p:spTree>
    <p:extLst>
      <p:ext uri="{BB962C8B-B14F-4D97-AF65-F5344CB8AC3E}">
        <p14:creationId xmlns:p14="http://schemas.microsoft.com/office/powerpoint/2010/main" val="105783246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38199" y="365125"/>
            <a:ext cx="11153775" cy="672105"/>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r>
              <a:rPr lang="en-US" altLang="en-US" dirty="0">
                <a:ea typeface="ＭＳ Ｐゴシック" panose="020B0600070205080204" pitchFamily="34" charset="-128"/>
              </a:rPr>
              <a:t>Entertainment Expenses </a:t>
            </a:r>
            <a:r>
              <a:rPr lang="en-US" altLang="en-US" sz="2400" b="0" dirty="0" smtClean="0">
                <a:ea typeface="ＭＳ Ｐゴシック" panose="020B0600070205080204" pitchFamily="34" charset="-128"/>
              </a:rPr>
              <a:t>(4 </a:t>
            </a:r>
            <a:r>
              <a:rPr lang="en-US" altLang="en-US" sz="2400" b="0" dirty="0">
                <a:ea typeface="ＭＳ Ｐゴシック" panose="020B0600070205080204" pitchFamily="34" charset="-128"/>
              </a:rPr>
              <a:t>of 4)</a:t>
            </a:r>
            <a:endParaRPr lang="en-US" sz="2400" b="0" dirty="0">
              <a:latin typeface="Arial" panose="020B0604020202020204" pitchFamily="34" charset="0"/>
            </a:endParaRPr>
          </a:p>
        </p:txBody>
      </p:sp>
      <p:sp>
        <p:nvSpPr>
          <p:cNvPr id="3" name="Text Placeholder 2"/>
          <p:cNvSpPr>
            <a:spLocks noGrp="1"/>
          </p:cNvSpPr>
          <p:nvPr>
            <p:ph type="body" sz="quarter" idx="15"/>
          </p:nvPr>
        </p:nvSpPr>
        <p:spPr>
          <a:xfrm>
            <a:off x="743576" y="1289684"/>
            <a:ext cx="10711543" cy="2806066"/>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noAutofit/>
          </a:bodyPr>
          <a:lstStyle/>
          <a:p>
            <a:pPr marL="292608" indent="-292608">
              <a:buClr>
                <a:srgbClr val="C00000"/>
              </a:buClr>
              <a:buFont typeface="Arial" panose="020B0604020202020204" pitchFamily="34" charset="0"/>
              <a:buChar char="•"/>
            </a:pPr>
            <a:r>
              <a:rPr lang="en-US" altLang="en-US" dirty="0">
                <a:latin typeface="Arial" panose="020B0604020202020204" pitchFamily="34" charset="0"/>
                <a:ea typeface="ＭＳ Ｐゴシック" panose="020B0600070205080204" pitchFamily="34" charset="-128"/>
                <a:cs typeface="Arial" panose="020B0604020202020204" pitchFamily="34" charset="0"/>
              </a:rPr>
              <a:t>The 50% limitation has a number of exceptions, such as:</a:t>
            </a:r>
          </a:p>
          <a:p>
            <a:pPr marL="644652" lvl="1" indent="-342900">
              <a:spcBef>
                <a:spcPts val="1000"/>
              </a:spcBef>
              <a:buClr>
                <a:srgbClr val="C00000"/>
              </a:buClr>
              <a:buSzPct val="80000"/>
              <a:buFont typeface="Courier New" panose="02070309020205020404" pitchFamily="49" charset="0"/>
              <a:buChar char="o"/>
            </a:pP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Situations where the full value of meals or entertainment is included in income</a:t>
            </a:r>
          </a:p>
          <a:p>
            <a:pPr marL="644652" lvl="1" indent="-342900">
              <a:spcBef>
                <a:spcPts val="1000"/>
              </a:spcBef>
              <a:buClr>
                <a:srgbClr val="C00000"/>
              </a:buClr>
              <a:buSzPct val="80000"/>
              <a:buFont typeface="Courier New" panose="02070309020205020404" pitchFamily="49" charset="0"/>
              <a:buChar char="o"/>
            </a:pP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Expenses directly related to business meetings of employees</a:t>
            </a:r>
          </a:p>
          <a:p>
            <a:pPr marL="644652" lvl="1" indent="-342900">
              <a:spcBef>
                <a:spcPts val="1000"/>
              </a:spcBef>
              <a:buClr>
                <a:srgbClr val="C00000"/>
              </a:buClr>
              <a:buSzPct val="80000"/>
              <a:buFont typeface="Courier New" panose="02070309020205020404" pitchFamily="49" charset="0"/>
              <a:buChar char="o"/>
            </a:pP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Employer-paid recreational activities for employees</a:t>
            </a:r>
          </a:p>
          <a:p>
            <a:pPr lvl="2">
              <a:spcBef>
                <a:spcPts val="1000"/>
              </a:spcBef>
              <a:buClr>
                <a:srgbClr val="C00000"/>
              </a:buClr>
              <a:buFont typeface="Wingdings" panose="05000000000000000000" pitchFamily="2" charset="2"/>
              <a:buChar char="§"/>
            </a:pPr>
            <a:r>
              <a:rPr lang="en-US" altLang="en-US" dirty="0">
                <a:solidFill>
                  <a:srgbClr val="000000"/>
                </a:solidFill>
                <a:latin typeface="Arial" panose="020B0604020202020204" pitchFamily="34" charset="0"/>
                <a:ea typeface="Arial" panose="020B0604020202020204" pitchFamily="34" charset="0"/>
                <a:cs typeface="Arial" panose="020B0604020202020204" pitchFamily="34" charset="0"/>
              </a:rPr>
              <a:t>For example, the annual Christmas party or spring picnic</a:t>
            </a:r>
          </a:p>
          <a:p>
            <a:pPr marL="621792" lvl="1" indent="-320040">
              <a:spcBef>
                <a:spcPts val="1000"/>
              </a:spcBef>
              <a:buClr>
                <a:srgbClr val="C00000"/>
              </a:buClr>
              <a:buSzPct val="80000"/>
              <a:buFont typeface="Courier New" panose="02070309020205020404" pitchFamily="49" charset="0"/>
              <a:buChar char="o"/>
            </a:pP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Meals provided to participants at a business’s retreats and/or other off-site training events</a:t>
            </a:r>
          </a:p>
        </p:txBody>
      </p:sp>
    </p:spTree>
    <p:extLst>
      <p:ext uri="{BB962C8B-B14F-4D97-AF65-F5344CB8AC3E}">
        <p14:creationId xmlns:p14="http://schemas.microsoft.com/office/powerpoint/2010/main" val="124184392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38199" y="365125"/>
            <a:ext cx="11153775" cy="672105"/>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r>
              <a:rPr lang="en-US" altLang="en-US" dirty="0">
                <a:ea typeface="ＭＳ Ｐゴシック" panose="020B0600070205080204" pitchFamily="34" charset="-128"/>
              </a:rPr>
              <a:t>Business Gifts</a:t>
            </a:r>
            <a:endParaRPr lang="en-US" sz="2400" b="0" dirty="0">
              <a:latin typeface="Arial" panose="020B0604020202020204" pitchFamily="34" charset="0"/>
            </a:endParaRPr>
          </a:p>
        </p:txBody>
      </p:sp>
      <p:sp>
        <p:nvSpPr>
          <p:cNvPr id="3" name="Text Placeholder 2"/>
          <p:cNvSpPr>
            <a:spLocks noGrp="1"/>
          </p:cNvSpPr>
          <p:nvPr>
            <p:ph type="body" sz="quarter" idx="15"/>
          </p:nvPr>
        </p:nvSpPr>
        <p:spPr>
          <a:xfrm>
            <a:off x="743576" y="1289684"/>
            <a:ext cx="10711543" cy="2034541"/>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noAutofit/>
          </a:bodyPr>
          <a:lstStyle/>
          <a:p>
            <a:pPr marL="292608" indent="-292608">
              <a:buClr>
                <a:srgbClr val="C00000"/>
              </a:buClr>
              <a:buFont typeface="Arial" panose="020B0604020202020204" pitchFamily="34" charset="0"/>
              <a:buChar char="•"/>
            </a:pPr>
            <a:r>
              <a:rPr lang="en-US" altLang="en-US" dirty="0">
                <a:latin typeface="Arial" panose="020B0604020202020204" pitchFamily="34" charset="0"/>
                <a:ea typeface="ＭＳ Ｐゴシック" panose="020B0600070205080204" pitchFamily="34" charset="-128"/>
                <a:cs typeface="Arial" panose="020B0604020202020204" pitchFamily="34" charset="0"/>
              </a:rPr>
              <a:t>Business gifts of tangible personalty with a value of $25 or less per person per year are deductible</a:t>
            </a:r>
          </a:p>
          <a:p>
            <a:pPr lvl="2">
              <a:spcBef>
                <a:spcPts val="1000"/>
              </a:spcBef>
              <a:buClr>
                <a:srgbClr val="C00000"/>
              </a:buClr>
              <a:buFont typeface="Wingdings" panose="05000000000000000000" pitchFamily="2" charset="2"/>
              <a:buChar char="§"/>
            </a:pPr>
            <a:r>
              <a:rPr lang="en-US" altLang="en-US" dirty="0">
                <a:solidFill>
                  <a:srgbClr val="000000"/>
                </a:solidFill>
                <a:latin typeface="Arial" panose="020B0604020202020204" pitchFamily="34" charset="0"/>
                <a:ea typeface="Arial" panose="020B0604020202020204" pitchFamily="34" charset="0"/>
                <a:cs typeface="Arial" panose="020B0604020202020204" pitchFamily="34" charset="0"/>
              </a:rPr>
              <a:t>Incidental costs (e.g., gift-wrapping) are not included in the cost of the gift in applying the limit</a:t>
            </a:r>
          </a:p>
          <a:p>
            <a:pPr marL="644652" lvl="1" indent="-342900">
              <a:spcBef>
                <a:spcPts val="1000"/>
              </a:spcBef>
              <a:buClr>
                <a:srgbClr val="C00000"/>
              </a:buClr>
              <a:buSzPct val="80000"/>
              <a:buFont typeface="Courier New" panose="02070309020205020404" pitchFamily="49" charset="0"/>
              <a:buChar char="o"/>
            </a:pP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If the value is $4 or less (e.g., pen with company name) or promotional materials then not subject to $25 </a:t>
            </a:r>
            <a:r>
              <a:rPr lang="en-US" altLang="en-US" sz="2200" dirty="0" smtClean="0">
                <a:solidFill>
                  <a:srgbClr val="000000"/>
                </a:solidFill>
                <a:latin typeface="Arial" panose="020B0604020202020204" pitchFamily="34" charset="0"/>
                <a:ea typeface="Arial" panose="020B0604020202020204" pitchFamily="34" charset="0"/>
                <a:cs typeface="Arial" panose="020B0604020202020204" pitchFamily="34" charset="0"/>
              </a:rPr>
              <a:t>limit</a:t>
            </a:r>
            <a:endPar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6890182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38199" y="365125"/>
            <a:ext cx="11153775" cy="672105"/>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r>
              <a:rPr lang="en-US" altLang="en-US" dirty="0">
                <a:ea typeface="ＭＳ Ｐゴシック" panose="020B0600070205080204" pitchFamily="34" charset="-128"/>
              </a:rPr>
              <a:t>Misc. Employee Expenses</a:t>
            </a:r>
            <a:endParaRPr lang="en-US" sz="2400" b="0" dirty="0">
              <a:latin typeface="Arial" panose="020B0604020202020204" pitchFamily="34" charset="0"/>
            </a:endParaRPr>
          </a:p>
        </p:txBody>
      </p:sp>
      <p:sp>
        <p:nvSpPr>
          <p:cNvPr id="3" name="Text Placeholder 2"/>
          <p:cNvSpPr>
            <a:spLocks noGrp="1"/>
          </p:cNvSpPr>
          <p:nvPr>
            <p:ph type="body" sz="quarter" idx="15"/>
          </p:nvPr>
        </p:nvSpPr>
        <p:spPr>
          <a:xfrm>
            <a:off x="743576" y="1289684"/>
            <a:ext cx="10711543" cy="3415666"/>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noAutofit/>
          </a:bodyPr>
          <a:lstStyle/>
          <a:p>
            <a:pPr marL="292608" indent="-292608">
              <a:buClr>
                <a:srgbClr val="C00000"/>
              </a:buClr>
              <a:buFont typeface="Arial" panose="020B0604020202020204" pitchFamily="34" charset="0"/>
              <a:buChar char="•"/>
            </a:pPr>
            <a:r>
              <a:rPr lang="en-US" altLang="en-US" dirty="0">
                <a:latin typeface="Arial" panose="020B0604020202020204" pitchFamily="34" charset="0"/>
                <a:ea typeface="ＭＳ Ｐゴシック" panose="020B0600070205080204" pitchFamily="34" charset="-128"/>
                <a:cs typeface="Arial" panose="020B0604020202020204" pitchFamily="34" charset="0"/>
              </a:rPr>
              <a:t>A partial list of miscellaneous employee expenses includes:</a:t>
            </a:r>
          </a:p>
          <a:p>
            <a:pPr marL="621792" lvl="1" indent="-320040">
              <a:spcBef>
                <a:spcPts val="1000"/>
              </a:spcBef>
              <a:buClr>
                <a:srgbClr val="C00000"/>
              </a:buClr>
              <a:buSzPct val="80000"/>
              <a:buFont typeface="Courier New" panose="02070309020205020404" pitchFamily="49" charset="0"/>
              <a:buChar char="o"/>
            </a:pP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Special clothing (uniforms)</a:t>
            </a:r>
          </a:p>
          <a:p>
            <a:pPr marL="621792" lvl="1" indent="-320040">
              <a:spcBef>
                <a:spcPts val="1000"/>
              </a:spcBef>
              <a:buClr>
                <a:srgbClr val="C00000"/>
              </a:buClr>
              <a:buSzPct val="80000"/>
              <a:buFont typeface="Courier New" panose="02070309020205020404" pitchFamily="49" charset="0"/>
              <a:buChar char="o"/>
            </a:pP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Union dues</a:t>
            </a:r>
          </a:p>
          <a:p>
            <a:pPr marL="621792" lvl="1" indent="-320040">
              <a:spcBef>
                <a:spcPts val="1000"/>
              </a:spcBef>
              <a:buClr>
                <a:srgbClr val="C00000"/>
              </a:buClr>
              <a:buSzPct val="80000"/>
              <a:buFont typeface="Courier New" panose="02070309020205020404" pitchFamily="49" charset="0"/>
              <a:buChar char="o"/>
            </a:pP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Membership dues to professional organizations</a:t>
            </a:r>
          </a:p>
          <a:p>
            <a:pPr marL="621792" lvl="1" indent="-320040">
              <a:spcBef>
                <a:spcPts val="1000"/>
              </a:spcBef>
              <a:buClr>
                <a:srgbClr val="C00000"/>
              </a:buClr>
              <a:buSzPct val="80000"/>
              <a:buFont typeface="Courier New" panose="02070309020205020404" pitchFamily="49" charset="0"/>
              <a:buChar char="o"/>
            </a:pP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Professional expenses</a:t>
            </a:r>
          </a:p>
          <a:p>
            <a:pPr marL="621792" lvl="1" indent="-320040">
              <a:spcBef>
                <a:spcPts val="1000"/>
              </a:spcBef>
              <a:buClr>
                <a:srgbClr val="C00000"/>
              </a:buClr>
              <a:buSzPct val="80000"/>
              <a:buFont typeface="Courier New" panose="02070309020205020404" pitchFamily="49" charset="0"/>
              <a:buChar char="o"/>
            </a:pP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Job hunting in same profession</a:t>
            </a:r>
          </a:p>
          <a:p>
            <a:pPr marL="292608" indent="-292608">
              <a:buClr>
                <a:srgbClr val="C00000"/>
              </a:buClr>
              <a:buFont typeface="Arial" panose="020B0604020202020204" pitchFamily="34" charset="0"/>
              <a:buChar char="•"/>
            </a:pPr>
            <a:r>
              <a:rPr lang="en-US" altLang="en-US" dirty="0">
                <a:latin typeface="Arial" panose="020B0604020202020204" pitchFamily="34" charset="0"/>
                <a:ea typeface="ＭＳ Ｐゴシック" panose="020B0600070205080204" pitchFamily="34" charset="-128"/>
                <a:cs typeface="Arial" panose="020B0604020202020204" pitchFamily="34" charset="0"/>
              </a:rPr>
              <a:t>The </a:t>
            </a:r>
            <a:r>
              <a:rPr lang="en-US" altLang="en-US" dirty="0" smtClean="0">
                <a:latin typeface="Arial" panose="020B0604020202020204" pitchFamily="34" charset="0"/>
                <a:ea typeface="ＭＳ Ｐゴシック" panose="020B0600070205080204" pitchFamily="34" charset="-128"/>
                <a:cs typeface="Arial" panose="020B0604020202020204" pitchFamily="34" charset="0"/>
              </a:rPr>
              <a:t>T</a:t>
            </a:r>
            <a:r>
              <a:rPr lang="en-US" altLang="en-US" sz="100" dirty="0" smtClean="0">
                <a:latin typeface="Arial" panose="020B0604020202020204" pitchFamily="34" charset="0"/>
                <a:ea typeface="ＭＳ Ｐゴシック" panose="020B0600070205080204" pitchFamily="34" charset="-128"/>
                <a:cs typeface="Arial" panose="020B0604020202020204" pitchFamily="34" charset="0"/>
              </a:rPr>
              <a:t> </a:t>
            </a:r>
            <a:r>
              <a:rPr lang="en-US" altLang="en-US" dirty="0" smtClean="0">
                <a:latin typeface="Arial" panose="020B0604020202020204" pitchFamily="34" charset="0"/>
                <a:ea typeface="ＭＳ Ｐゴシック" panose="020B0600070205080204" pitchFamily="34" charset="-128"/>
                <a:cs typeface="Arial" panose="020B0604020202020204" pitchFamily="34" charset="0"/>
              </a:rPr>
              <a:t>C</a:t>
            </a:r>
            <a:r>
              <a:rPr lang="en-US" altLang="en-US" sz="100" dirty="0" smtClean="0">
                <a:latin typeface="Arial" panose="020B0604020202020204" pitchFamily="34" charset="0"/>
                <a:ea typeface="ＭＳ Ｐゴシック" panose="020B0600070205080204" pitchFamily="34" charset="-128"/>
                <a:cs typeface="Arial" panose="020B0604020202020204" pitchFamily="34" charset="0"/>
              </a:rPr>
              <a:t> </a:t>
            </a:r>
            <a:r>
              <a:rPr lang="en-US" altLang="en-US" dirty="0" smtClean="0">
                <a:latin typeface="Arial" panose="020B0604020202020204" pitchFamily="34" charset="0"/>
                <a:ea typeface="ＭＳ Ｐゴシック" panose="020B0600070205080204" pitchFamily="34" charset="-128"/>
                <a:cs typeface="Arial" panose="020B0604020202020204" pitchFamily="34" charset="0"/>
              </a:rPr>
              <a:t>J</a:t>
            </a:r>
            <a:r>
              <a:rPr lang="en-US" altLang="en-US" sz="100" dirty="0" smtClean="0">
                <a:latin typeface="Arial" panose="020B0604020202020204" pitchFamily="34" charset="0"/>
                <a:ea typeface="ＭＳ Ｐゴシック" panose="020B0600070205080204" pitchFamily="34" charset="-128"/>
                <a:cs typeface="Arial" panose="020B0604020202020204" pitchFamily="34" charset="0"/>
              </a:rPr>
              <a:t> </a:t>
            </a:r>
            <a:r>
              <a:rPr lang="en-US" altLang="en-US" dirty="0" smtClean="0">
                <a:latin typeface="Arial" panose="020B0604020202020204" pitchFamily="34" charset="0"/>
                <a:ea typeface="ＭＳ Ｐゴシック" panose="020B0600070205080204" pitchFamily="34" charset="-128"/>
                <a:cs typeface="Arial" panose="020B0604020202020204" pitchFamily="34" charset="0"/>
              </a:rPr>
              <a:t>A </a:t>
            </a:r>
            <a:r>
              <a:rPr lang="en-US" altLang="en-US" dirty="0">
                <a:latin typeface="Arial" panose="020B0604020202020204" pitchFamily="34" charset="0"/>
                <a:ea typeface="ＭＳ Ｐゴシック" panose="020B0600070205080204" pitchFamily="34" charset="-128"/>
                <a:cs typeface="Arial" panose="020B0604020202020204" pitchFamily="34" charset="0"/>
              </a:rPr>
              <a:t>of 2017 suspends the deduction for miscellaneous itemized deductions (including employee business expenses) from 2018 through 2025</a:t>
            </a:r>
          </a:p>
        </p:txBody>
      </p:sp>
    </p:spTree>
    <p:extLst>
      <p:ext uri="{BB962C8B-B14F-4D97-AF65-F5344CB8AC3E}">
        <p14:creationId xmlns:p14="http://schemas.microsoft.com/office/powerpoint/2010/main" val="3572869895"/>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r>
              <a:rPr lang="en-US" altLang="en-US" dirty="0">
                <a:ea typeface="ＭＳ Ｐゴシック" panose="020B0600070205080204" pitchFamily="34" charset="-128"/>
              </a:rPr>
              <a:t>Educator expenses </a:t>
            </a:r>
            <a:r>
              <a:rPr lang="en-US" altLang="en-US" sz="2400" b="0" dirty="0" smtClean="0">
                <a:ea typeface="ＭＳ Ｐゴシック" panose="020B0600070205080204" pitchFamily="34" charset="-128"/>
              </a:rPr>
              <a:t>(1 </a:t>
            </a:r>
            <a:r>
              <a:rPr lang="en-US" altLang="en-US" sz="2400" b="0" dirty="0">
                <a:ea typeface="ＭＳ Ｐゴシック" panose="020B0600070205080204" pitchFamily="34" charset="-128"/>
              </a:rPr>
              <a:t>of 2)</a:t>
            </a:r>
            <a:endParaRPr lang="en-US" sz="2400" b="0" dirty="0">
              <a:latin typeface="Arial" panose="020B0604020202020204" pitchFamily="34" charset="0"/>
            </a:endParaRPr>
          </a:p>
        </p:txBody>
      </p:sp>
      <p:sp>
        <p:nvSpPr>
          <p:cNvPr id="3" name="Text Placeholder 2"/>
          <p:cNvSpPr>
            <a:spLocks noGrp="1"/>
          </p:cNvSpPr>
          <p:nvPr>
            <p:ph type="body" sz="quarter" idx="15"/>
          </p:nvPr>
        </p:nvSpPr>
        <p:spPr>
          <a:xfrm>
            <a:off x="743576" y="1289684"/>
            <a:ext cx="10711543" cy="1644016"/>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noAutofit/>
          </a:bodyPr>
          <a:lstStyle/>
          <a:p>
            <a:pPr marL="292608" indent="-292608">
              <a:buClr>
                <a:srgbClr val="C00000"/>
              </a:buClr>
              <a:buFont typeface="Arial" panose="020B0604020202020204" pitchFamily="34" charset="0"/>
              <a:buChar char="•"/>
            </a:pPr>
            <a:r>
              <a:rPr lang="en-US" altLang="en-US" dirty="0">
                <a:latin typeface="Arial" panose="020B0604020202020204" pitchFamily="34" charset="0"/>
                <a:ea typeface="ＭＳ Ｐゴシック" panose="020B0600070205080204" pitchFamily="34" charset="-128"/>
                <a:cs typeface="Arial" panose="020B0604020202020204" pitchFamily="34" charset="0"/>
              </a:rPr>
              <a:t>Many teachers pay for professional development courses or purchase school supplies for classroom use and are not reimbursed by their </a:t>
            </a:r>
            <a:r>
              <a:rPr lang="en-US" altLang="en-US" dirty="0" smtClean="0">
                <a:latin typeface="Arial" panose="020B0604020202020204" pitchFamily="34" charset="0"/>
                <a:ea typeface="ＭＳ Ｐゴシック" panose="020B0600070205080204" pitchFamily="34" charset="-128"/>
                <a:cs typeface="Arial" panose="020B0604020202020204" pitchFamily="34" charset="0"/>
              </a:rPr>
              <a:t>employer</a:t>
            </a:r>
          </a:p>
          <a:p>
            <a:pPr marL="622800" lvl="1" indent="-320400">
              <a:spcBef>
                <a:spcPts val="1000"/>
              </a:spcBef>
              <a:buClr>
                <a:srgbClr val="C00000"/>
              </a:buClr>
              <a:buSzPct val="80000"/>
              <a:buFont typeface="Courier New" panose="02070309020205020404" pitchFamily="49" charset="0"/>
              <a:buChar char="o"/>
            </a:pPr>
            <a:r>
              <a:rPr lang="en-US" altLang="en-US" sz="2200" dirty="0" smtClean="0">
                <a:solidFill>
                  <a:srgbClr val="000000"/>
                </a:solidFill>
                <a:latin typeface="Arial" panose="020B0604020202020204" pitchFamily="34" charset="0"/>
                <a:ea typeface="Arial" panose="020B0604020202020204" pitchFamily="34" charset="0"/>
                <a:cs typeface="Arial" panose="020B0604020202020204" pitchFamily="34" charset="0"/>
              </a:rPr>
              <a:t>These </a:t>
            </a: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expenses are miscellaneous itemized deductions (i.e., </a:t>
            </a:r>
            <a:r>
              <a:rPr lang="en-US" altLang="en-US" sz="2200" i="1" dirty="0">
                <a:solidFill>
                  <a:srgbClr val="000000"/>
                </a:solidFill>
                <a:latin typeface="Arial" panose="020B0604020202020204" pitchFamily="34" charset="0"/>
                <a:ea typeface="Arial" panose="020B0604020202020204" pitchFamily="34" charset="0"/>
                <a:cs typeface="Arial" panose="020B0604020202020204" pitchFamily="34" charset="0"/>
              </a:rPr>
              <a:t>from </a:t>
            </a:r>
            <a:r>
              <a:rPr lang="en-US" altLang="en-US" sz="2200" dirty="0" smtClean="0">
                <a:solidFill>
                  <a:srgbClr val="000000"/>
                </a:solidFill>
                <a:latin typeface="Arial" panose="020B0604020202020204" pitchFamily="34" charset="0"/>
                <a:ea typeface="Arial" panose="020B0604020202020204" pitchFamily="34" charset="0"/>
                <a:cs typeface="Arial" panose="020B0604020202020204" pitchFamily="34" charset="0"/>
              </a:rPr>
              <a:t>A</a:t>
            </a:r>
            <a:r>
              <a:rPr lang="en-US" altLang="en-US" sz="100" dirty="0" smtClean="0">
                <a:solidFill>
                  <a:srgbClr val="000000"/>
                </a:solidFill>
                <a:latin typeface="Arial" panose="020B0604020202020204" pitchFamily="34" charset="0"/>
                <a:ea typeface="Arial" panose="020B0604020202020204" pitchFamily="34" charset="0"/>
                <a:cs typeface="Arial" panose="020B0604020202020204" pitchFamily="34" charset="0"/>
              </a:rPr>
              <a:t> </a:t>
            </a:r>
            <a:r>
              <a:rPr lang="en-US" altLang="en-US" sz="2200" dirty="0" smtClean="0">
                <a:solidFill>
                  <a:srgbClr val="000000"/>
                </a:solidFill>
                <a:latin typeface="Arial" panose="020B0604020202020204" pitchFamily="34" charset="0"/>
                <a:ea typeface="Arial" panose="020B0604020202020204" pitchFamily="34" charset="0"/>
                <a:cs typeface="Arial" panose="020B0604020202020204" pitchFamily="34" charset="0"/>
              </a:rPr>
              <a:t>G</a:t>
            </a:r>
            <a:r>
              <a:rPr lang="en-US" altLang="en-US" sz="100" dirty="0" smtClean="0">
                <a:solidFill>
                  <a:srgbClr val="000000"/>
                </a:solidFill>
                <a:latin typeface="Arial" panose="020B0604020202020204" pitchFamily="34" charset="0"/>
                <a:ea typeface="Arial" panose="020B0604020202020204" pitchFamily="34" charset="0"/>
                <a:cs typeface="Arial" panose="020B0604020202020204" pitchFamily="34" charset="0"/>
              </a:rPr>
              <a:t> </a:t>
            </a:r>
            <a:r>
              <a:rPr lang="en-US" altLang="en-US" sz="2200" dirty="0" smtClean="0">
                <a:solidFill>
                  <a:srgbClr val="000000"/>
                </a:solidFill>
                <a:latin typeface="Arial" panose="020B0604020202020204" pitchFamily="34" charset="0"/>
                <a:ea typeface="Arial" panose="020B0604020202020204" pitchFamily="34" charset="0"/>
                <a:cs typeface="Arial" panose="020B0604020202020204" pitchFamily="34" charset="0"/>
              </a:rPr>
              <a:t>I </a:t>
            </a: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deductions) and are not deductible from 2018 through </a:t>
            </a:r>
            <a:r>
              <a:rPr lang="en-US" altLang="en-US" sz="2200" dirty="0" smtClean="0">
                <a:solidFill>
                  <a:srgbClr val="000000"/>
                </a:solidFill>
                <a:latin typeface="Arial" panose="020B0604020202020204" pitchFamily="34" charset="0"/>
                <a:ea typeface="Arial" panose="020B0604020202020204" pitchFamily="34" charset="0"/>
                <a:cs typeface="Arial" panose="020B0604020202020204" pitchFamily="34" charset="0"/>
              </a:rPr>
              <a:t>2025</a:t>
            </a:r>
            <a:endPar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5883963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r>
              <a:rPr lang="en-US" altLang="en-US" dirty="0">
                <a:ea typeface="ＭＳ Ｐゴシック" panose="020B0600070205080204" pitchFamily="34" charset="-128"/>
              </a:rPr>
              <a:t>Educator expenses </a:t>
            </a:r>
            <a:r>
              <a:rPr lang="en-US" altLang="en-US" sz="2400" b="0" dirty="0" smtClean="0">
                <a:ea typeface="ＭＳ Ｐゴシック" panose="020B0600070205080204" pitchFamily="34" charset="-128"/>
              </a:rPr>
              <a:t>(2 </a:t>
            </a:r>
            <a:r>
              <a:rPr lang="en-US" altLang="en-US" sz="2400" b="0" dirty="0">
                <a:ea typeface="ＭＳ Ｐゴシック" panose="020B0600070205080204" pitchFamily="34" charset="-128"/>
              </a:rPr>
              <a:t>of 2)</a:t>
            </a:r>
            <a:endParaRPr lang="en-US" sz="2400" b="0" dirty="0">
              <a:latin typeface="Arial" panose="020B0604020202020204" pitchFamily="34" charset="0"/>
            </a:endParaRPr>
          </a:p>
        </p:txBody>
      </p:sp>
      <p:sp>
        <p:nvSpPr>
          <p:cNvPr id="3" name="Text Placeholder 2"/>
          <p:cNvSpPr>
            <a:spLocks noGrp="1"/>
          </p:cNvSpPr>
          <p:nvPr>
            <p:ph type="body" sz="quarter" idx="15"/>
          </p:nvPr>
        </p:nvSpPr>
        <p:spPr>
          <a:xfrm>
            <a:off x="743576" y="1289684"/>
            <a:ext cx="10711543" cy="2434591"/>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noAutofit/>
          </a:bodyPr>
          <a:lstStyle/>
          <a:p>
            <a:pPr marL="292608" indent="-292608">
              <a:buClr>
                <a:srgbClr val="C00000"/>
              </a:buClr>
              <a:buFont typeface="Arial" panose="020B0604020202020204" pitchFamily="34" charset="0"/>
              <a:buChar char="•"/>
            </a:pPr>
            <a:r>
              <a:rPr lang="en-US" altLang="en-US" i="1" dirty="0">
                <a:latin typeface="Arial" panose="020B0604020202020204" pitchFamily="34" charset="0"/>
                <a:ea typeface="ＭＳ Ｐゴシック" panose="020B0600070205080204" pitchFamily="34" charset="-128"/>
                <a:cs typeface="Arial" panose="020B0604020202020204" pitchFamily="34" charset="0"/>
              </a:rPr>
              <a:t>Modest </a:t>
            </a:r>
            <a:r>
              <a:rPr lang="en-US" altLang="en-US" dirty="0">
                <a:latin typeface="Arial" panose="020B0604020202020204" pitchFamily="34" charset="0"/>
                <a:ea typeface="ＭＳ Ｐゴシック" panose="020B0600070205080204" pitchFamily="34" charset="-128"/>
                <a:cs typeface="Arial" panose="020B0604020202020204" pitchFamily="34" charset="0"/>
              </a:rPr>
              <a:t>relief is provided for elementary and secondary school educators, allowing them to claim up to $250 of these expenses as a deduction </a:t>
            </a:r>
            <a:r>
              <a:rPr lang="en-US" altLang="en-US" i="1" dirty="0">
                <a:latin typeface="Arial" panose="020B0604020202020204" pitchFamily="34" charset="0"/>
                <a:ea typeface="ＭＳ Ｐゴシック" panose="020B0600070205080204" pitchFamily="34" charset="-128"/>
                <a:cs typeface="Arial" panose="020B0604020202020204" pitchFamily="34" charset="0"/>
              </a:rPr>
              <a:t>for </a:t>
            </a:r>
            <a:r>
              <a:rPr lang="en-US" altLang="en-US" dirty="0" smtClean="0">
                <a:latin typeface="Arial" panose="020B0604020202020204" pitchFamily="34" charset="0"/>
                <a:ea typeface="ＭＳ Ｐゴシック" panose="020B0600070205080204" pitchFamily="34" charset="-128"/>
                <a:cs typeface="Arial" panose="020B0604020202020204" pitchFamily="34" charset="0"/>
              </a:rPr>
              <a:t>A</a:t>
            </a:r>
            <a:r>
              <a:rPr lang="en-US" altLang="en-US" sz="100" dirty="0" smtClean="0">
                <a:latin typeface="Arial" panose="020B0604020202020204" pitchFamily="34" charset="0"/>
                <a:ea typeface="ＭＳ Ｐゴシック" panose="020B0600070205080204" pitchFamily="34" charset="-128"/>
                <a:cs typeface="Arial" panose="020B0604020202020204" pitchFamily="34" charset="0"/>
              </a:rPr>
              <a:t> </a:t>
            </a:r>
            <a:r>
              <a:rPr lang="en-US" altLang="en-US" dirty="0" smtClean="0">
                <a:latin typeface="Arial" panose="020B0604020202020204" pitchFamily="34" charset="0"/>
                <a:ea typeface="ＭＳ Ｐゴシック" panose="020B0600070205080204" pitchFamily="34" charset="-128"/>
                <a:cs typeface="Arial" panose="020B0604020202020204" pitchFamily="34" charset="0"/>
              </a:rPr>
              <a:t>G</a:t>
            </a:r>
            <a:r>
              <a:rPr lang="en-US" altLang="en-US" sz="100" dirty="0" smtClean="0">
                <a:latin typeface="Arial" panose="020B0604020202020204" pitchFamily="34" charset="0"/>
                <a:ea typeface="ＭＳ Ｐゴシック" panose="020B0600070205080204" pitchFamily="34" charset="-128"/>
                <a:cs typeface="Arial" panose="020B0604020202020204" pitchFamily="34" charset="0"/>
              </a:rPr>
              <a:t> </a:t>
            </a:r>
            <a:r>
              <a:rPr lang="en-US" altLang="en-US" dirty="0" smtClean="0">
                <a:latin typeface="Arial" panose="020B0604020202020204" pitchFamily="34" charset="0"/>
                <a:ea typeface="ＭＳ Ｐゴシック" panose="020B0600070205080204" pitchFamily="34" charset="-128"/>
                <a:cs typeface="Arial" panose="020B0604020202020204" pitchFamily="34" charset="0"/>
              </a:rPr>
              <a:t>I</a:t>
            </a:r>
            <a:endParaRPr lang="en-US" altLang="en-US" dirty="0">
              <a:latin typeface="Arial" panose="020B0604020202020204" pitchFamily="34" charset="0"/>
              <a:ea typeface="ＭＳ Ｐゴシック" panose="020B0600070205080204" pitchFamily="34" charset="-128"/>
              <a:cs typeface="Arial" panose="020B0604020202020204" pitchFamily="34" charset="0"/>
            </a:endParaRPr>
          </a:p>
          <a:p>
            <a:pPr marL="621792" lvl="1" indent="-320040">
              <a:spcBef>
                <a:spcPts val="1000"/>
              </a:spcBef>
              <a:buClr>
                <a:srgbClr val="C00000"/>
              </a:buClr>
              <a:buSzPct val="80000"/>
              <a:buFont typeface="Courier New" panose="02070309020205020404" pitchFamily="49" charset="0"/>
              <a:buChar char="o"/>
            </a:pPr>
            <a:r>
              <a:rPr lang="en-US" altLang="en-US" sz="2200" dirty="0" smtClean="0">
                <a:solidFill>
                  <a:srgbClr val="000000"/>
                </a:solidFill>
                <a:latin typeface="Arial" panose="020B0604020202020204" pitchFamily="34" charset="0"/>
                <a:ea typeface="Arial" panose="020B0604020202020204" pitchFamily="34" charset="0"/>
                <a:cs typeface="Arial" panose="020B0604020202020204" pitchFamily="34" charset="0"/>
              </a:rPr>
              <a:t>Eligible </a:t>
            </a: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educators must work at least 900 hours during a school year as a teacher, an instructor, a counselor, a principal, or an aide</a:t>
            </a:r>
          </a:p>
          <a:p>
            <a:pPr marL="621792" lvl="1" indent="-320040">
              <a:spcBef>
                <a:spcPts val="1000"/>
              </a:spcBef>
              <a:buClr>
                <a:srgbClr val="C00000"/>
              </a:buClr>
              <a:buSzPct val="80000"/>
              <a:buFont typeface="Courier New" panose="02070309020205020404" pitchFamily="49" charset="0"/>
              <a:buChar char="o"/>
            </a:pP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Covered costs include unreimbursed expenses for professional development courses, books, supplies, computer and other equipment, and supplementary materials used in the classroom</a:t>
            </a:r>
          </a:p>
        </p:txBody>
      </p:sp>
    </p:spTree>
    <p:extLst>
      <p:ext uri="{BB962C8B-B14F-4D97-AF65-F5344CB8AC3E}">
        <p14:creationId xmlns:p14="http://schemas.microsoft.com/office/powerpoint/2010/main" val="3292147449"/>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r>
              <a:rPr lang="en-US" altLang="en-US" dirty="0">
                <a:ea typeface="ＭＳ Ｐゴシック" panose="020B0600070205080204" pitchFamily="34" charset="-128"/>
              </a:rPr>
              <a:t>Qualified Business </a:t>
            </a:r>
            <a:r>
              <a:rPr lang="en-US" altLang="en-US" dirty="0" smtClean="0">
                <a:ea typeface="ＭＳ Ｐゴシック" panose="020B0600070205080204" pitchFamily="34" charset="-128"/>
              </a:rPr>
              <a:t>Income </a:t>
            </a:r>
            <a:r>
              <a:rPr lang="en-US" altLang="en-US" sz="2400" b="0" dirty="0" smtClean="0">
                <a:ea typeface="ＭＳ Ｐゴシック" panose="020B0600070205080204" pitchFamily="34" charset="-128"/>
              </a:rPr>
              <a:t>(1 </a:t>
            </a:r>
            <a:r>
              <a:rPr lang="en-US" altLang="en-US" sz="2400" b="0" dirty="0">
                <a:ea typeface="ＭＳ Ｐゴシック" panose="020B0600070205080204" pitchFamily="34" charset="-128"/>
              </a:rPr>
              <a:t>of 8)</a:t>
            </a:r>
            <a:endParaRPr lang="en-US" sz="2400" b="0" dirty="0">
              <a:latin typeface="Arial" panose="020B0604020202020204" pitchFamily="34" charset="0"/>
            </a:endParaRPr>
          </a:p>
        </p:txBody>
      </p:sp>
      <p:sp>
        <p:nvSpPr>
          <p:cNvPr id="3" name="Text Placeholder 2"/>
          <p:cNvSpPr>
            <a:spLocks noGrp="1"/>
          </p:cNvSpPr>
          <p:nvPr>
            <p:ph type="body" sz="quarter" idx="15"/>
          </p:nvPr>
        </p:nvSpPr>
        <p:spPr>
          <a:xfrm>
            <a:off x="743576" y="1289684"/>
            <a:ext cx="10610223" cy="3568066"/>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noAutofit/>
          </a:bodyPr>
          <a:lstStyle/>
          <a:p>
            <a:pPr marL="292608" indent="-292608">
              <a:buClr>
                <a:srgbClr val="C00000"/>
              </a:buClr>
              <a:buFont typeface="Arial" panose="020B0604020202020204" pitchFamily="34" charset="0"/>
              <a:buChar char="•"/>
            </a:pPr>
            <a:r>
              <a:rPr lang="en-US" altLang="en-US" dirty="0" smtClean="0">
                <a:latin typeface="Arial" panose="020B0604020202020204" pitchFamily="34" charset="0"/>
                <a:ea typeface="ＭＳ Ｐゴシック" panose="020B0600070205080204" pitchFamily="34" charset="-128"/>
                <a:cs typeface="Arial" panose="020B0604020202020204" pitchFamily="34" charset="0"/>
              </a:rPr>
              <a:t>The deduction for </a:t>
            </a:r>
            <a:r>
              <a:rPr lang="en-US" altLang="en-US" i="1" dirty="0" smtClean="0">
                <a:latin typeface="Arial" panose="020B0604020202020204" pitchFamily="34" charset="0"/>
                <a:ea typeface="ＭＳ Ｐゴシック" panose="020B0600070205080204" pitchFamily="34" charset="-128"/>
                <a:cs typeface="Arial" panose="020B0604020202020204" pitchFamily="34" charset="0"/>
              </a:rPr>
              <a:t>qualified business income </a:t>
            </a:r>
            <a:r>
              <a:rPr lang="en-US" altLang="en-US" dirty="0" smtClean="0">
                <a:latin typeface="Arial" panose="020B0604020202020204" pitchFamily="34" charset="0"/>
                <a:ea typeface="ＭＳ Ｐゴシック" panose="020B0600070205080204" pitchFamily="34" charset="-128"/>
                <a:cs typeface="Arial" panose="020B0604020202020204" pitchFamily="34" charset="0"/>
              </a:rPr>
              <a:t>(Q</a:t>
            </a:r>
            <a:r>
              <a:rPr lang="en-US" altLang="en-US" sz="100" dirty="0" smtClean="0">
                <a:latin typeface="Arial" panose="020B0604020202020204" pitchFamily="34" charset="0"/>
                <a:ea typeface="ＭＳ Ｐゴシック" panose="020B0600070205080204" pitchFamily="34" charset="-128"/>
                <a:cs typeface="Arial" panose="020B0604020202020204" pitchFamily="34" charset="0"/>
              </a:rPr>
              <a:t> </a:t>
            </a:r>
            <a:r>
              <a:rPr lang="en-US" altLang="en-US" dirty="0" smtClean="0">
                <a:latin typeface="Arial" panose="020B0604020202020204" pitchFamily="34" charset="0"/>
                <a:ea typeface="ＭＳ Ｐゴシック" panose="020B0600070205080204" pitchFamily="34" charset="-128"/>
                <a:cs typeface="Arial" panose="020B0604020202020204" pitchFamily="34" charset="0"/>
              </a:rPr>
              <a:t>B</a:t>
            </a:r>
            <a:r>
              <a:rPr lang="en-US" altLang="en-US" sz="100" dirty="0" smtClean="0">
                <a:latin typeface="Arial" panose="020B0604020202020204" pitchFamily="34" charset="0"/>
                <a:ea typeface="ＭＳ Ｐゴシック" panose="020B0600070205080204" pitchFamily="34" charset="-128"/>
                <a:cs typeface="Arial" panose="020B0604020202020204" pitchFamily="34" charset="0"/>
              </a:rPr>
              <a:t> </a:t>
            </a:r>
            <a:r>
              <a:rPr lang="en-US" altLang="en-US" dirty="0" smtClean="0">
                <a:latin typeface="Arial" panose="020B0604020202020204" pitchFamily="34" charset="0"/>
                <a:ea typeface="ＭＳ Ｐゴシック" panose="020B0600070205080204" pitchFamily="34" charset="-128"/>
                <a:cs typeface="Arial" panose="020B0604020202020204" pitchFamily="34" charset="0"/>
              </a:rPr>
              <a:t>I) is the lesser of:</a:t>
            </a:r>
          </a:p>
          <a:p>
            <a:pPr marL="621792" lvl="1" indent="-320040">
              <a:spcBef>
                <a:spcPts val="1000"/>
              </a:spcBef>
              <a:buClr>
                <a:srgbClr val="C00000"/>
              </a:buClr>
              <a:buSzPct val="80000"/>
              <a:buFont typeface="Courier New" panose="02070309020205020404" pitchFamily="49" charset="0"/>
              <a:buChar char="o"/>
            </a:pPr>
            <a:r>
              <a:rPr lang="en-US" altLang="en-US" sz="2200" dirty="0" smtClean="0">
                <a:solidFill>
                  <a:srgbClr val="000000"/>
                </a:solidFill>
                <a:latin typeface="Arial" panose="020B0604020202020204" pitchFamily="34" charset="0"/>
                <a:ea typeface="Arial" panose="020B0604020202020204" pitchFamily="34" charset="0"/>
                <a:cs typeface="Arial" panose="020B0604020202020204" pitchFamily="34" charset="0"/>
              </a:rPr>
              <a:t>20% of Q</a:t>
            </a:r>
            <a:r>
              <a:rPr lang="en-US" altLang="en-US" sz="100" dirty="0" smtClean="0">
                <a:solidFill>
                  <a:srgbClr val="000000"/>
                </a:solidFill>
                <a:latin typeface="Arial" panose="020B0604020202020204" pitchFamily="34" charset="0"/>
                <a:ea typeface="Arial" panose="020B0604020202020204" pitchFamily="34" charset="0"/>
                <a:cs typeface="Arial" panose="020B0604020202020204" pitchFamily="34" charset="0"/>
              </a:rPr>
              <a:t> </a:t>
            </a:r>
            <a:r>
              <a:rPr lang="en-US" altLang="en-US" sz="2200" dirty="0" smtClean="0">
                <a:solidFill>
                  <a:srgbClr val="000000"/>
                </a:solidFill>
                <a:latin typeface="Arial" panose="020B0604020202020204" pitchFamily="34" charset="0"/>
                <a:ea typeface="Arial" panose="020B0604020202020204" pitchFamily="34" charset="0"/>
                <a:cs typeface="Arial" panose="020B0604020202020204" pitchFamily="34" charset="0"/>
              </a:rPr>
              <a:t>B</a:t>
            </a:r>
            <a:r>
              <a:rPr lang="en-US" altLang="en-US" sz="100" dirty="0" smtClean="0">
                <a:solidFill>
                  <a:srgbClr val="000000"/>
                </a:solidFill>
                <a:latin typeface="Arial" panose="020B0604020202020204" pitchFamily="34" charset="0"/>
                <a:ea typeface="Arial" panose="020B0604020202020204" pitchFamily="34" charset="0"/>
                <a:cs typeface="Arial" panose="020B0604020202020204" pitchFamily="34" charset="0"/>
              </a:rPr>
              <a:t> </a:t>
            </a:r>
            <a:r>
              <a:rPr lang="en-US" altLang="en-US" sz="2200" dirty="0" smtClean="0">
                <a:solidFill>
                  <a:srgbClr val="000000"/>
                </a:solidFill>
                <a:latin typeface="Arial" panose="020B0604020202020204" pitchFamily="34" charset="0"/>
                <a:ea typeface="Arial" panose="020B0604020202020204" pitchFamily="34" charset="0"/>
                <a:cs typeface="Arial" panose="020B0604020202020204" pitchFamily="34" charset="0"/>
              </a:rPr>
              <a:t>I, or</a:t>
            </a:r>
          </a:p>
          <a:p>
            <a:pPr marL="621792" lvl="1" indent="-320040">
              <a:spcBef>
                <a:spcPts val="1000"/>
              </a:spcBef>
              <a:buClr>
                <a:srgbClr val="C00000"/>
              </a:buClr>
              <a:buSzPct val="80000"/>
              <a:buFont typeface="Courier New" panose="02070309020205020404" pitchFamily="49" charset="0"/>
              <a:buChar char="o"/>
            </a:pPr>
            <a:r>
              <a:rPr lang="en-US" altLang="en-US" sz="2200" dirty="0" smtClean="0">
                <a:solidFill>
                  <a:srgbClr val="000000"/>
                </a:solidFill>
                <a:latin typeface="Arial" panose="020B0604020202020204" pitchFamily="34" charset="0"/>
                <a:ea typeface="Arial" panose="020B0604020202020204" pitchFamily="34" charset="0"/>
                <a:cs typeface="Arial" panose="020B0604020202020204" pitchFamily="34" charset="0"/>
              </a:rPr>
              <a:t>20% of modified taxable income</a:t>
            </a:r>
          </a:p>
          <a:p>
            <a:pPr marL="292608" indent="-292608">
              <a:buClr>
                <a:srgbClr val="C00000"/>
              </a:buClr>
              <a:buFont typeface="Arial" panose="020B0604020202020204" pitchFamily="34" charset="0"/>
              <a:buChar char="•"/>
            </a:pPr>
            <a:r>
              <a:rPr lang="en-US" altLang="en-US" dirty="0" smtClean="0">
                <a:latin typeface="Arial" panose="020B0604020202020204" pitchFamily="34" charset="0"/>
                <a:ea typeface="ＭＳ Ｐゴシック" panose="020B0600070205080204" pitchFamily="34" charset="-128"/>
                <a:cs typeface="Arial" panose="020B0604020202020204" pitchFamily="34" charset="0"/>
              </a:rPr>
              <a:t>This </a:t>
            </a:r>
            <a:r>
              <a:rPr lang="en-US" altLang="en-US" dirty="0">
                <a:latin typeface="Arial" panose="020B0604020202020204" pitchFamily="34" charset="0"/>
                <a:ea typeface="ＭＳ Ｐゴシック" panose="020B0600070205080204" pitchFamily="34" charset="-128"/>
                <a:cs typeface="Arial" panose="020B0604020202020204" pitchFamily="34" charset="0"/>
              </a:rPr>
              <a:t>deduction is available for income generated through a sole proprietorship, partnership, or S corp</a:t>
            </a:r>
            <a:r>
              <a:rPr lang="en-US" altLang="en-US" dirty="0" smtClean="0">
                <a:latin typeface="Arial" panose="020B0604020202020204" pitchFamily="34" charset="0"/>
                <a:ea typeface="ＭＳ Ｐゴシック" panose="020B0600070205080204" pitchFamily="34" charset="-128"/>
                <a:cs typeface="Arial" panose="020B0604020202020204" pitchFamily="34" charset="0"/>
              </a:rPr>
              <a:t>.</a:t>
            </a:r>
            <a:endParaRPr lang="en-US" altLang="en-US" dirty="0">
              <a:latin typeface="Arial" panose="020B0604020202020204" pitchFamily="34" charset="0"/>
              <a:ea typeface="ＭＳ Ｐゴシック" panose="020B0600070205080204" pitchFamily="34" charset="-128"/>
              <a:cs typeface="Arial" panose="020B0604020202020204" pitchFamily="34" charset="0"/>
            </a:endParaRPr>
          </a:p>
          <a:p>
            <a:pPr marL="292608" indent="-292608">
              <a:buClr>
                <a:srgbClr val="C00000"/>
              </a:buClr>
              <a:buFont typeface="Arial" panose="020B0604020202020204" pitchFamily="34" charset="0"/>
              <a:buChar char="•"/>
            </a:pPr>
            <a:r>
              <a:rPr lang="en-US" altLang="en-US" dirty="0">
                <a:latin typeface="Arial" panose="020B0604020202020204" pitchFamily="34" charset="0"/>
                <a:ea typeface="ＭＳ Ｐゴシック" panose="020B0600070205080204" pitchFamily="34" charset="-128"/>
                <a:cs typeface="Arial" panose="020B0604020202020204" pitchFamily="34" charset="0"/>
              </a:rPr>
              <a:t>Effectively, the </a:t>
            </a:r>
            <a:r>
              <a:rPr lang="en-US" altLang="en-US" dirty="0" smtClean="0">
                <a:latin typeface="Arial" panose="020B0604020202020204" pitchFamily="34" charset="0"/>
                <a:ea typeface="ＭＳ Ｐゴシック" panose="020B0600070205080204" pitchFamily="34" charset="-128"/>
                <a:cs typeface="Arial" panose="020B0604020202020204" pitchFamily="34" charset="0"/>
              </a:rPr>
              <a:t>Q</a:t>
            </a:r>
            <a:r>
              <a:rPr lang="en-US" altLang="en-US" sz="100" dirty="0" smtClean="0">
                <a:latin typeface="Arial" panose="020B0604020202020204" pitchFamily="34" charset="0"/>
                <a:ea typeface="ＭＳ Ｐゴシック" panose="020B0600070205080204" pitchFamily="34" charset="-128"/>
                <a:cs typeface="Arial" panose="020B0604020202020204" pitchFamily="34" charset="0"/>
              </a:rPr>
              <a:t> </a:t>
            </a:r>
            <a:r>
              <a:rPr lang="en-US" altLang="en-US" dirty="0" smtClean="0">
                <a:latin typeface="Arial" panose="020B0604020202020204" pitchFamily="34" charset="0"/>
                <a:ea typeface="ＭＳ Ｐゴシック" panose="020B0600070205080204" pitchFamily="34" charset="-128"/>
                <a:cs typeface="Arial" panose="020B0604020202020204" pitchFamily="34" charset="0"/>
              </a:rPr>
              <a:t>B</a:t>
            </a:r>
            <a:r>
              <a:rPr lang="en-US" altLang="en-US" sz="100" dirty="0" smtClean="0">
                <a:latin typeface="Arial" panose="020B0604020202020204" pitchFamily="34" charset="0"/>
                <a:ea typeface="ＭＳ Ｐゴシック" panose="020B0600070205080204" pitchFamily="34" charset="-128"/>
                <a:cs typeface="Arial" panose="020B0604020202020204" pitchFamily="34" charset="0"/>
              </a:rPr>
              <a:t> </a:t>
            </a:r>
            <a:r>
              <a:rPr lang="en-US" altLang="en-US" dirty="0" smtClean="0">
                <a:latin typeface="Arial" panose="020B0604020202020204" pitchFamily="34" charset="0"/>
                <a:ea typeface="ＭＳ Ｐゴシック" panose="020B0600070205080204" pitchFamily="34" charset="-128"/>
                <a:cs typeface="Arial" panose="020B0604020202020204" pitchFamily="34" charset="0"/>
              </a:rPr>
              <a:t>I </a:t>
            </a:r>
            <a:r>
              <a:rPr lang="en-US" altLang="en-US" dirty="0">
                <a:latin typeface="Arial" panose="020B0604020202020204" pitchFamily="34" charset="0"/>
                <a:ea typeface="ＭＳ Ｐゴシック" panose="020B0600070205080204" pitchFamily="34" charset="-128"/>
                <a:cs typeface="Arial" panose="020B0604020202020204" pitchFamily="34" charset="0"/>
              </a:rPr>
              <a:t>deduction—a </a:t>
            </a:r>
            <a:r>
              <a:rPr lang="en-US" altLang="en-US" i="1" dirty="0">
                <a:latin typeface="Arial" panose="020B0604020202020204" pitchFamily="34" charset="0"/>
                <a:ea typeface="ＭＳ Ｐゴシック" panose="020B0600070205080204" pitchFamily="34" charset="-128"/>
                <a:cs typeface="Arial" panose="020B0604020202020204" pitchFamily="34" charset="0"/>
              </a:rPr>
              <a:t>from </a:t>
            </a:r>
            <a:r>
              <a:rPr lang="en-US" altLang="en-US" dirty="0" smtClean="0">
                <a:latin typeface="Arial" panose="020B0604020202020204" pitchFamily="34" charset="0"/>
                <a:ea typeface="ＭＳ Ｐゴシック" panose="020B0600070205080204" pitchFamily="34" charset="-128"/>
                <a:cs typeface="Arial" panose="020B0604020202020204" pitchFamily="34" charset="0"/>
              </a:rPr>
              <a:t>A</a:t>
            </a:r>
            <a:r>
              <a:rPr lang="en-US" altLang="en-US" sz="100" dirty="0" smtClean="0">
                <a:latin typeface="Arial" panose="020B0604020202020204" pitchFamily="34" charset="0"/>
                <a:ea typeface="ＭＳ Ｐゴシック" panose="020B0600070205080204" pitchFamily="34" charset="-128"/>
                <a:cs typeface="Arial" panose="020B0604020202020204" pitchFamily="34" charset="0"/>
              </a:rPr>
              <a:t> </a:t>
            </a:r>
            <a:r>
              <a:rPr lang="en-US" altLang="en-US" dirty="0" smtClean="0">
                <a:latin typeface="Arial" panose="020B0604020202020204" pitchFamily="34" charset="0"/>
                <a:ea typeface="ＭＳ Ｐゴシック" panose="020B0600070205080204" pitchFamily="34" charset="-128"/>
                <a:cs typeface="Arial" panose="020B0604020202020204" pitchFamily="34" charset="0"/>
              </a:rPr>
              <a:t>G</a:t>
            </a:r>
            <a:r>
              <a:rPr lang="en-US" altLang="en-US" sz="100" dirty="0" smtClean="0">
                <a:latin typeface="Arial" panose="020B0604020202020204" pitchFamily="34" charset="0"/>
                <a:ea typeface="ＭＳ Ｐゴシック" panose="020B0600070205080204" pitchFamily="34" charset="-128"/>
                <a:cs typeface="Arial" panose="020B0604020202020204" pitchFamily="34" charset="0"/>
              </a:rPr>
              <a:t> </a:t>
            </a:r>
            <a:r>
              <a:rPr lang="en-US" altLang="en-US" dirty="0" smtClean="0">
                <a:latin typeface="Arial" panose="020B0604020202020204" pitchFamily="34" charset="0"/>
                <a:ea typeface="ＭＳ Ｐゴシック" panose="020B0600070205080204" pitchFamily="34" charset="-128"/>
                <a:cs typeface="Arial" panose="020B0604020202020204" pitchFamily="34" charset="0"/>
              </a:rPr>
              <a:t>I </a:t>
            </a:r>
            <a:r>
              <a:rPr lang="en-US" altLang="en-US" dirty="0">
                <a:latin typeface="Arial" panose="020B0604020202020204" pitchFamily="34" charset="0"/>
                <a:ea typeface="ＭＳ Ｐゴシック" panose="020B0600070205080204" pitchFamily="34" charset="-128"/>
                <a:cs typeface="Arial" panose="020B0604020202020204" pitchFamily="34" charset="0"/>
              </a:rPr>
              <a:t>deduction—is the last deduction taken in determining taxable </a:t>
            </a:r>
            <a:r>
              <a:rPr lang="en-US" altLang="en-US" dirty="0" smtClean="0">
                <a:latin typeface="Arial" panose="020B0604020202020204" pitchFamily="34" charset="0"/>
                <a:ea typeface="ＭＳ Ｐゴシック" panose="020B0600070205080204" pitchFamily="34" charset="-128"/>
                <a:cs typeface="Arial" panose="020B0604020202020204" pitchFamily="34" charset="0"/>
              </a:rPr>
              <a:t>income</a:t>
            </a:r>
          </a:p>
          <a:p>
            <a:pPr marL="621792" lvl="1" indent="-320040">
              <a:spcBef>
                <a:spcPts val="1000"/>
              </a:spcBef>
              <a:buClr>
                <a:srgbClr val="C00000"/>
              </a:buClr>
              <a:buSzPct val="80000"/>
              <a:buFont typeface="Courier New" panose="02070309020205020404" pitchFamily="49" charset="0"/>
              <a:buChar char="o"/>
            </a:pPr>
            <a:r>
              <a:rPr lang="en-US" altLang="en-US" sz="2200" dirty="0" smtClean="0">
                <a:solidFill>
                  <a:srgbClr val="000000"/>
                </a:solidFill>
                <a:latin typeface="Arial" panose="020B0604020202020204" pitchFamily="34" charset="0"/>
                <a:ea typeface="Arial" panose="020B0604020202020204" pitchFamily="34" charset="0"/>
                <a:cs typeface="Arial" panose="020B0604020202020204" pitchFamily="34" charset="0"/>
              </a:rPr>
              <a:t>This deduction is available whether a taxpayer uses the standard deduction or itemizes deductions</a:t>
            </a:r>
            <a:endPar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77988135"/>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r>
              <a:rPr lang="en-US" altLang="en-US" dirty="0">
                <a:ea typeface="ＭＳ Ｐゴシック" panose="020B0600070205080204" pitchFamily="34" charset="-128"/>
              </a:rPr>
              <a:t>Qualified Business Income </a:t>
            </a:r>
            <a:r>
              <a:rPr lang="en-US" altLang="en-US" sz="2400" b="0" dirty="0" smtClean="0">
                <a:ea typeface="ＭＳ Ｐゴシック" panose="020B0600070205080204" pitchFamily="34" charset="-128"/>
              </a:rPr>
              <a:t>(2 </a:t>
            </a:r>
            <a:r>
              <a:rPr lang="en-US" altLang="en-US" sz="2400" b="0" dirty="0">
                <a:ea typeface="ＭＳ Ｐゴシック" panose="020B0600070205080204" pitchFamily="34" charset="-128"/>
              </a:rPr>
              <a:t>of 8)</a:t>
            </a:r>
            <a:endParaRPr lang="en-US" sz="2400" b="0" dirty="0">
              <a:latin typeface="Arial" panose="020B0604020202020204" pitchFamily="34" charset="0"/>
            </a:endParaRPr>
          </a:p>
        </p:txBody>
      </p:sp>
      <p:sp>
        <p:nvSpPr>
          <p:cNvPr id="3" name="Text Placeholder 2"/>
          <p:cNvSpPr>
            <a:spLocks noGrp="1"/>
          </p:cNvSpPr>
          <p:nvPr>
            <p:ph type="body" sz="quarter" idx="15"/>
          </p:nvPr>
        </p:nvSpPr>
        <p:spPr>
          <a:xfrm>
            <a:off x="743576" y="1289683"/>
            <a:ext cx="10495923" cy="3358517"/>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noAutofit/>
          </a:bodyPr>
          <a:lstStyle/>
          <a:p>
            <a:pPr marL="292608" indent="-292608">
              <a:buClr>
                <a:srgbClr val="C00000"/>
              </a:buClr>
              <a:buFont typeface="Arial" panose="020B0604020202020204" pitchFamily="34" charset="0"/>
              <a:buChar char="•"/>
            </a:pPr>
            <a:r>
              <a:rPr lang="en-US" altLang="en-US" dirty="0">
                <a:latin typeface="Arial" panose="020B0604020202020204" pitchFamily="34" charset="0"/>
                <a:ea typeface="ＭＳ Ｐゴシック" panose="020B0600070205080204" pitchFamily="34" charset="-128"/>
                <a:cs typeface="Arial" panose="020B0604020202020204" pitchFamily="34" charset="0"/>
              </a:rPr>
              <a:t>There are </a:t>
            </a:r>
            <a:r>
              <a:rPr lang="en-US" altLang="en-US" i="1" dirty="0">
                <a:latin typeface="Arial" panose="020B0604020202020204" pitchFamily="34" charset="0"/>
                <a:ea typeface="ＭＳ Ｐゴシック" panose="020B0600070205080204" pitchFamily="34" charset="-128"/>
                <a:cs typeface="Arial" panose="020B0604020202020204" pitchFamily="34" charset="0"/>
              </a:rPr>
              <a:t>three limitations </a:t>
            </a:r>
            <a:r>
              <a:rPr lang="en-US" altLang="en-US" dirty="0">
                <a:latin typeface="Arial" panose="020B0604020202020204" pitchFamily="34" charset="0"/>
                <a:ea typeface="ＭＳ Ｐゴシック" panose="020B0600070205080204" pitchFamily="34" charset="-128"/>
                <a:cs typeface="Arial" panose="020B0604020202020204" pitchFamily="34" charset="0"/>
              </a:rPr>
              <a:t>on the </a:t>
            </a:r>
            <a:r>
              <a:rPr lang="en-US" altLang="en-US" dirty="0" smtClean="0">
                <a:latin typeface="Arial" panose="020B0604020202020204" pitchFamily="34" charset="0"/>
                <a:ea typeface="ＭＳ Ｐゴシック" panose="020B0600070205080204" pitchFamily="34" charset="-128"/>
                <a:cs typeface="Arial" panose="020B0604020202020204" pitchFamily="34" charset="0"/>
              </a:rPr>
              <a:t>Q</a:t>
            </a:r>
            <a:r>
              <a:rPr lang="en-US" altLang="en-US" sz="100" dirty="0" smtClean="0">
                <a:latin typeface="Arial" panose="020B0604020202020204" pitchFamily="34" charset="0"/>
                <a:ea typeface="ＭＳ Ｐゴシック" panose="020B0600070205080204" pitchFamily="34" charset="-128"/>
                <a:cs typeface="Arial" panose="020B0604020202020204" pitchFamily="34" charset="0"/>
              </a:rPr>
              <a:t> </a:t>
            </a:r>
            <a:r>
              <a:rPr lang="en-US" altLang="en-US" dirty="0" smtClean="0">
                <a:latin typeface="Arial" panose="020B0604020202020204" pitchFamily="34" charset="0"/>
                <a:ea typeface="ＭＳ Ｐゴシック" panose="020B0600070205080204" pitchFamily="34" charset="-128"/>
                <a:cs typeface="Arial" panose="020B0604020202020204" pitchFamily="34" charset="0"/>
              </a:rPr>
              <a:t>B</a:t>
            </a:r>
            <a:r>
              <a:rPr lang="en-US" altLang="en-US" sz="100" dirty="0" smtClean="0">
                <a:latin typeface="Arial" panose="020B0604020202020204" pitchFamily="34" charset="0"/>
                <a:ea typeface="ＭＳ Ｐゴシック" panose="020B0600070205080204" pitchFamily="34" charset="-128"/>
                <a:cs typeface="Arial" panose="020B0604020202020204" pitchFamily="34" charset="0"/>
              </a:rPr>
              <a:t> </a:t>
            </a:r>
            <a:r>
              <a:rPr lang="en-US" altLang="en-US" dirty="0" smtClean="0">
                <a:latin typeface="Arial" panose="020B0604020202020204" pitchFamily="34" charset="0"/>
                <a:ea typeface="ＭＳ Ｐゴシック" panose="020B0600070205080204" pitchFamily="34" charset="-128"/>
                <a:cs typeface="Arial" panose="020B0604020202020204" pitchFamily="34" charset="0"/>
              </a:rPr>
              <a:t>I </a:t>
            </a:r>
            <a:r>
              <a:rPr lang="en-US" altLang="en-US" dirty="0">
                <a:latin typeface="Arial" panose="020B0604020202020204" pitchFamily="34" charset="0"/>
                <a:ea typeface="ＭＳ Ｐゴシック" panose="020B0600070205080204" pitchFamily="34" charset="-128"/>
                <a:cs typeface="Arial" panose="020B0604020202020204" pitchFamily="34" charset="0"/>
              </a:rPr>
              <a:t>deduction</a:t>
            </a:r>
          </a:p>
          <a:p>
            <a:pPr marL="621792" lvl="1" indent="-320040">
              <a:spcBef>
                <a:spcPts val="1000"/>
              </a:spcBef>
              <a:buClr>
                <a:srgbClr val="C00000"/>
              </a:buClr>
              <a:buSzPct val="80000"/>
              <a:buFont typeface="Courier New" panose="02070309020205020404" pitchFamily="49" charset="0"/>
              <a:buChar char="o"/>
            </a:pP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An overall limitation based on modified taxable income</a:t>
            </a:r>
            <a:r>
              <a:rPr lang="en-US" altLang="en-US" sz="2200" dirty="0" smtClean="0">
                <a:solidFill>
                  <a:srgbClr val="000000"/>
                </a:solidFill>
                <a:latin typeface="Arial" panose="020B0604020202020204" pitchFamily="34" charset="0"/>
                <a:ea typeface="Arial" panose="020B0604020202020204" pitchFamily="34" charset="0"/>
                <a:cs typeface="Arial" panose="020B0604020202020204" pitchFamily="34" charset="0"/>
              </a:rPr>
              <a:t>,</a:t>
            </a:r>
            <a:endPar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endParaRPr>
          </a:p>
          <a:p>
            <a:pPr marL="621792" lvl="1" indent="-320040">
              <a:spcBef>
                <a:spcPts val="1000"/>
              </a:spcBef>
              <a:buClr>
                <a:srgbClr val="C00000"/>
              </a:buClr>
              <a:buSzPct val="80000"/>
              <a:buFont typeface="Courier New" panose="02070309020205020404" pitchFamily="49" charset="0"/>
              <a:buChar char="o"/>
            </a:pP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A second limit that applies to high-income taxpayers, </a:t>
            </a:r>
            <a:r>
              <a:rPr lang="en-US" altLang="en-US" sz="2200" dirty="0" smtClean="0">
                <a:solidFill>
                  <a:srgbClr val="000000"/>
                </a:solidFill>
                <a:latin typeface="Arial" panose="020B0604020202020204" pitchFamily="34" charset="0"/>
                <a:ea typeface="Arial" panose="020B0604020202020204" pitchFamily="34" charset="0"/>
                <a:cs typeface="Arial" panose="020B0604020202020204" pitchFamily="34" charset="0"/>
              </a:rPr>
              <a:t>and</a:t>
            </a:r>
            <a:endPar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endParaRPr>
          </a:p>
          <a:p>
            <a:pPr marL="621792" lvl="1" indent="-320040">
              <a:spcBef>
                <a:spcPts val="1000"/>
              </a:spcBef>
              <a:buClr>
                <a:srgbClr val="C00000"/>
              </a:buClr>
              <a:buSzPct val="80000"/>
              <a:buFont typeface="Courier New" panose="02070309020205020404" pitchFamily="49" charset="0"/>
              <a:buChar char="o"/>
            </a:pP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A third limit that applies to certain types of services businesses</a:t>
            </a:r>
          </a:p>
          <a:p>
            <a:pPr marL="292608" indent="-292608">
              <a:buClr>
                <a:srgbClr val="C00000"/>
              </a:buClr>
              <a:buFont typeface="Arial" panose="020B0604020202020204" pitchFamily="34" charset="0"/>
              <a:buChar char="•"/>
            </a:pPr>
            <a:r>
              <a:rPr lang="en-US" altLang="en-US" dirty="0">
                <a:latin typeface="Arial" panose="020B0604020202020204" pitchFamily="34" charset="0"/>
                <a:ea typeface="ＭＳ Ｐゴシック" panose="020B0600070205080204" pitchFamily="34" charset="-128"/>
                <a:cs typeface="Arial" panose="020B0604020202020204" pitchFamily="34" charset="0"/>
              </a:rPr>
              <a:t>The second and third limitations only apply when taxable income before the </a:t>
            </a:r>
            <a:r>
              <a:rPr lang="en-US" altLang="en-US" dirty="0" smtClean="0">
                <a:latin typeface="Arial" panose="020B0604020202020204" pitchFamily="34" charset="0"/>
                <a:ea typeface="ＭＳ Ｐゴシック" panose="020B0600070205080204" pitchFamily="34" charset="-128"/>
                <a:cs typeface="Arial" panose="020B0604020202020204" pitchFamily="34" charset="0"/>
              </a:rPr>
              <a:t>Q</a:t>
            </a:r>
            <a:r>
              <a:rPr lang="en-US" altLang="en-US" sz="100" dirty="0" smtClean="0">
                <a:latin typeface="Arial" panose="020B0604020202020204" pitchFamily="34" charset="0"/>
                <a:ea typeface="ＭＳ Ｐゴシック" panose="020B0600070205080204" pitchFamily="34" charset="-128"/>
                <a:cs typeface="Arial" panose="020B0604020202020204" pitchFamily="34" charset="0"/>
              </a:rPr>
              <a:t> </a:t>
            </a:r>
            <a:r>
              <a:rPr lang="en-US" altLang="en-US" dirty="0" smtClean="0">
                <a:latin typeface="Arial" panose="020B0604020202020204" pitchFamily="34" charset="0"/>
                <a:ea typeface="ＭＳ Ｐゴシック" panose="020B0600070205080204" pitchFamily="34" charset="-128"/>
                <a:cs typeface="Arial" panose="020B0604020202020204" pitchFamily="34" charset="0"/>
              </a:rPr>
              <a:t>B</a:t>
            </a:r>
            <a:r>
              <a:rPr lang="en-US" altLang="en-US" sz="100" dirty="0" smtClean="0">
                <a:latin typeface="Arial" panose="020B0604020202020204" pitchFamily="34" charset="0"/>
                <a:ea typeface="ＭＳ Ｐゴシック" panose="020B0600070205080204" pitchFamily="34" charset="-128"/>
                <a:cs typeface="Arial" panose="020B0604020202020204" pitchFamily="34" charset="0"/>
              </a:rPr>
              <a:t> </a:t>
            </a:r>
            <a:r>
              <a:rPr lang="en-US" altLang="en-US" dirty="0" smtClean="0">
                <a:latin typeface="Arial" panose="020B0604020202020204" pitchFamily="34" charset="0"/>
                <a:ea typeface="ＭＳ Ｐゴシック" panose="020B0600070205080204" pitchFamily="34" charset="-128"/>
                <a:cs typeface="Arial" panose="020B0604020202020204" pitchFamily="34" charset="0"/>
              </a:rPr>
              <a:t>I </a:t>
            </a:r>
            <a:r>
              <a:rPr lang="en-US" altLang="en-US" dirty="0">
                <a:latin typeface="Arial" panose="020B0604020202020204" pitchFamily="34" charset="0"/>
                <a:ea typeface="ＭＳ Ｐゴシック" panose="020B0600070205080204" pitchFamily="34" charset="-128"/>
                <a:cs typeface="Arial" panose="020B0604020202020204" pitchFamily="34" charset="0"/>
              </a:rPr>
              <a:t>deduction exceeds the following thresholds</a:t>
            </a:r>
          </a:p>
          <a:p>
            <a:pPr lvl="2">
              <a:spcBef>
                <a:spcPts val="1000"/>
              </a:spcBef>
              <a:buClr>
                <a:srgbClr val="C00000"/>
              </a:buClr>
              <a:buFont typeface="Wingdings" panose="05000000000000000000" pitchFamily="2" charset="2"/>
              <a:buChar char="§"/>
            </a:pPr>
            <a:r>
              <a:rPr lang="en-US" altLang="en-US" dirty="0">
                <a:solidFill>
                  <a:srgbClr val="000000"/>
                </a:solidFill>
                <a:latin typeface="Arial" panose="020B0604020202020204" pitchFamily="34" charset="0"/>
                <a:ea typeface="Arial" panose="020B0604020202020204" pitchFamily="34" charset="0"/>
                <a:cs typeface="Arial" panose="020B0604020202020204" pitchFamily="34" charset="0"/>
              </a:rPr>
              <a:t>$315,000 for married taxpayers filing a joint return, </a:t>
            </a:r>
            <a:r>
              <a:rPr lang="en-US" altLang="en-US" dirty="0" smtClean="0">
                <a:solidFill>
                  <a:srgbClr val="000000"/>
                </a:solidFill>
                <a:latin typeface="Arial" panose="020B0604020202020204" pitchFamily="34" charset="0"/>
                <a:ea typeface="Arial" panose="020B0604020202020204" pitchFamily="34" charset="0"/>
                <a:cs typeface="Arial" panose="020B0604020202020204" pitchFamily="34" charset="0"/>
              </a:rPr>
              <a:t>or</a:t>
            </a:r>
            <a:endParaRPr lang="en-US" altLang="en-US" dirty="0">
              <a:solidFill>
                <a:srgbClr val="000000"/>
              </a:solidFill>
              <a:latin typeface="Arial" panose="020B0604020202020204" pitchFamily="34" charset="0"/>
              <a:ea typeface="Arial" panose="020B0604020202020204" pitchFamily="34" charset="0"/>
              <a:cs typeface="Arial" panose="020B0604020202020204" pitchFamily="34" charset="0"/>
            </a:endParaRPr>
          </a:p>
          <a:p>
            <a:pPr lvl="2">
              <a:spcBef>
                <a:spcPts val="1000"/>
              </a:spcBef>
              <a:buClr>
                <a:srgbClr val="C00000"/>
              </a:buClr>
              <a:buFont typeface="Wingdings" panose="05000000000000000000" pitchFamily="2" charset="2"/>
              <a:buChar char="§"/>
            </a:pPr>
            <a:r>
              <a:rPr lang="en-US" altLang="en-US" dirty="0">
                <a:solidFill>
                  <a:srgbClr val="000000"/>
                </a:solidFill>
                <a:latin typeface="Arial" panose="020B0604020202020204" pitchFamily="34" charset="0"/>
                <a:ea typeface="Arial" panose="020B0604020202020204" pitchFamily="34" charset="0"/>
                <a:cs typeface="Arial" panose="020B0604020202020204" pitchFamily="34" charset="0"/>
              </a:rPr>
              <a:t>$157,500 for all other taxpayers</a:t>
            </a:r>
            <a:endPar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4625708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38199" y="365125"/>
            <a:ext cx="10887075" cy="672105"/>
          </a:xfrm>
        </p:spPr>
        <p:txBody>
          <a:bodyPr/>
          <a:lstStyle/>
          <a:p>
            <a:r>
              <a:rPr lang="en-US" altLang="en-US" dirty="0">
                <a:ea typeface="ＭＳ Ｐゴシック" panose="020B0600070205080204" pitchFamily="34" charset="-128"/>
              </a:rPr>
              <a:t>The Big Picture </a:t>
            </a:r>
            <a:r>
              <a:rPr lang="en-US" altLang="en-US" sz="2400" b="0" dirty="0" smtClean="0">
                <a:ea typeface="ＭＳ Ｐゴシック" panose="020B0600070205080204" pitchFamily="34" charset="-128"/>
              </a:rPr>
              <a:t>(4 </a:t>
            </a:r>
            <a:r>
              <a:rPr lang="en-US" altLang="en-US" sz="2400" b="0" dirty="0">
                <a:ea typeface="ＭＳ Ｐゴシック" panose="020B0600070205080204" pitchFamily="34" charset="-128"/>
              </a:rPr>
              <a:t>of 4)</a:t>
            </a:r>
            <a:endParaRPr lang="en-US" sz="2400" b="0" dirty="0">
              <a:latin typeface="Arial" panose="020B0604020202020204" pitchFamily="34" charset="0"/>
              <a:cs typeface="Arial" panose="020B0604020202020204" pitchFamily="34" charset="0"/>
            </a:endParaRPr>
          </a:p>
        </p:txBody>
      </p:sp>
      <p:sp>
        <p:nvSpPr>
          <p:cNvPr id="3" name="Text Placeholder 2"/>
          <p:cNvSpPr>
            <a:spLocks noGrp="1"/>
          </p:cNvSpPr>
          <p:nvPr>
            <p:ph type="body" sz="quarter" idx="15"/>
          </p:nvPr>
        </p:nvSpPr>
        <p:spPr>
          <a:xfrm>
            <a:off x="743576" y="1289684"/>
            <a:ext cx="10711543" cy="2015491"/>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noAutofit/>
          </a:bodyPr>
          <a:lstStyle/>
          <a:p>
            <a:pPr marL="292608" indent="-292608">
              <a:buClr>
                <a:srgbClr val="C00000"/>
              </a:buClr>
              <a:buFont typeface="Arial" panose="020B0604020202020204" pitchFamily="34" charset="0"/>
              <a:buChar char="•"/>
            </a:pPr>
            <a:r>
              <a:rPr lang="en-US" altLang="en-US" dirty="0">
                <a:ea typeface="ＭＳ Ｐゴシック" panose="020B0600070205080204" pitchFamily="34" charset="-128"/>
              </a:rPr>
              <a:t>Although there are some freelance driving options in the suburbs, most often Morgan heads for the city, where there are more passengers and higher fares.</a:t>
            </a:r>
          </a:p>
          <a:p>
            <a:pPr marL="292608" indent="-292608">
              <a:buClr>
                <a:srgbClr val="C00000"/>
              </a:buClr>
              <a:buFont typeface="Arial" panose="020B0604020202020204" pitchFamily="34" charset="0"/>
              <a:buChar char="•"/>
            </a:pPr>
            <a:r>
              <a:rPr lang="en-US" altLang="en-US" dirty="0">
                <a:ea typeface="ＭＳ Ｐゴシック" panose="020B0600070205080204" pitchFamily="34" charset="-128"/>
              </a:rPr>
              <a:t>What are some of the income tax problems presented by this situation?</a:t>
            </a:r>
          </a:p>
          <a:p>
            <a:pPr marL="292608" indent="-292608">
              <a:buClr>
                <a:srgbClr val="C00000"/>
              </a:buClr>
              <a:buFont typeface="Arial" panose="020B0604020202020204" pitchFamily="34" charset="0"/>
              <a:buChar char="•"/>
            </a:pPr>
            <a:r>
              <a:rPr lang="en-US" altLang="en-US" dirty="0">
                <a:ea typeface="ＭＳ Ｐゴシック" panose="020B0600070205080204" pitchFamily="34" charset="-128"/>
              </a:rPr>
              <a:t>Read the chapter and formulate your response.</a:t>
            </a:r>
          </a:p>
        </p:txBody>
      </p:sp>
    </p:spTree>
    <p:extLst>
      <p:ext uri="{BB962C8B-B14F-4D97-AF65-F5344CB8AC3E}">
        <p14:creationId xmlns:p14="http://schemas.microsoft.com/office/powerpoint/2010/main" val="1939662855"/>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r>
              <a:rPr lang="en-US" altLang="en-US" dirty="0">
                <a:ea typeface="ＭＳ Ｐゴシック" panose="020B0600070205080204" pitchFamily="34" charset="-128"/>
              </a:rPr>
              <a:t>Qualified Business Income </a:t>
            </a:r>
            <a:r>
              <a:rPr lang="en-US" altLang="en-US" sz="2400" b="0" dirty="0" smtClean="0">
                <a:ea typeface="ＭＳ Ｐゴシック" panose="020B0600070205080204" pitchFamily="34" charset="-128"/>
              </a:rPr>
              <a:t>(3 </a:t>
            </a:r>
            <a:r>
              <a:rPr lang="en-US" altLang="en-US" sz="2400" b="0" dirty="0">
                <a:ea typeface="ＭＳ Ｐゴシック" panose="020B0600070205080204" pitchFamily="34" charset="-128"/>
              </a:rPr>
              <a:t>of 8)</a:t>
            </a:r>
            <a:endParaRPr lang="en-US" sz="2400" b="0" dirty="0">
              <a:latin typeface="Arial" panose="020B0604020202020204" pitchFamily="34" charset="0"/>
            </a:endParaRPr>
          </a:p>
        </p:txBody>
      </p:sp>
      <p:sp>
        <p:nvSpPr>
          <p:cNvPr id="3" name="Text Placeholder 2"/>
          <p:cNvSpPr>
            <a:spLocks noGrp="1"/>
          </p:cNvSpPr>
          <p:nvPr>
            <p:ph type="body" sz="quarter" idx="15"/>
          </p:nvPr>
        </p:nvSpPr>
        <p:spPr>
          <a:xfrm>
            <a:off x="743576" y="1289684"/>
            <a:ext cx="10495923" cy="2396492"/>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noAutofit/>
          </a:bodyPr>
          <a:lstStyle/>
          <a:p>
            <a:pPr marL="292608" indent="-292608">
              <a:buClr>
                <a:srgbClr val="C00000"/>
              </a:buClr>
              <a:buFont typeface="Arial" panose="020B0604020202020204" pitchFamily="34" charset="0"/>
              <a:buChar char="•"/>
            </a:pPr>
            <a:r>
              <a:rPr lang="en-US" altLang="en-US" b="1" dirty="0">
                <a:latin typeface="Arial" panose="020B0604020202020204" pitchFamily="34" charset="0"/>
                <a:ea typeface="ＭＳ Ｐゴシック" panose="020B0600070205080204" pitchFamily="34" charset="-128"/>
                <a:cs typeface="Arial" panose="020B0604020202020204" pitchFamily="34" charset="0"/>
              </a:rPr>
              <a:t>The Overall Limitation: Modified Taxable Income</a:t>
            </a:r>
          </a:p>
          <a:p>
            <a:pPr marL="621792" lvl="1" indent="-320040">
              <a:spcBef>
                <a:spcPts val="1000"/>
              </a:spcBef>
              <a:buClr>
                <a:srgbClr val="C00000"/>
              </a:buClr>
              <a:buSzPct val="80000"/>
              <a:buFont typeface="Courier New" panose="02070309020205020404" pitchFamily="49" charset="0"/>
              <a:buChar char="o"/>
            </a:pP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In all cases, the </a:t>
            </a:r>
            <a:r>
              <a:rPr lang="en-US" altLang="en-US" sz="2200" dirty="0" smtClean="0">
                <a:solidFill>
                  <a:srgbClr val="000000"/>
                </a:solidFill>
                <a:latin typeface="Arial" panose="020B0604020202020204" pitchFamily="34" charset="0"/>
                <a:ea typeface="Arial" panose="020B0604020202020204" pitchFamily="34" charset="0"/>
                <a:cs typeface="Arial" panose="020B0604020202020204" pitchFamily="34" charset="0"/>
              </a:rPr>
              <a:t>Q</a:t>
            </a:r>
            <a:r>
              <a:rPr lang="en-US" altLang="en-US" sz="100" dirty="0" smtClean="0">
                <a:solidFill>
                  <a:srgbClr val="000000"/>
                </a:solidFill>
                <a:latin typeface="Arial" panose="020B0604020202020204" pitchFamily="34" charset="0"/>
                <a:ea typeface="Arial" panose="020B0604020202020204" pitchFamily="34" charset="0"/>
                <a:cs typeface="Arial" panose="020B0604020202020204" pitchFamily="34" charset="0"/>
              </a:rPr>
              <a:t> </a:t>
            </a:r>
            <a:r>
              <a:rPr lang="en-US" altLang="en-US" sz="2200" dirty="0" smtClean="0">
                <a:solidFill>
                  <a:srgbClr val="000000"/>
                </a:solidFill>
                <a:latin typeface="Arial" panose="020B0604020202020204" pitchFamily="34" charset="0"/>
                <a:ea typeface="Arial" panose="020B0604020202020204" pitchFamily="34" charset="0"/>
                <a:cs typeface="Arial" panose="020B0604020202020204" pitchFamily="34" charset="0"/>
              </a:rPr>
              <a:t>B</a:t>
            </a:r>
            <a:r>
              <a:rPr lang="en-US" altLang="en-US" sz="100" dirty="0" smtClean="0">
                <a:solidFill>
                  <a:srgbClr val="000000"/>
                </a:solidFill>
                <a:latin typeface="Arial" panose="020B0604020202020204" pitchFamily="34" charset="0"/>
                <a:ea typeface="Arial" panose="020B0604020202020204" pitchFamily="34" charset="0"/>
                <a:cs typeface="Arial" panose="020B0604020202020204" pitchFamily="34" charset="0"/>
              </a:rPr>
              <a:t> </a:t>
            </a:r>
            <a:r>
              <a:rPr lang="en-US" altLang="en-US" sz="2200" dirty="0" smtClean="0">
                <a:solidFill>
                  <a:srgbClr val="000000"/>
                </a:solidFill>
                <a:latin typeface="Arial" panose="020B0604020202020204" pitchFamily="34" charset="0"/>
                <a:ea typeface="Arial" panose="020B0604020202020204" pitchFamily="34" charset="0"/>
                <a:cs typeface="Arial" panose="020B0604020202020204" pitchFamily="34" charset="0"/>
              </a:rPr>
              <a:t>I </a:t>
            </a: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deduction may not exceed 20% of the taxpayer’s modified taxable income</a:t>
            </a:r>
          </a:p>
          <a:p>
            <a:pPr lvl="2">
              <a:buClr>
                <a:srgbClr val="C00000"/>
              </a:buClr>
              <a:buFont typeface="Wingdings" panose="05000000000000000000" pitchFamily="2" charset="2"/>
              <a:buChar char="§"/>
            </a:pPr>
            <a:r>
              <a:rPr lang="en-US" altLang="en-US" dirty="0">
                <a:solidFill>
                  <a:srgbClr val="000000"/>
                </a:solidFill>
                <a:latin typeface="Arial" panose="020B0604020202020204" pitchFamily="34" charset="0"/>
                <a:ea typeface="Arial" panose="020B0604020202020204" pitchFamily="34" charset="0"/>
                <a:cs typeface="Arial" panose="020B0604020202020204" pitchFamily="34" charset="0"/>
              </a:rPr>
              <a:t>Modified taxable income is taxable income </a:t>
            </a:r>
            <a:r>
              <a:rPr lang="en-US" altLang="en-US" i="1" dirty="0">
                <a:solidFill>
                  <a:srgbClr val="000000"/>
                </a:solidFill>
                <a:latin typeface="Arial" panose="020B0604020202020204" pitchFamily="34" charset="0"/>
                <a:ea typeface="Arial" panose="020B0604020202020204" pitchFamily="34" charset="0"/>
                <a:cs typeface="Arial" panose="020B0604020202020204" pitchFamily="34" charset="0"/>
              </a:rPr>
              <a:t>before </a:t>
            </a:r>
            <a:r>
              <a:rPr lang="en-US" altLang="en-US" dirty="0">
                <a:solidFill>
                  <a:srgbClr val="000000"/>
                </a:solidFill>
                <a:latin typeface="Arial" panose="020B0604020202020204" pitchFamily="34" charset="0"/>
                <a:ea typeface="Arial" panose="020B0604020202020204" pitchFamily="34" charset="0"/>
                <a:cs typeface="Arial" panose="020B0604020202020204" pitchFamily="34" charset="0"/>
              </a:rPr>
              <a:t>the deduction for </a:t>
            </a:r>
            <a:r>
              <a:rPr lang="en-US" altLang="en-US" dirty="0" smtClean="0">
                <a:solidFill>
                  <a:srgbClr val="000000"/>
                </a:solidFill>
                <a:latin typeface="Arial" panose="020B0604020202020204" pitchFamily="34" charset="0"/>
                <a:ea typeface="Arial" panose="020B0604020202020204" pitchFamily="34" charset="0"/>
                <a:cs typeface="Arial" panose="020B0604020202020204" pitchFamily="34" charset="0"/>
              </a:rPr>
              <a:t>Q</a:t>
            </a:r>
            <a:r>
              <a:rPr lang="en-US" altLang="en-US" sz="100" dirty="0" smtClean="0">
                <a:solidFill>
                  <a:srgbClr val="000000"/>
                </a:solidFill>
                <a:latin typeface="Arial" panose="020B0604020202020204" pitchFamily="34" charset="0"/>
                <a:ea typeface="Arial" panose="020B0604020202020204" pitchFamily="34" charset="0"/>
                <a:cs typeface="Arial" panose="020B0604020202020204" pitchFamily="34" charset="0"/>
              </a:rPr>
              <a:t> </a:t>
            </a:r>
            <a:r>
              <a:rPr lang="en-US" altLang="en-US" dirty="0" smtClean="0">
                <a:solidFill>
                  <a:srgbClr val="000000"/>
                </a:solidFill>
                <a:latin typeface="Arial" panose="020B0604020202020204" pitchFamily="34" charset="0"/>
                <a:ea typeface="Arial" panose="020B0604020202020204" pitchFamily="34" charset="0"/>
                <a:cs typeface="Arial" panose="020B0604020202020204" pitchFamily="34" charset="0"/>
              </a:rPr>
              <a:t>B</a:t>
            </a:r>
            <a:r>
              <a:rPr lang="en-US" altLang="en-US" sz="100" dirty="0" smtClean="0">
                <a:solidFill>
                  <a:srgbClr val="000000"/>
                </a:solidFill>
                <a:latin typeface="Arial" panose="020B0604020202020204" pitchFamily="34" charset="0"/>
                <a:ea typeface="Arial" panose="020B0604020202020204" pitchFamily="34" charset="0"/>
                <a:cs typeface="Arial" panose="020B0604020202020204" pitchFamily="34" charset="0"/>
              </a:rPr>
              <a:t> </a:t>
            </a:r>
            <a:r>
              <a:rPr lang="en-US" altLang="en-US" dirty="0" smtClean="0">
                <a:solidFill>
                  <a:srgbClr val="000000"/>
                </a:solidFill>
                <a:latin typeface="Arial" panose="020B0604020202020204" pitchFamily="34" charset="0"/>
                <a:ea typeface="Arial" panose="020B0604020202020204" pitchFamily="34" charset="0"/>
                <a:cs typeface="Arial" panose="020B0604020202020204" pitchFamily="34" charset="0"/>
              </a:rPr>
              <a:t>I </a:t>
            </a:r>
            <a:r>
              <a:rPr lang="en-US" altLang="en-US" dirty="0">
                <a:solidFill>
                  <a:srgbClr val="000000"/>
                </a:solidFill>
                <a:latin typeface="Arial" panose="020B0604020202020204" pitchFamily="34" charset="0"/>
                <a:ea typeface="Arial" panose="020B0604020202020204" pitchFamily="34" charset="0"/>
                <a:cs typeface="Arial" panose="020B0604020202020204" pitchFamily="34" charset="0"/>
              </a:rPr>
              <a:t>reduced by any </a:t>
            </a:r>
            <a:r>
              <a:rPr lang="en-US" altLang="en-US" i="1" dirty="0">
                <a:solidFill>
                  <a:srgbClr val="000000"/>
                </a:solidFill>
                <a:latin typeface="Arial" panose="020B0604020202020204" pitchFamily="34" charset="0"/>
                <a:ea typeface="Arial" panose="020B0604020202020204" pitchFamily="34" charset="0"/>
                <a:cs typeface="Arial" panose="020B0604020202020204" pitchFamily="34" charset="0"/>
              </a:rPr>
              <a:t>net capital gain</a:t>
            </a:r>
            <a:endParaRPr lang="en-US" altLang="en-US" sz="5800" i="1" dirty="0">
              <a:solidFill>
                <a:srgbClr val="000000"/>
              </a:solidFill>
              <a:latin typeface="Arial" panose="020B0604020202020204" pitchFamily="34" charset="0"/>
              <a:ea typeface="Arial" panose="020B0604020202020204" pitchFamily="34" charset="0"/>
              <a:cs typeface="Arial" panose="020B0604020202020204" pitchFamily="34" charset="0"/>
            </a:endParaRPr>
          </a:p>
          <a:p>
            <a:pPr lvl="3">
              <a:spcBef>
                <a:spcPts val="1000"/>
              </a:spcBef>
              <a:buClr>
                <a:srgbClr val="C00000"/>
              </a:buClr>
              <a:buSzPct val="80000"/>
              <a:buFont typeface="Courier New" panose="02070309020205020404" pitchFamily="49" charset="0"/>
              <a:buChar char="o"/>
            </a:pPr>
            <a:r>
              <a:rPr lang="en-US" altLang="en-US" dirty="0">
                <a:solidFill>
                  <a:srgbClr val="000000"/>
                </a:solidFill>
                <a:latin typeface="Arial" panose="020B0604020202020204" pitchFamily="34" charset="0"/>
                <a:ea typeface="Arial" panose="020B0604020202020204" pitchFamily="34" charset="0"/>
                <a:cs typeface="Arial" panose="020B0604020202020204" pitchFamily="34" charset="0"/>
              </a:rPr>
              <a:t>The term </a:t>
            </a:r>
            <a:r>
              <a:rPr lang="en-US" altLang="en-US" i="1" dirty="0">
                <a:solidFill>
                  <a:srgbClr val="000000"/>
                </a:solidFill>
                <a:latin typeface="Arial" panose="020B0604020202020204" pitchFamily="34" charset="0"/>
                <a:ea typeface="Arial" panose="020B0604020202020204" pitchFamily="34" charset="0"/>
                <a:cs typeface="Arial" panose="020B0604020202020204" pitchFamily="34" charset="0"/>
              </a:rPr>
              <a:t>net capital gain </a:t>
            </a:r>
            <a:r>
              <a:rPr lang="en-US" altLang="en-US" dirty="0">
                <a:solidFill>
                  <a:srgbClr val="000000"/>
                </a:solidFill>
                <a:latin typeface="Arial" panose="020B0604020202020204" pitchFamily="34" charset="0"/>
                <a:ea typeface="Arial" panose="020B0604020202020204" pitchFamily="34" charset="0"/>
                <a:cs typeface="Arial" panose="020B0604020202020204" pitchFamily="34" charset="0"/>
              </a:rPr>
              <a:t>includes both a net capital gain [the excess of a long-term capital gain over a short-term capital loss] plus any qualified dividend income</a:t>
            </a:r>
            <a:endParaRPr lang="en-US" altLang="en-US" i="1" dirty="0">
              <a:solidFill>
                <a:srgbClr val="000000"/>
              </a:solidFill>
              <a:latin typeface="Arial" panose="020B0604020202020204" pitchFamily="34" charset="0"/>
              <a:ea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45997577"/>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r>
              <a:rPr lang="en-US" altLang="en-US" dirty="0">
                <a:ea typeface="ＭＳ Ｐゴシック" panose="020B0600070205080204" pitchFamily="34" charset="-128"/>
              </a:rPr>
              <a:t>Qualified Business Income </a:t>
            </a:r>
            <a:r>
              <a:rPr lang="en-US" altLang="en-US" sz="2400" b="0" dirty="0" smtClean="0">
                <a:ea typeface="ＭＳ Ｐゴシック" panose="020B0600070205080204" pitchFamily="34" charset="-128"/>
              </a:rPr>
              <a:t>(4 </a:t>
            </a:r>
            <a:r>
              <a:rPr lang="en-US" altLang="en-US" sz="2400" b="0" dirty="0">
                <a:ea typeface="ＭＳ Ｐゴシック" panose="020B0600070205080204" pitchFamily="34" charset="-128"/>
              </a:rPr>
              <a:t>of 8)</a:t>
            </a:r>
            <a:endParaRPr lang="en-US" sz="2400" b="0" dirty="0">
              <a:latin typeface="Arial" panose="020B0604020202020204" pitchFamily="34" charset="0"/>
            </a:endParaRPr>
          </a:p>
        </p:txBody>
      </p:sp>
      <p:sp>
        <p:nvSpPr>
          <p:cNvPr id="3" name="Text Placeholder 2"/>
          <p:cNvSpPr>
            <a:spLocks noGrp="1"/>
          </p:cNvSpPr>
          <p:nvPr>
            <p:ph type="body" sz="quarter" idx="15"/>
          </p:nvPr>
        </p:nvSpPr>
        <p:spPr>
          <a:xfrm>
            <a:off x="743576" y="1289682"/>
            <a:ext cx="10495923" cy="2244093"/>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noAutofit/>
          </a:bodyPr>
          <a:lstStyle/>
          <a:p>
            <a:pPr marL="292608" indent="-292608">
              <a:buClr>
                <a:srgbClr val="C00000"/>
              </a:buClr>
              <a:buFont typeface="Arial" panose="020B0604020202020204" pitchFamily="34" charset="0"/>
              <a:buChar char="•"/>
            </a:pPr>
            <a:r>
              <a:rPr lang="en-US" altLang="en-US" b="1" dirty="0">
                <a:latin typeface="Arial" panose="020B0604020202020204" pitchFamily="34" charset="0"/>
                <a:ea typeface="ＭＳ Ｐゴシック" panose="020B0600070205080204" pitchFamily="34" charset="-128"/>
                <a:cs typeface="Arial" panose="020B0604020202020204" pitchFamily="34" charset="0"/>
              </a:rPr>
              <a:t>What Is Qualified Business Income (</a:t>
            </a:r>
            <a:r>
              <a:rPr lang="en-US" altLang="en-US" b="1" dirty="0" smtClean="0">
                <a:latin typeface="Arial" panose="020B0604020202020204" pitchFamily="34" charset="0"/>
                <a:ea typeface="ＭＳ Ｐゴシック" panose="020B0600070205080204" pitchFamily="34" charset="-128"/>
                <a:cs typeface="Arial" panose="020B0604020202020204" pitchFamily="34" charset="0"/>
              </a:rPr>
              <a:t>Q</a:t>
            </a:r>
            <a:r>
              <a:rPr lang="en-US" altLang="en-US" sz="100" b="1" dirty="0" smtClean="0">
                <a:latin typeface="Arial" panose="020B0604020202020204" pitchFamily="34" charset="0"/>
                <a:ea typeface="ＭＳ Ｐゴシック" panose="020B0600070205080204" pitchFamily="34" charset="-128"/>
                <a:cs typeface="Arial" panose="020B0604020202020204" pitchFamily="34" charset="0"/>
              </a:rPr>
              <a:t> </a:t>
            </a:r>
            <a:r>
              <a:rPr lang="en-US" altLang="en-US" b="1" dirty="0" smtClean="0">
                <a:latin typeface="Arial" panose="020B0604020202020204" pitchFamily="34" charset="0"/>
                <a:ea typeface="ＭＳ Ｐゴシック" panose="020B0600070205080204" pitchFamily="34" charset="-128"/>
                <a:cs typeface="Arial" panose="020B0604020202020204" pitchFamily="34" charset="0"/>
              </a:rPr>
              <a:t>B</a:t>
            </a:r>
            <a:r>
              <a:rPr lang="en-US" altLang="en-US" sz="100" b="1" dirty="0" smtClean="0">
                <a:latin typeface="Arial" panose="020B0604020202020204" pitchFamily="34" charset="0"/>
                <a:ea typeface="ＭＳ Ｐゴシック" panose="020B0600070205080204" pitchFamily="34" charset="-128"/>
                <a:cs typeface="Arial" panose="020B0604020202020204" pitchFamily="34" charset="0"/>
              </a:rPr>
              <a:t> </a:t>
            </a:r>
            <a:r>
              <a:rPr lang="en-US" altLang="en-US" b="1" dirty="0" smtClean="0">
                <a:latin typeface="Arial" panose="020B0604020202020204" pitchFamily="34" charset="0"/>
                <a:ea typeface="ＭＳ Ｐゴシック" panose="020B0600070205080204" pitchFamily="34" charset="-128"/>
                <a:cs typeface="Arial" panose="020B0604020202020204" pitchFamily="34" charset="0"/>
              </a:rPr>
              <a:t>I</a:t>
            </a:r>
            <a:r>
              <a:rPr lang="en-US" altLang="en-US" b="1" dirty="0">
                <a:latin typeface="Arial" panose="020B0604020202020204" pitchFamily="34" charset="0"/>
                <a:ea typeface="ＭＳ Ｐゴシック" panose="020B0600070205080204" pitchFamily="34" charset="-128"/>
                <a:cs typeface="Arial" panose="020B0604020202020204" pitchFamily="34" charset="0"/>
              </a:rPr>
              <a:t>)?</a:t>
            </a:r>
          </a:p>
          <a:p>
            <a:pPr marL="621792" lvl="1" indent="-320040">
              <a:spcBef>
                <a:spcPts val="1000"/>
              </a:spcBef>
              <a:buClr>
                <a:srgbClr val="C00000"/>
              </a:buClr>
              <a:buSzPct val="80000"/>
              <a:buFont typeface="Courier New" panose="02070309020205020404" pitchFamily="49" charset="0"/>
              <a:buChar char="o"/>
            </a:pPr>
            <a:r>
              <a:rPr lang="en-US" altLang="en-US" sz="2200" dirty="0" smtClean="0">
                <a:solidFill>
                  <a:srgbClr val="000000"/>
                </a:solidFill>
                <a:latin typeface="Arial" panose="020B0604020202020204" pitchFamily="34" charset="0"/>
                <a:ea typeface="Arial" panose="020B0604020202020204" pitchFamily="34" charset="0"/>
                <a:cs typeface="Arial" panose="020B0604020202020204" pitchFamily="34" charset="0"/>
              </a:rPr>
              <a:t>Q</a:t>
            </a:r>
            <a:r>
              <a:rPr lang="en-US" altLang="en-US" sz="100" dirty="0" smtClean="0">
                <a:solidFill>
                  <a:srgbClr val="000000"/>
                </a:solidFill>
                <a:latin typeface="Arial" panose="020B0604020202020204" pitchFamily="34" charset="0"/>
                <a:ea typeface="Arial" panose="020B0604020202020204" pitchFamily="34" charset="0"/>
                <a:cs typeface="Arial" panose="020B0604020202020204" pitchFamily="34" charset="0"/>
              </a:rPr>
              <a:t> </a:t>
            </a:r>
            <a:r>
              <a:rPr lang="en-US" altLang="en-US" sz="2200" dirty="0" smtClean="0">
                <a:solidFill>
                  <a:srgbClr val="000000"/>
                </a:solidFill>
                <a:latin typeface="Arial" panose="020B0604020202020204" pitchFamily="34" charset="0"/>
                <a:ea typeface="Arial" panose="020B0604020202020204" pitchFamily="34" charset="0"/>
                <a:cs typeface="Arial" panose="020B0604020202020204" pitchFamily="34" charset="0"/>
              </a:rPr>
              <a:t>B</a:t>
            </a:r>
            <a:r>
              <a:rPr lang="en-US" altLang="en-US" sz="100" dirty="0" smtClean="0">
                <a:solidFill>
                  <a:srgbClr val="000000"/>
                </a:solidFill>
                <a:latin typeface="Arial" panose="020B0604020202020204" pitchFamily="34" charset="0"/>
                <a:ea typeface="Arial" panose="020B0604020202020204" pitchFamily="34" charset="0"/>
                <a:cs typeface="Arial" panose="020B0604020202020204" pitchFamily="34" charset="0"/>
              </a:rPr>
              <a:t> </a:t>
            </a:r>
            <a:r>
              <a:rPr lang="en-US" altLang="en-US" sz="2200" dirty="0" smtClean="0">
                <a:solidFill>
                  <a:srgbClr val="000000"/>
                </a:solidFill>
                <a:latin typeface="Arial" panose="020B0604020202020204" pitchFamily="34" charset="0"/>
                <a:ea typeface="Arial" panose="020B0604020202020204" pitchFamily="34" charset="0"/>
                <a:cs typeface="Arial" panose="020B0604020202020204" pitchFamily="34" charset="0"/>
              </a:rPr>
              <a:t>I </a:t>
            </a: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is defined as the ordinary income less ordinary deductions a taxpayer earns from a “qualified trade or business” conducted in the United States by the taxpayer (e.g., from a sole proprietorship)</a:t>
            </a:r>
          </a:p>
          <a:p>
            <a:pPr marL="621792" lvl="1" indent="-320040">
              <a:spcBef>
                <a:spcPts val="1000"/>
              </a:spcBef>
              <a:buClr>
                <a:srgbClr val="C00000"/>
              </a:buClr>
              <a:buSzPct val="80000"/>
              <a:buFont typeface="Courier New" panose="02070309020205020404" pitchFamily="49" charset="0"/>
              <a:buChar char="o"/>
            </a:pP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It also includes the distributive share of these amounts from each partnership or S corporation interest held by the taxpayer</a:t>
            </a:r>
          </a:p>
        </p:txBody>
      </p:sp>
    </p:spTree>
    <p:extLst>
      <p:ext uri="{BB962C8B-B14F-4D97-AF65-F5344CB8AC3E}">
        <p14:creationId xmlns:p14="http://schemas.microsoft.com/office/powerpoint/2010/main" val="3923875948"/>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r>
              <a:rPr lang="en-US" altLang="en-US" dirty="0">
                <a:ea typeface="ＭＳ Ｐゴシック" panose="020B0600070205080204" pitchFamily="34" charset="-128"/>
              </a:rPr>
              <a:t>Qualified Business Income </a:t>
            </a:r>
            <a:r>
              <a:rPr lang="en-US" altLang="en-US" sz="2400" b="0" dirty="0" smtClean="0">
                <a:ea typeface="ＭＳ Ｐゴシック" panose="020B0600070205080204" pitchFamily="34" charset="-128"/>
              </a:rPr>
              <a:t>(5 </a:t>
            </a:r>
            <a:r>
              <a:rPr lang="en-US" altLang="en-US" sz="2400" b="0" dirty="0">
                <a:ea typeface="ＭＳ Ｐゴシック" panose="020B0600070205080204" pitchFamily="34" charset="-128"/>
              </a:rPr>
              <a:t>of 8)</a:t>
            </a:r>
            <a:endParaRPr lang="en-US" sz="2400" b="0" dirty="0">
              <a:latin typeface="Arial" panose="020B0604020202020204" pitchFamily="34" charset="0"/>
            </a:endParaRPr>
          </a:p>
        </p:txBody>
      </p:sp>
      <p:sp>
        <p:nvSpPr>
          <p:cNvPr id="3" name="Text Placeholder 2"/>
          <p:cNvSpPr>
            <a:spLocks noGrp="1"/>
          </p:cNvSpPr>
          <p:nvPr>
            <p:ph type="body" sz="quarter" idx="15"/>
          </p:nvPr>
        </p:nvSpPr>
        <p:spPr>
          <a:xfrm>
            <a:off x="743576" y="1289683"/>
            <a:ext cx="10495923" cy="4511042"/>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noAutofit/>
          </a:bodyPr>
          <a:lstStyle/>
          <a:p>
            <a:pPr marL="292608" indent="-292608">
              <a:buClr>
                <a:srgbClr val="C00000"/>
              </a:buClr>
              <a:buFont typeface="Arial" panose="020B0604020202020204" pitchFamily="34" charset="0"/>
              <a:buChar char="•"/>
            </a:pPr>
            <a:r>
              <a:rPr lang="en-US" altLang="en-US" b="1" dirty="0">
                <a:latin typeface="Arial" panose="020B0604020202020204" pitchFamily="34" charset="0"/>
                <a:ea typeface="ＭＳ Ｐゴシック" panose="020B0600070205080204" pitchFamily="34" charset="-128"/>
                <a:cs typeface="Arial" panose="020B0604020202020204" pitchFamily="34" charset="0"/>
              </a:rPr>
              <a:t>What Is Qualified Business Income (</a:t>
            </a:r>
            <a:r>
              <a:rPr lang="en-US" altLang="en-US" b="1" dirty="0" smtClean="0">
                <a:latin typeface="Arial" panose="020B0604020202020204" pitchFamily="34" charset="0"/>
                <a:ea typeface="ＭＳ Ｐゴシック" panose="020B0600070205080204" pitchFamily="34" charset="-128"/>
                <a:cs typeface="Arial" panose="020B0604020202020204" pitchFamily="34" charset="0"/>
              </a:rPr>
              <a:t>Q</a:t>
            </a:r>
            <a:r>
              <a:rPr lang="en-US" altLang="en-US" sz="100" b="1" dirty="0" smtClean="0">
                <a:latin typeface="Arial" panose="020B0604020202020204" pitchFamily="34" charset="0"/>
                <a:ea typeface="ＭＳ Ｐゴシック" panose="020B0600070205080204" pitchFamily="34" charset="-128"/>
                <a:cs typeface="Arial" panose="020B0604020202020204" pitchFamily="34" charset="0"/>
              </a:rPr>
              <a:t> </a:t>
            </a:r>
            <a:r>
              <a:rPr lang="en-US" altLang="en-US" b="1" dirty="0" smtClean="0">
                <a:latin typeface="Arial" panose="020B0604020202020204" pitchFamily="34" charset="0"/>
                <a:ea typeface="ＭＳ Ｐゴシック" panose="020B0600070205080204" pitchFamily="34" charset="-128"/>
                <a:cs typeface="Arial" panose="020B0604020202020204" pitchFamily="34" charset="0"/>
              </a:rPr>
              <a:t>B</a:t>
            </a:r>
            <a:r>
              <a:rPr lang="en-US" altLang="en-US" sz="100" b="1" dirty="0" smtClean="0">
                <a:latin typeface="Arial" panose="020B0604020202020204" pitchFamily="34" charset="0"/>
                <a:ea typeface="ＭＳ Ｐゴシック" panose="020B0600070205080204" pitchFamily="34" charset="-128"/>
                <a:cs typeface="Arial" panose="020B0604020202020204" pitchFamily="34" charset="0"/>
              </a:rPr>
              <a:t> </a:t>
            </a:r>
            <a:r>
              <a:rPr lang="en-US" altLang="en-US" b="1" dirty="0" smtClean="0">
                <a:latin typeface="Arial" panose="020B0604020202020204" pitchFamily="34" charset="0"/>
                <a:ea typeface="ＭＳ Ｐゴシック" panose="020B0600070205080204" pitchFamily="34" charset="-128"/>
                <a:cs typeface="Arial" panose="020B0604020202020204" pitchFamily="34" charset="0"/>
              </a:rPr>
              <a:t>I</a:t>
            </a:r>
            <a:r>
              <a:rPr lang="en-US" altLang="en-US" b="1" dirty="0">
                <a:latin typeface="Arial" panose="020B0604020202020204" pitchFamily="34" charset="0"/>
                <a:ea typeface="ＭＳ Ｐゴシック" panose="020B0600070205080204" pitchFamily="34" charset="-128"/>
                <a:cs typeface="Arial" panose="020B0604020202020204" pitchFamily="34" charset="0"/>
              </a:rPr>
              <a:t>)?</a:t>
            </a:r>
          </a:p>
          <a:p>
            <a:pPr marL="621792" lvl="1" indent="-320040">
              <a:spcBef>
                <a:spcPts val="1000"/>
              </a:spcBef>
              <a:buClr>
                <a:srgbClr val="C00000"/>
              </a:buClr>
              <a:buSzPct val="80000"/>
              <a:buFont typeface="Courier New" panose="02070309020205020404" pitchFamily="49" charset="0"/>
              <a:buChar char="o"/>
            </a:pP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Qualified business income does not include certain types of investment income, such as</a:t>
            </a:r>
          </a:p>
          <a:p>
            <a:pPr lvl="2">
              <a:spcBef>
                <a:spcPts val="1000"/>
              </a:spcBef>
              <a:buClr>
                <a:srgbClr val="C00000"/>
              </a:buClr>
              <a:buSzPct val="100000"/>
              <a:buFont typeface="Wingdings" panose="05000000000000000000" pitchFamily="2" charset="2"/>
              <a:buChar char="§"/>
            </a:pPr>
            <a:r>
              <a:rPr lang="en-US" altLang="en-US" dirty="0">
                <a:solidFill>
                  <a:srgbClr val="000000"/>
                </a:solidFill>
                <a:latin typeface="Arial" panose="020B0604020202020204" pitchFamily="34" charset="0"/>
                <a:ea typeface="Arial" panose="020B0604020202020204" pitchFamily="34" charset="0"/>
                <a:cs typeface="Arial" panose="020B0604020202020204" pitchFamily="34" charset="0"/>
              </a:rPr>
              <a:t>Capital gains or capital losses</a:t>
            </a:r>
          </a:p>
          <a:p>
            <a:pPr lvl="2">
              <a:spcBef>
                <a:spcPts val="1000"/>
              </a:spcBef>
              <a:buClr>
                <a:srgbClr val="C00000"/>
              </a:buClr>
              <a:buSzPct val="100000"/>
              <a:buFont typeface="Wingdings" panose="05000000000000000000" pitchFamily="2" charset="2"/>
              <a:buChar char="§"/>
            </a:pPr>
            <a:r>
              <a:rPr lang="en-US" altLang="en-US" dirty="0">
                <a:solidFill>
                  <a:srgbClr val="000000"/>
                </a:solidFill>
                <a:latin typeface="Arial" panose="020B0604020202020204" pitchFamily="34" charset="0"/>
                <a:ea typeface="Arial" panose="020B0604020202020204" pitchFamily="34" charset="0"/>
                <a:cs typeface="Arial" panose="020B0604020202020204" pitchFamily="34" charset="0"/>
              </a:rPr>
              <a:t>Dividends</a:t>
            </a:r>
          </a:p>
          <a:p>
            <a:pPr lvl="2">
              <a:spcBef>
                <a:spcPts val="1000"/>
              </a:spcBef>
              <a:buClr>
                <a:srgbClr val="C00000"/>
              </a:buClr>
              <a:buSzPct val="100000"/>
              <a:buFont typeface="Wingdings" panose="05000000000000000000" pitchFamily="2" charset="2"/>
              <a:buChar char="§"/>
            </a:pPr>
            <a:r>
              <a:rPr lang="en-US" altLang="en-US" dirty="0">
                <a:solidFill>
                  <a:srgbClr val="000000"/>
                </a:solidFill>
                <a:latin typeface="Arial" panose="020B0604020202020204" pitchFamily="34" charset="0"/>
                <a:ea typeface="Arial" panose="020B0604020202020204" pitchFamily="34" charset="0"/>
                <a:cs typeface="Arial" panose="020B0604020202020204" pitchFamily="34" charset="0"/>
              </a:rPr>
              <a:t>Interest income (unless “properly allocable” to a trade or business, such as lending), or</a:t>
            </a:r>
          </a:p>
          <a:p>
            <a:pPr lvl="2">
              <a:spcBef>
                <a:spcPts val="1000"/>
              </a:spcBef>
              <a:buClr>
                <a:srgbClr val="C00000"/>
              </a:buClr>
              <a:buSzPct val="100000"/>
              <a:buFont typeface="Wingdings" panose="05000000000000000000" pitchFamily="2" charset="2"/>
              <a:buChar char="§"/>
            </a:pPr>
            <a:r>
              <a:rPr lang="en-US" altLang="en-US" dirty="0">
                <a:solidFill>
                  <a:srgbClr val="000000"/>
                </a:solidFill>
                <a:latin typeface="Arial" panose="020B0604020202020204" pitchFamily="34" charset="0"/>
                <a:ea typeface="Arial" panose="020B0604020202020204" pitchFamily="34" charset="0"/>
                <a:cs typeface="Arial" panose="020B0604020202020204" pitchFamily="34" charset="0"/>
              </a:rPr>
              <a:t>Certain other investment items</a:t>
            </a:r>
          </a:p>
          <a:p>
            <a:pPr marL="621792" lvl="1" indent="-320040">
              <a:spcBef>
                <a:spcPts val="1000"/>
              </a:spcBef>
              <a:buClr>
                <a:srgbClr val="C00000"/>
              </a:buClr>
              <a:buSzPct val="80000"/>
              <a:buFont typeface="Courier New" panose="02070309020205020404" pitchFamily="49" charset="0"/>
              <a:buChar char="o"/>
            </a:pPr>
            <a:r>
              <a:rPr lang="en-US" altLang="en-US" sz="2200" dirty="0" smtClean="0">
                <a:solidFill>
                  <a:srgbClr val="000000"/>
                </a:solidFill>
                <a:latin typeface="Arial" panose="020B0604020202020204" pitchFamily="34" charset="0"/>
                <a:ea typeface="Arial" panose="020B0604020202020204" pitchFamily="34" charset="0"/>
                <a:cs typeface="Arial" panose="020B0604020202020204" pitchFamily="34" charset="0"/>
              </a:rPr>
              <a:t>Q</a:t>
            </a:r>
            <a:r>
              <a:rPr lang="en-US" altLang="en-US" sz="100" dirty="0" smtClean="0">
                <a:solidFill>
                  <a:srgbClr val="000000"/>
                </a:solidFill>
                <a:latin typeface="Arial" panose="020B0604020202020204" pitchFamily="34" charset="0"/>
                <a:ea typeface="Arial" panose="020B0604020202020204" pitchFamily="34" charset="0"/>
                <a:cs typeface="Arial" panose="020B0604020202020204" pitchFamily="34" charset="0"/>
              </a:rPr>
              <a:t> </a:t>
            </a:r>
            <a:r>
              <a:rPr lang="en-US" altLang="en-US" sz="2200" dirty="0" smtClean="0">
                <a:solidFill>
                  <a:srgbClr val="000000"/>
                </a:solidFill>
                <a:latin typeface="Arial" panose="020B0604020202020204" pitchFamily="34" charset="0"/>
                <a:ea typeface="Arial" panose="020B0604020202020204" pitchFamily="34" charset="0"/>
                <a:cs typeface="Arial" panose="020B0604020202020204" pitchFamily="34" charset="0"/>
              </a:rPr>
              <a:t>B</a:t>
            </a:r>
            <a:r>
              <a:rPr lang="en-US" altLang="en-US" sz="100" dirty="0" smtClean="0">
                <a:solidFill>
                  <a:srgbClr val="000000"/>
                </a:solidFill>
                <a:latin typeface="Arial" panose="020B0604020202020204" pitchFamily="34" charset="0"/>
                <a:ea typeface="Arial" panose="020B0604020202020204" pitchFamily="34" charset="0"/>
                <a:cs typeface="Arial" panose="020B0604020202020204" pitchFamily="34" charset="0"/>
              </a:rPr>
              <a:t> </a:t>
            </a:r>
            <a:r>
              <a:rPr lang="en-US" altLang="en-US" sz="2200" dirty="0" smtClean="0">
                <a:solidFill>
                  <a:srgbClr val="000000"/>
                </a:solidFill>
                <a:latin typeface="Arial" panose="020B0604020202020204" pitchFamily="34" charset="0"/>
                <a:ea typeface="Arial" panose="020B0604020202020204" pitchFamily="34" charset="0"/>
                <a:cs typeface="Arial" panose="020B0604020202020204" pitchFamily="34" charset="0"/>
              </a:rPr>
              <a:t>I </a:t>
            </a: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also does not include</a:t>
            </a:r>
          </a:p>
          <a:p>
            <a:pPr lvl="2">
              <a:spcBef>
                <a:spcPts val="1000"/>
              </a:spcBef>
              <a:buClr>
                <a:srgbClr val="C00000"/>
              </a:buClr>
              <a:buFont typeface="Wingdings" panose="05000000000000000000" pitchFamily="2" charset="2"/>
              <a:buChar char="§"/>
            </a:pPr>
            <a:r>
              <a:rPr lang="en-US" altLang="en-US" dirty="0">
                <a:solidFill>
                  <a:srgbClr val="000000"/>
                </a:solidFill>
                <a:latin typeface="Arial" panose="020B0604020202020204" pitchFamily="34" charset="0"/>
                <a:ea typeface="Arial" panose="020B0604020202020204" pitchFamily="34" charset="0"/>
                <a:cs typeface="Arial" panose="020B0604020202020204" pitchFamily="34" charset="0"/>
              </a:rPr>
              <a:t>“Reasonable compensation” paid to the taxpayer with respect to any qualified trade or business; or</a:t>
            </a:r>
          </a:p>
          <a:p>
            <a:pPr lvl="2">
              <a:spcBef>
                <a:spcPts val="1000"/>
              </a:spcBef>
              <a:buClr>
                <a:srgbClr val="C00000"/>
              </a:buClr>
              <a:buFont typeface="Wingdings" panose="05000000000000000000" pitchFamily="2" charset="2"/>
              <a:buChar char="§"/>
            </a:pPr>
            <a:r>
              <a:rPr lang="en-US" altLang="en-US" dirty="0">
                <a:solidFill>
                  <a:srgbClr val="000000"/>
                </a:solidFill>
                <a:latin typeface="Arial" panose="020B0604020202020204" pitchFamily="34" charset="0"/>
                <a:ea typeface="Arial" panose="020B0604020202020204" pitchFamily="34" charset="0"/>
                <a:cs typeface="Arial" panose="020B0604020202020204" pitchFamily="34" charset="0"/>
              </a:rPr>
              <a:t>Guaranteed payments made to a partner for services rendered</a:t>
            </a:r>
          </a:p>
        </p:txBody>
      </p:sp>
    </p:spTree>
    <p:extLst>
      <p:ext uri="{BB962C8B-B14F-4D97-AF65-F5344CB8AC3E}">
        <p14:creationId xmlns:p14="http://schemas.microsoft.com/office/powerpoint/2010/main" val="3848778044"/>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r>
              <a:rPr lang="en-US" altLang="en-US" dirty="0">
                <a:ea typeface="ＭＳ Ｐゴシック" panose="020B0600070205080204" pitchFamily="34" charset="-128"/>
              </a:rPr>
              <a:t>Qualified Business Income </a:t>
            </a:r>
            <a:r>
              <a:rPr lang="en-US" altLang="en-US" sz="2400" b="0" dirty="0" smtClean="0">
                <a:ea typeface="ＭＳ Ｐゴシック" panose="020B0600070205080204" pitchFamily="34" charset="-128"/>
              </a:rPr>
              <a:t>(6 </a:t>
            </a:r>
            <a:r>
              <a:rPr lang="en-US" altLang="en-US" sz="2400" b="0" dirty="0">
                <a:ea typeface="ＭＳ Ｐゴシック" panose="020B0600070205080204" pitchFamily="34" charset="-128"/>
              </a:rPr>
              <a:t>of 8)</a:t>
            </a:r>
            <a:endParaRPr lang="en-US" sz="2400" b="0" dirty="0">
              <a:latin typeface="Arial" panose="020B0604020202020204" pitchFamily="34" charset="0"/>
            </a:endParaRPr>
          </a:p>
        </p:txBody>
      </p:sp>
      <p:sp>
        <p:nvSpPr>
          <p:cNvPr id="3" name="Text Placeholder 2"/>
          <p:cNvSpPr>
            <a:spLocks noGrp="1"/>
          </p:cNvSpPr>
          <p:nvPr>
            <p:ph type="body" sz="quarter" idx="15"/>
          </p:nvPr>
        </p:nvSpPr>
        <p:spPr>
          <a:xfrm>
            <a:off x="743576" y="1289683"/>
            <a:ext cx="10610224" cy="3749042"/>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noAutofit/>
          </a:bodyPr>
          <a:lstStyle/>
          <a:p>
            <a:pPr marL="292608" indent="-292608">
              <a:buClr>
                <a:srgbClr val="C00000"/>
              </a:buClr>
              <a:buFont typeface="Arial" panose="020B0604020202020204" pitchFamily="34" charset="0"/>
              <a:buChar char="•"/>
            </a:pPr>
            <a:r>
              <a:rPr lang="en-US" altLang="en-US" b="1" dirty="0">
                <a:latin typeface="Arial" panose="020B0604020202020204" pitchFamily="34" charset="0"/>
                <a:ea typeface="ＭＳ Ｐゴシック" panose="020B0600070205080204" pitchFamily="34" charset="-128"/>
                <a:cs typeface="Arial" panose="020B0604020202020204" pitchFamily="34" charset="0"/>
              </a:rPr>
              <a:t>What Is a Qualified Trade or Business?</a:t>
            </a:r>
          </a:p>
          <a:p>
            <a:pPr marL="644652" lvl="1" indent="-342900">
              <a:spcBef>
                <a:spcPts val="1000"/>
              </a:spcBef>
              <a:buClr>
                <a:srgbClr val="C00000"/>
              </a:buClr>
              <a:buSzPct val="80000"/>
              <a:buFont typeface="Courier New" panose="02070309020205020404" pitchFamily="49" charset="0"/>
              <a:buChar char="o"/>
            </a:pP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For taxpayers with taxable income below the taxable income thresholds, the scope of a qualified trade or business (</a:t>
            </a:r>
            <a:r>
              <a:rPr lang="en-US" altLang="en-US" sz="2200" dirty="0" smtClean="0">
                <a:solidFill>
                  <a:srgbClr val="000000"/>
                </a:solidFill>
                <a:latin typeface="Arial" panose="020B0604020202020204" pitchFamily="34" charset="0"/>
                <a:ea typeface="Arial" panose="020B0604020202020204" pitchFamily="34" charset="0"/>
                <a:cs typeface="Arial" panose="020B0604020202020204" pitchFamily="34" charset="0"/>
              </a:rPr>
              <a:t>Q</a:t>
            </a:r>
            <a:r>
              <a:rPr lang="en-US" altLang="en-US" sz="100" dirty="0" smtClean="0">
                <a:solidFill>
                  <a:srgbClr val="000000"/>
                </a:solidFill>
                <a:latin typeface="Arial" panose="020B0604020202020204" pitchFamily="34" charset="0"/>
                <a:ea typeface="Arial" panose="020B0604020202020204" pitchFamily="34" charset="0"/>
                <a:cs typeface="Arial" panose="020B0604020202020204" pitchFamily="34" charset="0"/>
              </a:rPr>
              <a:t> </a:t>
            </a:r>
            <a:r>
              <a:rPr lang="en-US" altLang="en-US" sz="2200" dirty="0" smtClean="0">
                <a:solidFill>
                  <a:srgbClr val="000000"/>
                </a:solidFill>
                <a:latin typeface="Arial" panose="020B0604020202020204" pitchFamily="34" charset="0"/>
                <a:ea typeface="Arial" panose="020B0604020202020204" pitchFamily="34" charset="0"/>
                <a:cs typeface="Arial" panose="020B0604020202020204" pitchFamily="34" charset="0"/>
              </a:rPr>
              <a:t>T</a:t>
            </a:r>
            <a:r>
              <a:rPr lang="en-US" altLang="en-US" sz="100" dirty="0" smtClean="0">
                <a:solidFill>
                  <a:srgbClr val="000000"/>
                </a:solidFill>
                <a:latin typeface="Arial" panose="020B0604020202020204" pitchFamily="34" charset="0"/>
                <a:ea typeface="Arial" panose="020B0604020202020204" pitchFamily="34" charset="0"/>
                <a:cs typeface="Arial" panose="020B0604020202020204" pitchFamily="34" charset="0"/>
              </a:rPr>
              <a:t> </a:t>
            </a:r>
            <a:r>
              <a:rPr lang="en-US" altLang="en-US" sz="2200" dirty="0" smtClean="0">
                <a:solidFill>
                  <a:srgbClr val="000000"/>
                </a:solidFill>
                <a:latin typeface="Arial" panose="020B0604020202020204" pitchFamily="34" charset="0"/>
                <a:ea typeface="Arial" panose="020B0604020202020204" pitchFamily="34" charset="0"/>
                <a:cs typeface="Arial" panose="020B0604020202020204" pitchFamily="34" charset="0"/>
              </a:rPr>
              <a:t>B</a:t>
            </a: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 is very broad</a:t>
            </a:r>
          </a:p>
          <a:p>
            <a:pPr lvl="2">
              <a:spcBef>
                <a:spcPts val="1000"/>
              </a:spcBef>
              <a:buClr>
                <a:srgbClr val="C00000"/>
              </a:buClr>
              <a:buFont typeface="Wingdings" panose="05000000000000000000" pitchFamily="2" charset="2"/>
              <a:buChar char="§"/>
            </a:pPr>
            <a:r>
              <a:rPr lang="en-US" altLang="en-US" dirty="0">
                <a:solidFill>
                  <a:srgbClr val="000000"/>
                </a:solidFill>
                <a:latin typeface="Arial" panose="020B0604020202020204" pitchFamily="34" charset="0"/>
                <a:ea typeface="Arial" panose="020B0604020202020204" pitchFamily="34" charset="0"/>
                <a:cs typeface="Arial" panose="020B0604020202020204" pitchFamily="34" charset="0"/>
              </a:rPr>
              <a:t>In general, it includes any trade or business other than providing services as an employee</a:t>
            </a:r>
          </a:p>
          <a:p>
            <a:pPr lvl="3">
              <a:spcBef>
                <a:spcPts val="1000"/>
              </a:spcBef>
              <a:buClr>
                <a:srgbClr val="C00000"/>
              </a:buClr>
              <a:buSzPct val="80000"/>
              <a:buFont typeface="Courier New" panose="02070309020205020404" pitchFamily="49" charset="0"/>
              <a:buChar char="o"/>
            </a:pPr>
            <a:r>
              <a:rPr lang="en-US" altLang="en-US" dirty="0">
                <a:solidFill>
                  <a:srgbClr val="000000"/>
                </a:solidFill>
                <a:latin typeface="Arial" panose="020B0604020202020204" pitchFamily="34" charset="0"/>
                <a:ea typeface="Arial" panose="020B0604020202020204" pitchFamily="34" charset="0"/>
                <a:cs typeface="Arial" panose="020B0604020202020204" pitchFamily="34" charset="0"/>
              </a:rPr>
              <a:t>As a result, the deduction is available </a:t>
            </a:r>
            <a:r>
              <a:rPr lang="en-US" altLang="en-US" dirty="0" smtClean="0">
                <a:solidFill>
                  <a:srgbClr val="000000"/>
                </a:solidFill>
                <a:latin typeface="Arial" panose="020B0604020202020204" pitchFamily="34" charset="0"/>
                <a:ea typeface="Arial" panose="020B0604020202020204" pitchFamily="34" charset="0"/>
                <a:cs typeface="Arial" panose="020B0604020202020204" pitchFamily="34" charset="0"/>
              </a:rPr>
              <a:t>to</a:t>
            </a:r>
            <a:endParaRPr lang="en-US" altLang="en-US" dirty="0">
              <a:solidFill>
                <a:srgbClr val="000000"/>
              </a:solidFill>
              <a:latin typeface="Arial" panose="020B0604020202020204" pitchFamily="34" charset="0"/>
              <a:ea typeface="Arial" panose="020B0604020202020204" pitchFamily="34" charset="0"/>
              <a:cs typeface="Arial" panose="020B0604020202020204" pitchFamily="34" charset="0"/>
            </a:endParaRPr>
          </a:p>
          <a:p>
            <a:pPr lvl="4">
              <a:buClr>
                <a:srgbClr val="C00000"/>
              </a:buClr>
              <a:buFont typeface="Wingdings" panose="05000000000000000000" pitchFamily="2" charset="2"/>
              <a:buChar char="§"/>
            </a:pPr>
            <a:r>
              <a:rPr lang="en-US" altLang="en-US" sz="1600" dirty="0">
                <a:solidFill>
                  <a:srgbClr val="000000"/>
                </a:solidFill>
                <a:latin typeface="Arial" panose="020B0604020202020204" pitchFamily="34" charset="0"/>
                <a:ea typeface="Arial" panose="020B0604020202020204" pitchFamily="34" charset="0"/>
                <a:cs typeface="Arial" panose="020B0604020202020204" pitchFamily="34" charset="0"/>
              </a:rPr>
              <a:t>Sole proprietors</a:t>
            </a:r>
            <a:r>
              <a:rPr lang="en-US" altLang="en-US" sz="1600" dirty="0" smtClean="0">
                <a:solidFill>
                  <a:srgbClr val="000000"/>
                </a:solidFill>
                <a:latin typeface="Arial" panose="020B0604020202020204" pitchFamily="34" charset="0"/>
                <a:ea typeface="Arial" panose="020B0604020202020204" pitchFamily="34" charset="0"/>
                <a:cs typeface="Arial" panose="020B0604020202020204" pitchFamily="34" charset="0"/>
              </a:rPr>
              <a:t>,</a:t>
            </a:r>
            <a:endParaRPr lang="en-US" altLang="en-US" sz="1600" dirty="0">
              <a:solidFill>
                <a:srgbClr val="000000"/>
              </a:solidFill>
              <a:latin typeface="Arial" panose="020B0604020202020204" pitchFamily="34" charset="0"/>
              <a:ea typeface="Arial" panose="020B0604020202020204" pitchFamily="34" charset="0"/>
              <a:cs typeface="Arial" panose="020B0604020202020204" pitchFamily="34" charset="0"/>
            </a:endParaRPr>
          </a:p>
          <a:p>
            <a:pPr lvl="4">
              <a:buClr>
                <a:srgbClr val="C00000"/>
              </a:buClr>
              <a:buFont typeface="Wingdings" panose="05000000000000000000" pitchFamily="2" charset="2"/>
              <a:buChar char="§"/>
            </a:pPr>
            <a:r>
              <a:rPr lang="en-US" altLang="en-US" sz="1600" dirty="0">
                <a:solidFill>
                  <a:srgbClr val="000000"/>
                </a:solidFill>
                <a:latin typeface="Arial" panose="020B0604020202020204" pitchFamily="34" charset="0"/>
                <a:ea typeface="Arial" panose="020B0604020202020204" pitchFamily="34" charset="0"/>
                <a:cs typeface="Arial" panose="020B0604020202020204" pitchFamily="34" charset="0"/>
              </a:rPr>
              <a:t>Independent contractors, </a:t>
            </a:r>
            <a:r>
              <a:rPr lang="en-US" altLang="en-US" sz="1600" dirty="0" smtClean="0">
                <a:solidFill>
                  <a:srgbClr val="000000"/>
                </a:solidFill>
                <a:latin typeface="Arial" panose="020B0604020202020204" pitchFamily="34" charset="0"/>
                <a:ea typeface="Arial" panose="020B0604020202020204" pitchFamily="34" charset="0"/>
                <a:cs typeface="Arial" panose="020B0604020202020204" pitchFamily="34" charset="0"/>
              </a:rPr>
              <a:t>and</a:t>
            </a:r>
            <a:endParaRPr lang="en-US" altLang="en-US" sz="1600" dirty="0">
              <a:solidFill>
                <a:srgbClr val="000000"/>
              </a:solidFill>
              <a:latin typeface="Arial" panose="020B0604020202020204" pitchFamily="34" charset="0"/>
              <a:ea typeface="Arial" panose="020B0604020202020204" pitchFamily="34" charset="0"/>
              <a:cs typeface="Arial" panose="020B0604020202020204" pitchFamily="34" charset="0"/>
            </a:endParaRPr>
          </a:p>
          <a:p>
            <a:pPr lvl="4">
              <a:buClr>
                <a:srgbClr val="C00000"/>
              </a:buClr>
              <a:buFont typeface="Wingdings" panose="05000000000000000000" pitchFamily="2" charset="2"/>
              <a:buChar char="§"/>
            </a:pPr>
            <a:r>
              <a:rPr lang="en-US" altLang="en-US" sz="1600" dirty="0">
                <a:solidFill>
                  <a:srgbClr val="000000"/>
                </a:solidFill>
                <a:latin typeface="Arial" panose="020B0604020202020204" pitchFamily="34" charset="0"/>
                <a:ea typeface="Arial" panose="020B0604020202020204" pitchFamily="34" charset="0"/>
                <a:cs typeface="Arial" panose="020B0604020202020204" pitchFamily="34" charset="0"/>
              </a:rPr>
              <a:t>Owners of S corps, partnerships, and </a:t>
            </a:r>
            <a:r>
              <a:rPr lang="en-US" altLang="en-US" sz="1600" dirty="0" smtClean="0">
                <a:solidFill>
                  <a:srgbClr val="000000"/>
                </a:solidFill>
                <a:latin typeface="Arial" panose="020B0604020202020204" pitchFamily="34" charset="0"/>
                <a:ea typeface="Arial" panose="020B0604020202020204" pitchFamily="34" charset="0"/>
                <a:cs typeface="Arial" panose="020B0604020202020204" pitchFamily="34" charset="0"/>
              </a:rPr>
              <a:t>L</a:t>
            </a:r>
            <a:r>
              <a:rPr lang="en-US" altLang="en-US" sz="100" dirty="0" smtClean="0">
                <a:solidFill>
                  <a:srgbClr val="000000"/>
                </a:solidFill>
                <a:latin typeface="Arial" panose="020B0604020202020204" pitchFamily="34" charset="0"/>
                <a:ea typeface="Arial" panose="020B0604020202020204" pitchFamily="34" charset="0"/>
                <a:cs typeface="Arial" panose="020B0604020202020204" pitchFamily="34" charset="0"/>
              </a:rPr>
              <a:t> </a:t>
            </a:r>
            <a:r>
              <a:rPr lang="en-US" altLang="en-US" sz="1600" dirty="0" smtClean="0">
                <a:solidFill>
                  <a:srgbClr val="000000"/>
                </a:solidFill>
                <a:latin typeface="Arial" panose="020B0604020202020204" pitchFamily="34" charset="0"/>
                <a:ea typeface="Arial" panose="020B0604020202020204" pitchFamily="34" charset="0"/>
                <a:cs typeface="Arial" panose="020B0604020202020204" pitchFamily="34" charset="0"/>
              </a:rPr>
              <a:t>L</a:t>
            </a:r>
            <a:r>
              <a:rPr lang="en-US" altLang="en-US" sz="100" dirty="0" smtClean="0">
                <a:solidFill>
                  <a:srgbClr val="000000"/>
                </a:solidFill>
                <a:latin typeface="Arial" panose="020B0604020202020204" pitchFamily="34" charset="0"/>
                <a:ea typeface="Arial" panose="020B0604020202020204" pitchFamily="34" charset="0"/>
                <a:cs typeface="Arial" panose="020B0604020202020204" pitchFamily="34" charset="0"/>
              </a:rPr>
              <a:t> </a:t>
            </a:r>
            <a:r>
              <a:rPr lang="en-US" altLang="en-US" sz="1600" dirty="0" smtClean="0">
                <a:solidFill>
                  <a:srgbClr val="000000"/>
                </a:solidFill>
                <a:latin typeface="Arial" panose="020B0604020202020204" pitchFamily="34" charset="0"/>
                <a:ea typeface="Arial" panose="020B0604020202020204" pitchFamily="34" charset="0"/>
                <a:cs typeface="Arial" panose="020B0604020202020204" pitchFamily="34" charset="0"/>
              </a:rPr>
              <a:t>C</a:t>
            </a:r>
            <a:r>
              <a:rPr lang="en-US" altLang="en-US" sz="100" dirty="0" smtClean="0">
                <a:solidFill>
                  <a:srgbClr val="000000"/>
                </a:solidFill>
                <a:latin typeface="Arial" panose="020B0604020202020204" pitchFamily="34" charset="0"/>
                <a:ea typeface="Arial" panose="020B0604020202020204" pitchFamily="34" charset="0"/>
                <a:cs typeface="Arial" panose="020B0604020202020204" pitchFamily="34" charset="0"/>
              </a:rPr>
              <a:t> </a:t>
            </a:r>
            <a:r>
              <a:rPr lang="en-US" altLang="en-US" sz="1600" dirty="0" smtClean="0">
                <a:solidFill>
                  <a:srgbClr val="000000"/>
                </a:solidFill>
                <a:latin typeface="Arial" panose="020B0604020202020204" pitchFamily="34" charset="0"/>
                <a:ea typeface="Arial" panose="020B0604020202020204" pitchFamily="34" charset="0"/>
                <a:cs typeface="Arial" panose="020B0604020202020204" pitchFamily="34" charset="0"/>
              </a:rPr>
              <a:t>s</a:t>
            </a:r>
            <a:endParaRPr lang="en-US" altLang="en-US" sz="1600" dirty="0">
              <a:solidFill>
                <a:srgbClr val="000000"/>
              </a:solidFill>
              <a:latin typeface="Arial" panose="020B0604020202020204" pitchFamily="34" charset="0"/>
              <a:ea typeface="Arial" panose="020B0604020202020204" pitchFamily="34" charset="0"/>
              <a:cs typeface="Arial" panose="020B0604020202020204" pitchFamily="34" charset="0"/>
            </a:endParaRPr>
          </a:p>
          <a:p>
            <a:pPr marL="621792" lvl="1" indent="-320040">
              <a:spcBef>
                <a:spcPts val="1000"/>
              </a:spcBef>
              <a:buClr>
                <a:srgbClr val="C00000"/>
              </a:buClr>
              <a:buSzPct val="80000"/>
              <a:buFont typeface="Courier New" panose="02070309020205020404" pitchFamily="49" charset="0"/>
              <a:buChar char="o"/>
            </a:pP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Significant restrictions apply to high-income taxpayers engaged in businesses involving the performance of services in certain “specified” fields</a:t>
            </a:r>
          </a:p>
        </p:txBody>
      </p:sp>
    </p:spTree>
    <p:extLst>
      <p:ext uri="{BB962C8B-B14F-4D97-AF65-F5344CB8AC3E}">
        <p14:creationId xmlns:p14="http://schemas.microsoft.com/office/powerpoint/2010/main" val="1364491852"/>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r>
              <a:rPr lang="en-US" altLang="en-US" dirty="0">
                <a:ea typeface="ＭＳ Ｐゴシック" panose="020B0600070205080204" pitchFamily="34" charset="-128"/>
              </a:rPr>
              <a:t>Qualified Business Income </a:t>
            </a:r>
            <a:r>
              <a:rPr lang="en-US" altLang="en-US" sz="2400" b="0" dirty="0" smtClean="0">
                <a:ea typeface="ＭＳ Ｐゴシック" panose="020B0600070205080204" pitchFamily="34" charset="-128"/>
              </a:rPr>
              <a:t>(7 </a:t>
            </a:r>
            <a:r>
              <a:rPr lang="en-US" altLang="en-US" sz="2400" b="0" dirty="0">
                <a:ea typeface="ＭＳ Ｐゴシック" panose="020B0600070205080204" pitchFamily="34" charset="-128"/>
              </a:rPr>
              <a:t>of 8)</a:t>
            </a:r>
            <a:endParaRPr lang="en-US" sz="2400" b="0" dirty="0">
              <a:latin typeface="Arial" panose="020B0604020202020204" pitchFamily="34" charset="0"/>
            </a:endParaRPr>
          </a:p>
        </p:txBody>
      </p:sp>
      <p:sp>
        <p:nvSpPr>
          <p:cNvPr id="3" name="Text Placeholder 2"/>
          <p:cNvSpPr>
            <a:spLocks noGrp="1"/>
          </p:cNvSpPr>
          <p:nvPr>
            <p:ph type="body" sz="quarter" idx="15"/>
          </p:nvPr>
        </p:nvSpPr>
        <p:spPr>
          <a:xfrm>
            <a:off x="743576" y="1289682"/>
            <a:ext cx="10495923" cy="1863093"/>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noAutofit/>
          </a:bodyPr>
          <a:lstStyle/>
          <a:p>
            <a:pPr marL="292608" indent="-292608">
              <a:buClr>
                <a:srgbClr val="C00000"/>
              </a:buClr>
              <a:buFont typeface="Arial" panose="020B0604020202020204" pitchFamily="34" charset="0"/>
              <a:buChar char="•"/>
            </a:pPr>
            <a:r>
              <a:rPr lang="en-US" altLang="en-US" b="1" dirty="0">
                <a:latin typeface="Arial" panose="020B0604020202020204" pitchFamily="34" charset="0"/>
                <a:ea typeface="ＭＳ Ｐゴシック" panose="020B0600070205080204" pitchFamily="34" charset="-128"/>
                <a:cs typeface="Arial" panose="020B0604020202020204" pitchFamily="34" charset="0"/>
              </a:rPr>
              <a:t>Taxpayers with Multiple Businesses</a:t>
            </a:r>
          </a:p>
          <a:p>
            <a:pPr marL="621792" lvl="1" indent="-320040">
              <a:spcBef>
                <a:spcPts val="1000"/>
              </a:spcBef>
              <a:buClr>
                <a:srgbClr val="C00000"/>
              </a:buClr>
              <a:buSzPct val="80000"/>
              <a:buFont typeface="Courier New" panose="02070309020205020404" pitchFamily="49" charset="0"/>
              <a:buChar char="o"/>
            </a:pP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The deduction for </a:t>
            </a:r>
            <a:r>
              <a:rPr lang="en-US" altLang="en-US" sz="2200" dirty="0" smtClean="0">
                <a:solidFill>
                  <a:srgbClr val="000000"/>
                </a:solidFill>
                <a:latin typeface="Arial" panose="020B0604020202020204" pitchFamily="34" charset="0"/>
                <a:ea typeface="Arial" panose="020B0604020202020204" pitchFamily="34" charset="0"/>
                <a:cs typeface="Arial" panose="020B0604020202020204" pitchFamily="34" charset="0"/>
              </a:rPr>
              <a:t>Q</a:t>
            </a:r>
            <a:r>
              <a:rPr lang="en-US" altLang="en-US" sz="100" dirty="0" smtClean="0">
                <a:solidFill>
                  <a:srgbClr val="000000"/>
                </a:solidFill>
                <a:latin typeface="Arial" panose="020B0604020202020204" pitchFamily="34" charset="0"/>
                <a:ea typeface="Arial" panose="020B0604020202020204" pitchFamily="34" charset="0"/>
                <a:cs typeface="Arial" panose="020B0604020202020204" pitchFamily="34" charset="0"/>
              </a:rPr>
              <a:t> </a:t>
            </a:r>
            <a:r>
              <a:rPr lang="en-US" altLang="en-US" sz="2200" dirty="0" smtClean="0">
                <a:solidFill>
                  <a:srgbClr val="000000"/>
                </a:solidFill>
                <a:latin typeface="Arial" panose="020B0604020202020204" pitchFamily="34" charset="0"/>
                <a:ea typeface="Arial" panose="020B0604020202020204" pitchFamily="34" charset="0"/>
                <a:cs typeface="Arial" panose="020B0604020202020204" pitchFamily="34" charset="0"/>
              </a:rPr>
              <a:t>B</a:t>
            </a:r>
            <a:r>
              <a:rPr lang="en-US" altLang="en-US" sz="100" dirty="0" smtClean="0">
                <a:solidFill>
                  <a:srgbClr val="000000"/>
                </a:solidFill>
                <a:latin typeface="Arial" panose="020B0604020202020204" pitchFamily="34" charset="0"/>
                <a:ea typeface="Arial" panose="020B0604020202020204" pitchFamily="34" charset="0"/>
                <a:cs typeface="Arial" panose="020B0604020202020204" pitchFamily="34" charset="0"/>
              </a:rPr>
              <a:t> </a:t>
            </a:r>
            <a:r>
              <a:rPr lang="en-US" altLang="en-US" sz="2200" dirty="0" smtClean="0">
                <a:solidFill>
                  <a:srgbClr val="000000"/>
                </a:solidFill>
                <a:latin typeface="Arial" panose="020B0604020202020204" pitchFamily="34" charset="0"/>
                <a:ea typeface="Arial" panose="020B0604020202020204" pitchFamily="34" charset="0"/>
                <a:cs typeface="Arial" panose="020B0604020202020204" pitchFamily="34" charset="0"/>
              </a:rPr>
              <a:t>I </a:t>
            </a: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must be determined separately for each qualified trade or business</a:t>
            </a:r>
          </a:p>
          <a:p>
            <a:pPr lvl="2">
              <a:spcBef>
                <a:spcPts val="1000"/>
              </a:spcBef>
              <a:buClr>
                <a:srgbClr val="C00000"/>
              </a:buClr>
              <a:buFont typeface="Wingdings" panose="05000000000000000000" pitchFamily="2" charset="2"/>
              <a:buChar char="§"/>
            </a:pPr>
            <a:r>
              <a:rPr lang="en-US" altLang="en-US" dirty="0">
                <a:solidFill>
                  <a:srgbClr val="000000"/>
                </a:solidFill>
                <a:latin typeface="Arial" panose="020B0604020202020204" pitchFamily="34" charset="0"/>
                <a:ea typeface="Arial" panose="020B0604020202020204" pitchFamily="34" charset="0"/>
                <a:cs typeface="Arial" panose="020B0604020202020204" pitchFamily="34" charset="0"/>
              </a:rPr>
              <a:t>These independent calculations are then accumulated and compared to the overall modified taxable income </a:t>
            </a:r>
            <a:r>
              <a:rPr lang="en-US" altLang="en-US" dirty="0" smtClean="0">
                <a:solidFill>
                  <a:srgbClr val="000000"/>
                </a:solidFill>
                <a:latin typeface="Arial" panose="020B0604020202020204" pitchFamily="34" charset="0"/>
                <a:ea typeface="Arial" panose="020B0604020202020204" pitchFamily="34" charset="0"/>
                <a:cs typeface="Arial" panose="020B0604020202020204" pitchFamily="34" charset="0"/>
              </a:rPr>
              <a:t>limit</a:t>
            </a:r>
            <a:endParaRPr lang="en-US" altLang="en-US" sz="4400" dirty="0">
              <a:solidFill>
                <a:srgbClr val="000000"/>
              </a:solidFill>
              <a:latin typeface="Arial" panose="020B0604020202020204" pitchFamily="34" charset="0"/>
              <a:ea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63252824"/>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r>
              <a:rPr lang="en-US" altLang="en-US" dirty="0">
                <a:ea typeface="ＭＳ Ｐゴシック" panose="020B0600070205080204" pitchFamily="34" charset="-128"/>
              </a:rPr>
              <a:t>Qualified Business Income </a:t>
            </a:r>
            <a:r>
              <a:rPr lang="en-US" altLang="en-US" sz="2400" b="0" dirty="0" smtClean="0">
                <a:ea typeface="ＭＳ Ｐゴシック" panose="020B0600070205080204" pitchFamily="34" charset="-128"/>
              </a:rPr>
              <a:t>(8 </a:t>
            </a:r>
            <a:r>
              <a:rPr lang="en-US" altLang="en-US" sz="2400" b="0" dirty="0">
                <a:ea typeface="ＭＳ Ｐゴシック" panose="020B0600070205080204" pitchFamily="34" charset="-128"/>
              </a:rPr>
              <a:t>of 8)</a:t>
            </a:r>
            <a:endParaRPr lang="en-US" sz="2400" b="0" dirty="0">
              <a:latin typeface="Arial" panose="020B0604020202020204" pitchFamily="34" charset="0"/>
            </a:endParaRPr>
          </a:p>
        </p:txBody>
      </p:sp>
      <p:sp>
        <p:nvSpPr>
          <p:cNvPr id="3" name="Text Placeholder 2"/>
          <p:cNvSpPr>
            <a:spLocks noGrp="1"/>
          </p:cNvSpPr>
          <p:nvPr>
            <p:ph type="body" sz="quarter" idx="15"/>
          </p:nvPr>
        </p:nvSpPr>
        <p:spPr>
          <a:xfrm>
            <a:off x="743576" y="1289683"/>
            <a:ext cx="10711543" cy="4263392"/>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noAutofit/>
          </a:bodyPr>
          <a:lstStyle/>
          <a:p>
            <a:pPr marL="292608" indent="-292608">
              <a:buClr>
                <a:srgbClr val="C00000"/>
              </a:buClr>
              <a:buFont typeface="Arial" panose="020B0604020202020204" pitchFamily="34" charset="0"/>
              <a:buChar char="•"/>
            </a:pPr>
            <a:r>
              <a:rPr lang="en-US" altLang="en-US" b="1" dirty="0">
                <a:latin typeface="Arial" panose="020B0604020202020204" pitchFamily="34" charset="0"/>
                <a:ea typeface="ＭＳ Ｐゴシック" panose="020B0600070205080204" pitchFamily="34" charset="-128"/>
                <a:cs typeface="Arial" panose="020B0604020202020204" pitchFamily="34" charset="0"/>
              </a:rPr>
              <a:t>Limitations on the </a:t>
            </a:r>
            <a:r>
              <a:rPr lang="en-US" altLang="en-US" b="1" dirty="0" smtClean="0">
                <a:latin typeface="Arial" panose="020B0604020202020204" pitchFamily="34" charset="0"/>
                <a:ea typeface="ＭＳ Ｐゴシック" panose="020B0600070205080204" pitchFamily="34" charset="-128"/>
                <a:cs typeface="Arial" panose="020B0604020202020204" pitchFamily="34" charset="0"/>
              </a:rPr>
              <a:t>Q</a:t>
            </a:r>
            <a:r>
              <a:rPr lang="en-US" altLang="en-US" sz="100" b="1" dirty="0" smtClean="0">
                <a:latin typeface="Arial" panose="020B0604020202020204" pitchFamily="34" charset="0"/>
                <a:ea typeface="ＭＳ Ｐゴシック" panose="020B0600070205080204" pitchFamily="34" charset="-128"/>
                <a:cs typeface="Arial" panose="020B0604020202020204" pitchFamily="34" charset="0"/>
              </a:rPr>
              <a:t> </a:t>
            </a:r>
            <a:r>
              <a:rPr lang="en-US" altLang="en-US" b="1" dirty="0" smtClean="0">
                <a:latin typeface="Arial" panose="020B0604020202020204" pitchFamily="34" charset="0"/>
                <a:ea typeface="ＭＳ Ｐゴシック" panose="020B0600070205080204" pitchFamily="34" charset="-128"/>
                <a:cs typeface="Arial" panose="020B0604020202020204" pitchFamily="34" charset="0"/>
              </a:rPr>
              <a:t>B</a:t>
            </a:r>
            <a:r>
              <a:rPr lang="en-US" altLang="en-US" sz="100" b="1" dirty="0" smtClean="0">
                <a:latin typeface="Arial" panose="020B0604020202020204" pitchFamily="34" charset="0"/>
                <a:ea typeface="ＭＳ Ｐゴシック" panose="020B0600070205080204" pitchFamily="34" charset="-128"/>
                <a:cs typeface="Arial" panose="020B0604020202020204" pitchFamily="34" charset="0"/>
              </a:rPr>
              <a:t> </a:t>
            </a:r>
            <a:r>
              <a:rPr lang="en-US" altLang="en-US" b="1" dirty="0" smtClean="0">
                <a:latin typeface="Arial" panose="020B0604020202020204" pitchFamily="34" charset="0"/>
                <a:ea typeface="ＭＳ Ｐゴシック" panose="020B0600070205080204" pitchFamily="34" charset="-128"/>
                <a:cs typeface="Arial" panose="020B0604020202020204" pitchFamily="34" charset="0"/>
              </a:rPr>
              <a:t>I </a:t>
            </a:r>
            <a:r>
              <a:rPr lang="en-US" altLang="en-US" b="1" dirty="0">
                <a:latin typeface="Arial" panose="020B0604020202020204" pitchFamily="34" charset="0"/>
                <a:ea typeface="ＭＳ Ｐゴシック" panose="020B0600070205080204" pitchFamily="34" charset="-128"/>
                <a:cs typeface="Arial" panose="020B0604020202020204" pitchFamily="34" charset="0"/>
              </a:rPr>
              <a:t>Deduction</a:t>
            </a:r>
          </a:p>
          <a:p>
            <a:pPr marL="621792" lvl="1" indent="-320040">
              <a:spcBef>
                <a:spcPts val="1000"/>
              </a:spcBef>
              <a:buClr>
                <a:srgbClr val="C00000"/>
              </a:buClr>
              <a:buSzPct val="80000"/>
              <a:buFont typeface="Courier New" panose="02070309020205020404" pitchFamily="49" charset="0"/>
              <a:buChar char="o"/>
            </a:pP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Once the taxable income thresholds are reached the </a:t>
            </a:r>
            <a:r>
              <a:rPr lang="en-US" altLang="en-US" sz="2200" dirty="0" smtClean="0">
                <a:solidFill>
                  <a:srgbClr val="000000"/>
                </a:solidFill>
                <a:latin typeface="Arial" panose="020B0604020202020204" pitchFamily="34" charset="0"/>
                <a:ea typeface="Arial" panose="020B0604020202020204" pitchFamily="34" charset="0"/>
                <a:cs typeface="Arial" panose="020B0604020202020204" pitchFamily="34" charset="0"/>
              </a:rPr>
              <a:t>Q</a:t>
            </a:r>
            <a:r>
              <a:rPr lang="en-US" altLang="en-US" sz="100" dirty="0" smtClean="0">
                <a:solidFill>
                  <a:srgbClr val="000000"/>
                </a:solidFill>
                <a:latin typeface="Arial" panose="020B0604020202020204" pitchFamily="34" charset="0"/>
                <a:ea typeface="Arial" panose="020B0604020202020204" pitchFamily="34" charset="0"/>
                <a:cs typeface="Arial" panose="020B0604020202020204" pitchFamily="34" charset="0"/>
              </a:rPr>
              <a:t> </a:t>
            </a:r>
            <a:r>
              <a:rPr lang="en-US" altLang="en-US" sz="2200" dirty="0" smtClean="0">
                <a:solidFill>
                  <a:srgbClr val="000000"/>
                </a:solidFill>
                <a:latin typeface="Arial" panose="020B0604020202020204" pitchFamily="34" charset="0"/>
                <a:ea typeface="Arial" panose="020B0604020202020204" pitchFamily="34" charset="0"/>
                <a:cs typeface="Arial" panose="020B0604020202020204" pitchFamily="34" charset="0"/>
              </a:rPr>
              <a:t>B</a:t>
            </a:r>
            <a:r>
              <a:rPr lang="en-US" altLang="en-US" sz="100" dirty="0" smtClean="0">
                <a:solidFill>
                  <a:srgbClr val="000000"/>
                </a:solidFill>
                <a:latin typeface="Arial" panose="020B0604020202020204" pitchFamily="34" charset="0"/>
                <a:ea typeface="Arial" panose="020B0604020202020204" pitchFamily="34" charset="0"/>
                <a:cs typeface="Arial" panose="020B0604020202020204" pitchFamily="34" charset="0"/>
              </a:rPr>
              <a:t> </a:t>
            </a:r>
            <a:r>
              <a:rPr lang="en-US" altLang="en-US" sz="2200" dirty="0" smtClean="0">
                <a:solidFill>
                  <a:srgbClr val="000000"/>
                </a:solidFill>
                <a:latin typeface="Arial" panose="020B0604020202020204" pitchFamily="34" charset="0"/>
                <a:ea typeface="Arial" panose="020B0604020202020204" pitchFamily="34" charset="0"/>
                <a:cs typeface="Arial" panose="020B0604020202020204" pitchFamily="34" charset="0"/>
              </a:rPr>
              <a:t>I </a:t>
            </a: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deduction is subject to two limitations</a:t>
            </a:r>
          </a:p>
          <a:p>
            <a:pPr lvl="2">
              <a:spcBef>
                <a:spcPts val="1000"/>
              </a:spcBef>
              <a:buClr>
                <a:srgbClr val="C00000"/>
              </a:buClr>
              <a:buFont typeface="Wingdings" panose="05000000000000000000" pitchFamily="2" charset="2"/>
              <a:buChar char="§"/>
            </a:pPr>
            <a:r>
              <a:rPr lang="en-US" altLang="en-US" dirty="0">
                <a:solidFill>
                  <a:srgbClr val="000000"/>
                </a:solidFill>
                <a:latin typeface="Arial" panose="020B0604020202020204" pitchFamily="34" charset="0"/>
                <a:ea typeface="Arial" panose="020B0604020202020204" pitchFamily="34" charset="0"/>
                <a:cs typeface="Arial" panose="020B0604020202020204" pitchFamily="34" charset="0"/>
              </a:rPr>
              <a:t>A wage/capital investment limitation, </a:t>
            </a:r>
            <a:r>
              <a:rPr lang="en-US" altLang="en-US" dirty="0" smtClean="0">
                <a:solidFill>
                  <a:srgbClr val="000000"/>
                </a:solidFill>
                <a:latin typeface="Arial" panose="020B0604020202020204" pitchFamily="34" charset="0"/>
                <a:ea typeface="Arial" panose="020B0604020202020204" pitchFamily="34" charset="0"/>
                <a:cs typeface="Arial" panose="020B0604020202020204" pitchFamily="34" charset="0"/>
              </a:rPr>
              <a:t>and</a:t>
            </a:r>
            <a:endParaRPr lang="en-US" altLang="en-US" dirty="0">
              <a:solidFill>
                <a:srgbClr val="000000"/>
              </a:solidFill>
              <a:latin typeface="Arial" panose="020B0604020202020204" pitchFamily="34" charset="0"/>
              <a:ea typeface="Arial" panose="020B0604020202020204" pitchFamily="34" charset="0"/>
              <a:cs typeface="Arial" panose="020B0604020202020204" pitchFamily="34" charset="0"/>
            </a:endParaRPr>
          </a:p>
          <a:p>
            <a:pPr lvl="2">
              <a:spcBef>
                <a:spcPts val="1000"/>
              </a:spcBef>
              <a:buClr>
                <a:srgbClr val="C00000"/>
              </a:buClr>
              <a:buFont typeface="Wingdings" panose="05000000000000000000" pitchFamily="2" charset="2"/>
              <a:buChar char="§"/>
            </a:pPr>
            <a:r>
              <a:rPr lang="en-US" altLang="en-US" dirty="0">
                <a:solidFill>
                  <a:srgbClr val="000000"/>
                </a:solidFill>
                <a:latin typeface="Arial" panose="020B0604020202020204" pitchFamily="34" charset="0"/>
                <a:ea typeface="Arial" panose="020B0604020202020204" pitchFamily="34" charset="0"/>
                <a:cs typeface="Arial" panose="020B0604020202020204" pitchFamily="34" charset="0"/>
              </a:rPr>
              <a:t>A limitation for certain “specified service” businesses</a:t>
            </a:r>
            <a:endParaRPr lang="en-US" altLang="en-US" b="1" dirty="0">
              <a:solidFill>
                <a:srgbClr val="000000"/>
              </a:solidFill>
              <a:latin typeface="Arial" panose="020B0604020202020204" pitchFamily="34" charset="0"/>
              <a:ea typeface="Arial" panose="020B0604020202020204" pitchFamily="34" charset="0"/>
              <a:cs typeface="Arial" panose="020B0604020202020204" pitchFamily="34" charset="0"/>
            </a:endParaRPr>
          </a:p>
          <a:p>
            <a:pPr marL="621792" lvl="1" indent="-320040">
              <a:spcBef>
                <a:spcPts val="1000"/>
              </a:spcBef>
              <a:buClr>
                <a:srgbClr val="C00000"/>
              </a:buClr>
              <a:buSzPct val="80000"/>
              <a:buFont typeface="Courier New" panose="02070309020205020404" pitchFamily="49" charset="0"/>
              <a:buChar char="o"/>
            </a:pP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These limitations are phased in once taxable income (before the </a:t>
            </a:r>
            <a:r>
              <a:rPr lang="en-US" altLang="en-US" sz="2200" dirty="0" smtClean="0">
                <a:solidFill>
                  <a:srgbClr val="000000"/>
                </a:solidFill>
                <a:latin typeface="Arial" panose="020B0604020202020204" pitchFamily="34" charset="0"/>
                <a:ea typeface="Arial" panose="020B0604020202020204" pitchFamily="34" charset="0"/>
                <a:cs typeface="Arial" panose="020B0604020202020204" pitchFamily="34" charset="0"/>
              </a:rPr>
              <a:t>Q</a:t>
            </a:r>
            <a:r>
              <a:rPr lang="en-US" altLang="en-US" sz="100" dirty="0" smtClean="0">
                <a:solidFill>
                  <a:srgbClr val="000000"/>
                </a:solidFill>
                <a:latin typeface="Arial" panose="020B0604020202020204" pitchFamily="34" charset="0"/>
                <a:ea typeface="Arial" panose="020B0604020202020204" pitchFamily="34" charset="0"/>
                <a:cs typeface="Arial" panose="020B0604020202020204" pitchFamily="34" charset="0"/>
              </a:rPr>
              <a:t> </a:t>
            </a:r>
            <a:r>
              <a:rPr lang="en-US" altLang="en-US" sz="2200" dirty="0" smtClean="0">
                <a:solidFill>
                  <a:srgbClr val="000000"/>
                </a:solidFill>
                <a:latin typeface="Arial" panose="020B0604020202020204" pitchFamily="34" charset="0"/>
                <a:ea typeface="Arial" panose="020B0604020202020204" pitchFamily="34" charset="0"/>
                <a:cs typeface="Arial" panose="020B0604020202020204" pitchFamily="34" charset="0"/>
              </a:rPr>
              <a:t>B</a:t>
            </a:r>
            <a:r>
              <a:rPr lang="en-US" altLang="en-US" sz="100" dirty="0" smtClean="0">
                <a:solidFill>
                  <a:srgbClr val="000000"/>
                </a:solidFill>
                <a:latin typeface="Arial" panose="020B0604020202020204" pitchFamily="34" charset="0"/>
                <a:ea typeface="Arial" panose="020B0604020202020204" pitchFamily="34" charset="0"/>
                <a:cs typeface="Arial" panose="020B0604020202020204" pitchFamily="34" charset="0"/>
              </a:rPr>
              <a:t> </a:t>
            </a:r>
            <a:r>
              <a:rPr lang="en-US" altLang="en-US" sz="2200" dirty="0" smtClean="0">
                <a:solidFill>
                  <a:srgbClr val="000000"/>
                </a:solidFill>
                <a:latin typeface="Arial" panose="020B0604020202020204" pitchFamily="34" charset="0"/>
                <a:ea typeface="Arial" panose="020B0604020202020204" pitchFamily="34" charset="0"/>
                <a:cs typeface="Arial" panose="020B0604020202020204" pitchFamily="34" charset="0"/>
              </a:rPr>
              <a:t>I </a:t>
            </a: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deduction) exceeds the </a:t>
            </a:r>
            <a:r>
              <a:rPr lang="en-US" altLang="en-US" sz="2200" dirty="0" smtClean="0">
                <a:solidFill>
                  <a:srgbClr val="000000"/>
                </a:solidFill>
                <a:latin typeface="Arial" panose="020B0604020202020204" pitchFamily="34" charset="0"/>
                <a:ea typeface="Arial" panose="020B0604020202020204" pitchFamily="34" charset="0"/>
                <a:cs typeface="Arial" panose="020B0604020202020204" pitchFamily="34" charset="0"/>
              </a:rPr>
              <a:t>thresholds</a:t>
            </a:r>
          </a:p>
          <a:p>
            <a:pPr marL="292608" lvl="0" indent="-292608">
              <a:buClr>
                <a:srgbClr val="C00000"/>
              </a:buClr>
              <a:buFont typeface="Arial" panose="020B0604020202020204" pitchFamily="34" charset="0"/>
              <a:buChar char="•"/>
            </a:pPr>
            <a:r>
              <a:rPr lang="en-US" altLang="en-US" b="1" dirty="0">
                <a:ea typeface="ＭＳ Ｐゴシック" panose="020B0600070205080204" pitchFamily="34" charset="-128"/>
              </a:rPr>
              <a:t>Losses</a:t>
            </a:r>
          </a:p>
          <a:p>
            <a:pPr marL="621792" lvl="1" indent="-320040">
              <a:spcBef>
                <a:spcPts val="1000"/>
              </a:spcBef>
              <a:buClr>
                <a:srgbClr val="C00000"/>
              </a:buClr>
              <a:buSzPct val="80000"/>
              <a:buFont typeface="Courier New" panose="02070309020205020404" pitchFamily="49" charset="0"/>
              <a:buChar char="o"/>
            </a:pPr>
            <a:r>
              <a:rPr lang="en-US" altLang="en-US" sz="2200" dirty="0">
                <a:solidFill>
                  <a:srgbClr val="000000"/>
                </a:solidFill>
                <a:latin typeface="Arial" charset="0"/>
                <a:ea typeface="Arial" panose="020B0604020202020204" pitchFamily="34" charset="0"/>
                <a:cs typeface="Arial" charset="0"/>
              </a:rPr>
              <a:t>If a taxpayer has a qualified business loss in one year, no Q</a:t>
            </a:r>
            <a:r>
              <a:rPr lang="en-US" altLang="en-US" sz="100" dirty="0">
                <a:solidFill>
                  <a:srgbClr val="000000"/>
                </a:solidFill>
                <a:latin typeface="Arial" charset="0"/>
                <a:ea typeface="Arial" panose="020B0604020202020204" pitchFamily="34" charset="0"/>
                <a:cs typeface="Arial" charset="0"/>
              </a:rPr>
              <a:t> </a:t>
            </a:r>
            <a:r>
              <a:rPr lang="en-US" altLang="en-US" sz="2200" dirty="0">
                <a:solidFill>
                  <a:srgbClr val="000000"/>
                </a:solidFill>
                <a:latin typeface="Arial" charset="0"/>
                <a:ea typeface="Arial" panose="020B0604020202020204" pitchFamily="34" charset="0"/>
                <a:cs typeface="Arial" charset="0"/>
              </a:rPr>
              <a:t>B</a:t>
            </a:r>
            <a:r>
              <a:rPr lang="en-US" altLang="en-US" sz="100" dirty="0">
                <a:solidFill>
                  <a:srgbClr val="000000"/>
                </a:solidFill>
                <a:latin typeface="Arial" charset="0"/>
                <a:ea typeface="Arial" panose="020B0604020202020204" pitchFamily="34" charset="0"/>
                <a:cs typeface="Arial" charset="0"/>
              </a:rPr>
              <a:t> </a:t>
            </a:r>
            <a:r>
              <a:rPr lang="en-US" altLang="en-US" sz="2200" dirty="0">
                <a:solidFill>
                  <a:srgbClr val="000000"/>
                </a:solidFill>
                <a:latin typeface="Arial" charset="0"/>
                <a:ea typeface="Arial" panose="020B0604020202020204" pitchFamily="34" charset="0"/>
                <a:cs typeface="Arial" charset="0"/>
              </a:rPr>
              <a:t>I deduction is allowed, and the loss is carried over to the next year to reduce Q</a:t>
            </a:r>
            <a:r>
              <a:rPr lang="en-US" altLang="en-US" sz="100" dirty="0">
                <a:solidFill>
                  <a:srgbClr val="000000"/>
                </a:solidFill>
                <a:latin typeface="Arial" charset="0"/>
                <a:ea typeface="Arial" panose="020B0604020202020204" pitchFamily="34" charset="0"/>
                <a:cs typeface="Arial" charset="0"/>
              </a:rPr>
              <a:t> </a:t>
            </a:r>
            <a:r>
              <a:rPr lang="en-US" altLang="en-US" sz="2200" dirty="0">
                <a:solidFill>
                  <a:srgbClr val="000000"/>
                </a:solidFill>
                <a:latin typeface="Arial" charset="0"/>
                <a:ea typeface="Arial" panose="020B0604020202020204" pitchFamily="34" charset="0"/>
                <a:cs typeface="Arial" charset="0"/>
              </a:rPr>
              <a:t>B</a:t>
            </a:r>
            <a:r>
              <a:rPr lang="en-US" altLang="en-US" sz="100" dirty="0">
                <a:solidFill>
                  <a:srgbClr val="000000"/>
                </a:solidFill>
                <a:latin typeface="Arial" charset="0"/>
                <a:ea typeface="Arial" panose="020B0604020202020204" pitchFamily="34" charset="0"/>
                <a:cs typeface="Arial" charset="0"/>
              </a:rPr>
              <a:t> </a:t>
            </a:r>
            <a:r>
              <a:rPr lang="en-US" altLang="en-US" sz="2200" dirty="0">
                <a:solidFill>
                  <a:srgbClr val="000000"/>
                </a:solidFill>
                <a:latin typeface="Arial" charset="0"/>
                <a:ea typeface="Arial" panose="020B0604020202020204" pitchFamily="34" charset="0"/>
                <a:cs typeface="Arial" charset="0"/>
              </a:rPr>
              <a:t>I (but not below zero)</a:t>
            </a:r>
            <a:endPar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87014207"/>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38200" y="220364"/>
            <a:ext cx="10515600" cy="961626"/>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r>
              <a:rPr lang="en-US" altLang="en-US" dirty="0">
                <a:ea typeface="ＭＳ Ｐゴシック" panose="020B0600070205080204" pitchFamily="34" charset="-128"/>
              </a:rPr>
              <a:t>The Big Picture - Example </a:t>
            </a:r>
            <a:r>
              <a:rPr lang="en-US" altLang="en-US" dirty="0" smtClean="0">
                <a:ea typeface="ＭＳ Ｐゴシック" panose="020B0600070205080204" pitchFamily="34" charset="-128"/>
              </a:rPr>
              <a:t>58 </a:t>
            </a:r>
            <a:r>
              <a:rPr lang="en-US" altLang="en-US" dirty="0">
                <a:ea typeface="ＭＳ Ｐゴシック" panose="020B0600070205080204" pitchFamily="34" charset="-128"/>
              </a:rPr>
              <a:t>Qualified Business </a:t>
            </a:r>
            <a:r>
              <a:rPr lang="en-US" altLang="en-US" dirty="0" smtClean="0">
                <a:ea typeface="ＭＳ Ｐゴシック" panose="020B0600070205080204" pitchFamily="34" charset="-128"/>
              </a:rPr>
              <a:t>Income </a:t>
            </a:r>
            <a:r>
              <a:rPr lang="en-US" altLang="en-US" sz="2400" b="0" dirty="0" smtClean="0">
                <a:ea typeface="ＭＳ Ｐゴシック" panose="020B0600070205080204" pitchFamily="34" charset="-128"/>
              </a:rPr>
              <a:t>(1 of 2)</a:t>
            </a:r>
            <a:endParaRPr lang="en-US" sz="2400" b="0" dirty="0">
              <a:latin typeface="Arial" panose="020B0604020202020204" pitchFamily="34" charset="0"/>
            </a:endParaRPr>
          </a:p>
        </p:txBody>
      </p:sp>
      <p:sp>
        <p:nvSpPr>
          <p:cNvPr id="3" name="Text Placeholder 2"/>
          <p:cNvSpPr>
            <a:spLocks noGrp="1"/>
          </p:cNvSpPr>
          <p:nvPr>
            <p:ph type="body" sz="quarter" idx="15"/>
          </p:nvPr>
        </p:nvSpPr>
        <p:spPr>
          <a:xfrm>
            <a:off x="743576" y="1289683"/>
            <a:ext cx="10711543" cy="2967991"/>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noAutofit/>
          </a:bodyPr>
          <a:lstStyle/>
          <a:p>
            <a:pPr marL="292608" indent="-292608">
              <a:buClr>
                <a:srgbClr val="C00000"/>
              </a:buClr>
              <a:buFont typeface="Arial" panose="020B0604020202020204" pitchFamily="34" charset="0"/>
              <a:buChar char="•"/>
            </a:pPr>
            <a:r>
              <a:rPr lang="en-US" altLang="en-US" dirty="0">
                <a:ea typeface="ＭＳ Ｐゴシック" panose="020B0600070205080204" pitchFamily="34" charset="-128"/>
              </a:rPr>
              <a:t>Return to Example 33</a:t>
            </a:r>
            <a:endParaRPr lang="en-US" altLang="en-US" sz="2800" dirty="0">
              <a:ea typeface="ＭＳ Ｐゴシック" panose="020B0600070205080204" pitchFamily="34" charset="-128"/>
            </a:endParaRPr>
          </a:p>
          <a:p>
            <a:pPr marL="292608" indent="-292608">
              <a:buClr>
                <a:srgbClr val="C00000"/>
              </a:buClr>
              <a:buFont typeface="Arial" panose="020B0604020202020204" pitchFamily="34" charset="0"/>
              <a:buChar char="•"/>
            </a:pPr>
            <a:r>
              <a:rPr lang="en-US" altLang="en-US" dirty="0">
                <a:ea typeface="ＭＳ Ｐゴシック" panose="020B0600070205080204" pitchFamily="34" charset="-128"/>
              </a:rPr>
              <a:t>Morgan reports net income from her tutoring of $3,989 and her freelance driving of $2,958</a:t>
            </a:r>
          </a:p>
          <a:p>
            <a:pPr marL="292608" indent="-292608">
              <a:buClr>
                <a:srgbClr val="C00000"/>
              </a:buClr>
              <a:buFont typeface="Arial" panose="020B0604020202020204" pitchFamily="34" charset="0"/>
              <a:buChar char="•"/>
            </a:pPr>
            <a:r>
              <a:rPr lang="en-US" altLang="en-US" dirty="0">
                <a:ea typeface="ＭＳ Ｐゴシック" panose="020B0600070205080204" pitchFamily="34" charset="-128"/>
              </a:rPr>
              <a:t>Assume that Morgan’s modified taxable income for 2018 is $52,000</a:t>
            </a:r>
          </a:p>
          <a:p>
            <a:pPr marL="292608" indent="-292608">
              <a:buClr>
                <a:srgbClr val="C00000"/>
              </a:buClr>
              <a:buFont typeface="Arial" panose="020B0604020202020204" pitchFamily="34" charset="0"/>
              <a:buChar char="•"/>
            </a:pPr>
            <a:r>
              <a:rPr lang="en-US" altLang="en-US" dirty="0" smtClean="0">
                <a:ea typeface="ＭＳ Ｐゴシック" panose="020B0600070205080204" pitchFamily="34" charset="-128"/>
              </a:rPr>
              <a:t>Since </a:t>
            </a:r>
            <a:r>
              <a:rPr lang="en-US" altLang="en-US" dirty="0">
                <a:ea typeface="ＭＳ Ｐゴシック" panose="020B0600070205080204" pitchFamily="34" charset="-128"/>
              </a:rPr>
              <a:t>her taxable income before the </a:t>
            </a:r>
            <a:r>
              <a:rPr lang="en-US" altLang="en-US" dirty="0" smtClean="0">
                <a:ea typeface="ＭＳ Ｐゴシック" panose="020B0600070205080204" pitchFamily="34" charset="-128"/>
              </a:rPr>
              <a:t>Q</a:t>
            </a:r>
            <a:r>
              <a:rPr lang="en-US" altLang="en-US" sz="100" dirty="0" smtClean="0">
                <a:ea typeface="ＭＳ Ｐゴシック" panose="020B0600070205080204" pitchFamily="34" charset="-128"/>
              </a:rPr>
              <a:t> </a:t>
            </a:r>
            <a:r>
              <a:rPr lang="en-US" altLang="en-US" dirty="0" smtClean="0">
                <a:ea typeface="ＭＳ Ｐゴシック" panose="020B0600070205080204" pitchFamily="34" charset="-128"/>
              </a:rPr>
              <a:t>B</a:t>
            </a:r>
            <a:r>
              <a:rPr lang="en-US" altLang="en-US" sz="100" dirty="0" smtClean="0">
                <a:ea typeface="ＭＳ Ｐゴシック" panose="020B0600070205080204" pitchFamily="34" charset="-128"/>
              </a:rPr>
              <a:t> </a:t>
            </a:r>
            <a:r>
              <a:rPr lang="en-US" altLang="en-US" dirty="0" smtClean="0">
                <a:ea typeface="ＭＳ Ｐゴシック" panose="020B0600070205080204" pitchFamily="34" charset="-128"/>
              </a:rPr>
              <a:t>I </a:t>
            </a:r>
            <a:r>
              <a:rPr lang="en-US" altLang="en-US" dirty="0">
                <a:ea typeface="ＭＳ Ｐゴシック" panose="020B0600070205080204" pitchFamily="34" charset="-128"/>
              </a:rPr>
              <a:t>deduction is less than the $157,500 income limit in 2018, neither the W–2 Wage/Capital Investment limit nor the Specified Services limit applies to her</a:t>
            </a:r>
          </a:p>
        </p:txBody>
      </p:sp>
    </p:spTree>
    <p:extLst>
      <p:ext uri="{BB962C8B-B14F-4D97-AF65-F5344CB8AC3E}">
        <p14:creationId xmlns:p14="http://schemas.microsoft.com/office/powerpoint/2010/main" val="2736274851"/>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38200" y="215556"/>
            <a:ext cx="10515600" cy="971242"/>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r>
              <a:rPr lang="en-US" altLang="en-US" dirty="0">
                <a:ea typeface="ＭＳ Ｐゴシック" panose="020B0600070205080204" pitchFamily="34" charset="-128"/>
              </a:rPr>
              <a:t>The Big Picture - Example 58 Qualified Business Income </a:t>
            </a:r>
            <a:r>
              <a:rPr lang="en-US" altLang="en-US" sz="2400" b="0" dirty="0" smtClean="0">
                <a:ea typeface="ＭＳ Ｐゴシック" panose="020B0600070205080204" pitchFamily="34" charset="-128"/>
              </a:rPr>
              <a:t>(2 </a:t>
            </a:r>
            <a:r>
              <a:rPr lang="en-US" altLang="en-US" sz="2400" b="0" dirty="0">
                <a:ea typeface="ＭＳ Ｐゴシック" panose="020B0600070205080204" pitchFamily="34" charset="-128"/>
              </a:rPr>
              <a:t>of 2)</a:t>
            </a:r>
            <a:endParaRPr lang="en-US" sz="2400" b="0" dirty="0">
              <a:latin typeface="Arial" panose="020B0604020202020204" pitchFamily="34" charset="0"/>
            </a:endParaRPr>
          </a:p>
        </p:txBody>
      </p:sp>
      <p:sp>
        <p:nvSpPr>
          <p:cNvPr id="2" name="Text Placeholder 1"/>
          <p:cNvSpPr>
            <a:spLocks noGrp="1"/>
          </p:cNvSpPr>
          <p:nvPr>
            <p:ph type="body" sz="quarter" idx="15"/>
          </p:nvPr>
        </p:nvSpPr>
        <p:spPr>
          <a:xfrm>
            <a:off x="743576" y="1289683"/>
            <a:ext cx="10711543" cy="853441"/>
          </a:xfrm>
        </p:spPr>
        <p:txBody>
          <a:bodyPr/>
          <a:lstStyle/>
          <a:p>
            <a:r>
              <a:rPr lang="en-IN" dirty="0"/>
              <a:t>As a result, her </a:t>
            </a:r>
            <a:r>
              <a:rPr lang="en-IN" dirty="0" smtClean="0"/>
              <a:t>Q</a:t>
            </a:r>
            <a:r>
              <a:rPr lang="en-IN" sz="100" dirty="0" smtClean="0"/>
              <a:t> </a:t>
            </a:r>
            <a:r>
              <a:rPr lang="en-IN" dirty="0" smtClean="0"/>
              <a:t>B</a:t>
            </a:r>
            <a:r>
              <a:rPr lang="en-IN" sz="100" dirty="0" smtClean="0"/>
              <a:t> </a:t>
            </a:r>
            <a:r>
              <a:rPr lang="en-IN" dirty="0" smtClean="0"/>
              <a:t>I </a:t>
            </a:r>
            <a:r>
              <a:rPr lang="en-IN" dirty="0"/>
              <a:t>deduction for 2018 is $1,390, </a:t>
            </a:r>
            <a:r>
              <a:rPr lang="en-IN" dirty="0" smtClean="0"/>
              <a:t>computed as </a:t>
            </a:r>
            <a:r>
              <a:rPr lang="en-IN" dirty="0"/>
              <a:t>follows:</a:t>
            </a:r>
          </a:p>
          <a:p>
            <a:pPr marL="403200" indent="-403200">
              <a:buClr>
                <a:srgbClr val="C00000"/>
              </a:buClr>
              <a:buFont typeface="+mj-lt"/>
              <a:buAutoNum type="arabicPeriod"/>
            </a:pPr>
            <a:r>
              <a:rPr lang="en-IN" dirty="0"/>
              <a:t>1. 20% of qualified business income:</a:t>
            </a:r>
          </a:p>
        </p:txBody>
      </p:sp>
      <p:graphicFrame>
        <p:nvGraphicFramePr>
          <p:cNvPr id="9" name="Content Placeholder 8" descr="Table is accessible to screenreaders"/>
          <p:cNvGraphicFramePr>
            <a:graphicFrameLocks noGrp="1"/>
          </p:cNvGraphicFramePr>
          <p:nvPr>
            <p:ph sz="quarter" idx="23"/>
            <p:extLst>
              <p:ext uri="{D42A27DB-BD31-4B8C-83A1-F6EECF244321}">
                <p14:modId xmlns:p14="http://schemas.microsoft.com/office/powerpoint/2010/main" val="1071224808"/>
              </p:ext>
            </p:extLst>
          </p:nvPr>
        </p:nvGraphicFramePr>
        <p:xfrm>
          <a:off x="1085849" y="2259013"/>
          <a:ext cx="7258051" cy="1188720"/>
        </p:xfrm>
        <a:graphic>
          <a:graphicData uri="http://schemas.openxmlformats.org/drawingml/2006/table">
            <a:tbl>
              <a:tblPr firstRow="1" bandRow="1">
                <a:tableStyleId>{5C22544A-7EE6-4342-B048-85BDC9FD1C3A}</a:tableStyleId>
              </a:tblPr>
              <a:tblGrid>
                <a:gridCol w="6200776">
                  <a:extLst>
                    <a:ext uri="{9D8B030D-6E8A-4147-A177-3AD203B41FA5}">
                      <a16:colId xmlns:a16="http://schemas.microsoft.com/office/drawing/2014/main" val="3058431791"/>
                    </a:ext>
                  </a:extLst>
                </a:gridCol>
                <a:gridCol w="1057275">
                  <a:extLst>
                    <a:ext uri="{9D8B030D-6E8A-4147-A177-3AD203B41FA5}">
                      <a16:colId xmlns:a16="http://schemas.microsoft.com/office/drawing/2014/main" val="1314043845"/>
                    </a:ext>
                  </a:extLst>
                </a:gridCol>
              </a:tblGrid>
              <a:tr h="370840">
                <a:tc>
                  <a:txBody>
                    <a:bodyPr/>
                    <a:lstStyle/>
                    <a:p>
                      <a:r>
                        <a:rPr lang="en-IN" sz="2000" b="0" i="0" u="none" strike="noStrike" kern="1200" baseline="0" dirty="0" smtClean="0">
                          <a:solidFill>
                            <a:srgbClr val="000000"/>
                          </a:solidFill>
                          <a:latin typeface="Arial" panose="020B0604020202020204" pitchFamily="34" charset="0"/>
                          <a:ea typeface="+mn-ea"/>
                          <a:cs typeface="Arial" panose="020B0604020202020204" pitchFamily="34" charset="0"/>
                        </a:rPr>
                        <a:t>Tutoring: $3,989 × 20%</a:t>
                      </a:r>
                      <a:endParaRPr lang="en-IN" sz="2000" dirty="0">
                        <a:solidFill>
                          <a:srgbClr val="000000"/>
                        </a:solidFill>
                        <a:latin typeface="Arial" panose="020B0604020202020204" pitchFamily="34" charset="0"/>
                        <a:cs typeface="Arial" panose="020B0604020202020204" pitchFamily="34" charset="0"/>
                      </a:endParaRPr>
                    </a:p>
                  </a:txBody>
                  <a:tcPr>
                    <a:noFill/>
                  </a:tcPr>
                </a:tc>
                <a:tc>
                  <a:txBody>
                    <a:bodyPr/>
                    <a:lstStyle/>
                    <a:p>
                      <a:pPr algn="r"/>
                      <a:r>
                        <a:rPr lang="en-IN" sz="2000" b="0" i="0" u="none" strike="noStrike" kern="1200" baseline="0" dirty="0" smtClean="0">
                          <a:solidFill>
                            <a:srgbClr val="000000"/>
                          </a:solidFill>
                          <a:latin typeface="Arial" panose="020B0604020202020204" pitchFamily="34" charset="0"/>
                          <a:ea typeface="+mn-ea"/>
                          <a:cs typeface="Arial" panose="020B0604020202020204" pitchFamily="34" charset="0"/>
                        </a:rPr>
                        <a:t>$ 798</a:t>
                      </a:r>
                      <a:endParaRPr lang="en-IN" sz="2000" dirty="0">
                        <a:solidFill>
                          <a:srgbClr val="000000"/>
                        </a:solidFill>
                        <a:latin typeface="Arial" panose="020B0604020202020204" pitchFamily="34" charset="0"/>
                        <a:cs typeface="Arial" panose="020B0604020202020204" pitchFamily="34" charset="0"/>
                      </a:endParaRPr>
                    </a:p>
                  </a:txBody>
                  <a:tcPr>
                    <a:noFill/>
                  </a:tcPr>
                </a:tc>
                <a:extLst>
                  <a:ext uri="{0D108BD9-81ED-4DB2-BD59-A6C34878D82A}">
                    <a16:rowId xmlns:a16="http://schemas.microsoft.com/office/drawing/2014/main" val="2320044266"/>
                  </a:ext>
                </a:extLst>
              </a:tr>
              <a:tr h="370840">
                <a:tc>
                  <a:txBody>
                    <a:bodyPr/>
                    <a:lstStyle/>
                    <a:p>
                      <a:r>
                        <a:rPr lang="en-IN" sz="2000" b="0" i="0" u="none" strike="noStrike" kern="1200" baseline="0" dirty="0" smtClean="0">
                          <a:solidFill>
                            <a:srgbClr val="000000"/>
                          </a:solidFill>
                          <a:latin typeface="Arial" panose="020B0604020202020204" pitchFamily="34" charset="0"/>
                          <a:ea typeface="+mn-ea"/>
                          <a:cs typeface="Arial" panose="020B0604020202020204" pitchFamily="34" charset="0"/>
                        </a:rPr>
                        <a:t>Freelance driving: $2,958 × 20%</a:t>
                      </a:r>
                      <a:endParaRPr lang="en-IN" sz="2000" dirty="0">
                        <a:solidFill>
                          <a:srgbClr val="000000"/>
                        </a:solidFill>
                        <a:latin typeface="Arial" panose="020B0604020202020204" pitchFamily="34" charset="0"/>
                        <a:cs typeface="Arial" panose="020B0604020202020204" pitchFamily="34" charset="0"/>
                      </a:endParaRPr>
                    </a:p>
                  </a:txBody>
                  <a:tcPr>
                    <a:noFill/>
                  </a:tcPr>
                </a:tc>
                <a:tc>
                  <a:txBody>
                    <a:bodyPr/>
                    <a:lstStyle/>
                    <a:p>
                      <a:pPr algn="r"/>
                      <a:r>
                        <a:rPr lang="en-IN" sz="2000" b="0" i="0" u="none" strike="noStrike" kern="1200" baseline="0" dirty="0" smtClean="0">
                          <a:solidFill>
                            <a:srgbClr val="000000"/>
                          </a:solidFill>
                          <a:latin typeface="Arial" panose="020B0604020202020204" pitchFamily="34" charset="0"/>
                          <a:ea typeface="+mn-ea"/>
                          <a:cs typeface="Arial" panose="020B0604020202020204" pitchFamily="34" charset="0"/>
                        </a:rPr>
                        <a:t>592</a:t>
                      </a:r>
                      <a:endParaRPr lang="en-IN" sz="2000" dirty="0">
                        <a:solidFill>
                          <a:srgbClr val="000000"/>
                        </a:solidFill>
                        <a:latin typeface="Arial" panose="020B0604020202020204" pitchFamily="34" charset="0"/>
                        <a:cs typeface="Arial" panose="020B0604020202020204" pitchFamily="34" charset="0"/>
                      </a:endParaRPr>
                    </a:p>
                  </a:txBody>
                  <a:tcPr>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476588352"/>
                  </a:ext>
                </a:extLst>
              </a:tr>
              <a:tr h="370840">
                <a:tc>
                  <a:txBody>
                    <a:bodyPr/>
                    <a:lstStyle/>
                    <a:p>
                      <a:r>
                        <a:rPr lang="en-IN" sz="2000" b="0" i="0" u="none" strike="noStrike" kern="1200" baseline="0" dirty="0" smtClean="0">
                          <a:solidFill>
                            <a:srgbClr val="000000"/>
                          </a:solidFill>
                          <a:latin typeface="Arial" panose="020B0604020202020204" pitchFamily="34" charset="0"/>
                          <a:ea typeface="+mn-ea"/>
                          <a:cs typeface="Arial" panose="020B0604020202020204" pitchFamily="34" charset="0"/>
                        </a:rPr>
                        <a:t>Combined qualified business income amount</a:t>
                      </a:r>
                      <a:endParaRPr lang="en-IN" sz="2000" dirty="0">
                        <a:solidFill>
                          <a:srgbClr val="000000"/>
                        </a:solidFill>
                        <a:latin typeface="Arial" panose="020B0604020202020204" pitchFamily="34" charset="0"/>
                        <a:cs typeface="Arial" panose="020B0604020202020204" pitchFamily="34" charset="0"/>
                      </a:endParaRPr>
                    </a:p>
                  </a:txBody>
                  <a:tcPr>
                    <a:noFill/>
                  </a:tcPr>
                </a:tc>
                <a:tc>
                  <a:txBody>
                    <a:bodyPr/>
                    <a:lstStyle/>
                    <a:p>
                      <a:pPr algn="r"/>
                      <a:r>
                        <a:rPr lang="en-IN" sz="2000" b="0" i="0" u="dbl" strike="noStrike" kern="1200" baseline="0" dirty="0" smtClean="0">
                          <a:solidFill>
                            <a:srgbClr val="000000"/>
                          </a:solidFill>
                          <a:latin typeface="Arial" panose="020B0604020202020204" pitchFamily="34" charset="0"/>
                          <a:ea typeface="+mn-ea"/>
                          <a:cs typeface="Arial" panose="020B0604020202020204" pitchFamily="34" charset="0"/>
                        </a:rPr>
                        <a:t>$ 1,390</a:t>
                      </a:r>
                      <a:endParaRPr lang="en-IN" sz="2000" u="dbl" baseline="0" dirty="0">
                        <a:solidFill>
                          <a:srgbClr val="000000"/>
                        </a:solidFill>
                        <a:latin typeface="Arial" panose="020B0604020202020204" pitchFamily="34" charset="0"/>
                        <a:cs typeface="Arial" panose="020B0604020202020204" pitchFamily="34" charset="0"/>
                      </a:endParaRPr>
                    </a:p>
                  </a:txBody>
                  <a:tcPr>
                    <a:lnT w="12700" cap="flat" cmpd="sng" algn="ctr">
                      <a:solidFill>
                        <a:srgbClr val="000000"/>
                      </a:solidFill>
                      <a:prstDash val="solid"/>
                      <a:round/>
                      <a:headEnd type="none" w="med" len="med"/>
                      <a:tailEnd type="none" w="med" len="med"/>
                    </a:lnT>
                    <a:noFill/>
                  </a:tcPr>
                </a:tc>
                <a:extLst>
                  <a:ext uri="{0D108BD9-81ED-4DB2-BD59-A6C34878D82A}">
                    <a16:rowId xmlns:a16="http://schemas.microsoft.com/office/drawing/2014/main" val="1222705361"/>
                  </a:ext>
                </a:extLst>
              </a:tr>
            </a:tbl>
          </a:graphicData>
        </a:graphic>
      </p:graphicFrame>
      <p:sp>
        <p:nvSpPr>
          <p:cNvPr id="3" name="Text Placeholder 2"/>
          <p:cNvSpPr>
            <a:spLocks noGrp="1"/>
          </p:cNvSpPr>
          <p:nvPr>
            <p:ph type="body" sz="quarter" idx="16"/>
          </p:nvPr>
        </p:nvSpPr>
        <p:spPr>
          <a:xfrm>
            <a:off x="737354" y="3602681"/>
            <a:ext cx="4853821" cy="338558"/>
          </a:xfrm>
        </p:spPr>
        <p:txBody>
          <a:bodyPr/>
          <a:lstStyle/>
          <a:p>
            <a:pPr marL="403200" indent="-403200">
              <a:buClr>
                <a:srgbClr val="C00000"/>
              </a:buClr>
              <a:buFont typeface="+mj-lt"/>
              <a:buAutoNum type="arabicPeriod" startAt="2"/>
            </a:pPr>
            <a:r>
              <a:rPr lang="en-IN" dirty="0"/>
              <a:t>20% of modified taxable income:</a:t>
            </a:r>
          </a:p>
        </p:txBody>
      </p:sp>
      <p:graphicFrame>
        <p:nvGraphicFramePr>
          <p:cNvPr id="13" name="Content Placeholder 12" descr="Table is accessible to screenreaders"/>
          <p:cNvGraphicFramePr>
            <a:graphicFrameLocks noGrp="1"/>
          </p:cNvGraphicFramePr>
          <p:nvPr>
            <p:ph sz="quarter" idx="23"/>
            <p:extLst>
              <p:ext uri="{D42A27DB-BD31-4B8C-83A1-F6EECF244321}">
                <p14:modId xmlns:p14="http://schemas.microsoft.com/office/powerpoint/2010/main" val="4148814685"/>
              </p:ext>
            </p:extLst>
          </p:nvPr>
        </p:nvGraphicFramePr>
        <p:xfrm>
          <a:off x="1085849" y="4125913"/>
          <a:ext cx="7258052" cy="396240"/>
        </p:xfrm>
        <a:graphic>
          <a:graphicData uri="http://schemas.openxmlformats.org/drawingml/2006/table">
            <a:tbl>
              <a:tblPr firstRow="1" bandRow="1">
                <a:tableStyleId>{5C22544A-7EE6-4342-B048-85BDC9FD1C3A}</a:tableStyleId>
              </a:tblPr>
              <a:tblGrid>
                <a:gridCol w="5991226">
                  <a:extLst>
                    <a:ext uri="{9D8B030D-6E8A-4147-A177-3AD203B41FA5}">
                      <a16:colId xmlns:a16="http://schemas.microsoft.com/office/drawing/2014/main" val="3589354755"/>
                    </a:ext>
                  </a:extLst>
                </a:gridCol>
                <a:gridCol w="1266826">
                  <a:extLst>
                    <a:ext uri="{9D8B030D-6E8A-4147-A177-3AD203B41FA5}">
                      <a16:colId xmlns:a16="http://schemas.microsoft.com/office/drawing/2014/main" val="197885430"/>
                    </a:ext>
                  </a:extLst>
                </a:gridCol>
              </a:tblGrid>
              <a:tr h="370840">
                <a:tc>
                  <a:txBody>
                    <a:bodyPr/>
                    <a:lstStyle/>
                    <a:p>
                      <a:r>
                        <a:rPr lang="en-IN" sz="2000" b="0" i="0" u="none" strike="noStrike" kern="1200" baseline="0" dirty="0" smtClean="0">
                          <a:solidFill>
                            <a:srgbClr val="000000"/>
                          </a:solidFill>
                          <a:latin typeface="Arial" panose="020B0604020202020204" pitchFamily="34" charset="0"/>
                          <a:ea typeface="+mn-ea"/>
                          <a:cs typeface="Arial" panose="020B0604020202020204" pitchFamily="34" charset="0"/>
                        </a:rPr>
                        <a:t>$52,000 × 20%</a:t>
                      </a:r>
                      <a:endParaRPr lang="en-IN" sz="2000" dirty="0">
                        <a:solidFill>
                          <a:srgbClr val="000000"/>
                        </a:solidFill>
                        <a:latin typeface="Arial" panose="020B0604020202020204" pitchFamily="34" charset="0"/>
                        <a:cs typeface="Arial" panose="020B0604020202020204" pitchFamily="34" charset="0"/>
                      </a:endParaRPr>
                    </a:p>
                  </a:txBody>
                  <a:tcPr>
                    <a:noFill/>
                  </a:tcPr>
                </a:tc>
                <a:tc>
                  <a:txBody>
                    <a:bodyPr/>
                    <a:lstStyle/>
                    <a:p>
                      <a:r>
                        <a:rPr lang="en-IN" sz="2000" b="0" i="0" u="dbl" strike="noStrike" kern="1200" baseline="0" dirty="0" smtClean="0">
                          <a:solidFill>
                            <a:srgbClr val="000000"/>
                          </a:solidFill>
                          <a:latin typeface="Arial" panose="020B0604020202020204" pitchFamily="34" charset="0"/>
                          <a:ea typeface="+mn-ea"/>
                          <a:cs typeface="Arial" panose="020B0604020202020204" pitchFamily="34" charset="0"/>
                        </a:rPr>
                        <a:t>$10,400</a:t>
                      </a:r>
                      <a:endParaRPr lang="en-IN" sz="2000" u="dbl" baseline="0" dirty="0">
                        <a:solidFill>
                          <a:srgbClr val="000000"/>
                        </a:solidFill>
                        <a:latin typeface="Arial" panose="020B0604020202020204" pitchFamily="34" charset="0"/>
                        <a:cs typeface="Arial" panose="020B0604020202020204" pitchFamily="34" charset="0"/>
                      </a:endParaRPr>
                    </a:p>
                  </a:txBody>
                  <a:tcPr>
                    <a:noFill/>
                  </a:tcPr>
                </a:tc>
                <a:extLst>
                  <a:ext uri="{0D108BD9-81ED-4DB2-BD59-A6C34878D82A}">
                    <a16:rowId xmlns:a16="http://schemas.microsoft.com/office/drawing/2014/main" val="3016297430"/>
                  </a:ext>
                </a:extLst>
              </a:tr>
            </a:tbl>
          </a:graphicData>
        </a:graphic>
      </p:graphicFrame>
      <p:sp>
        <p:nvSpPr>
          <p:cNvPr id="5" name="Content Placeholder 4"/>
          <p:cNvSpPr>
            <a:spLocks noGrp="1"/>
          </p:cNvSpPr>
          <p:nvPr>
            <p:ph sz="quarter" idx="22"/>
          </p:nvPr>
        </p:nvSpPr>
        <p:spPr>
          <a:xfrm>
            <a:off x="741104" y="4828455"/>
            <a:ext cx="10710862" cy="1313948"/>
          </a:xfrm>
        </p:spPr>
        <p:txBody>
          <a:bodyPr/>
          <a:lstStyle/>
          <a:p>
            <a:r>
              <a:rPr lang="en-IN" sz="2400" dirty="0"/>
              <a:t>As Morgan’s combined qualified business income amount ($1,390) is less than 20% of her </a:t>
            </a:r>
            <a:r>
              <a:rPr lang="en-IN" sz="2400" dirty="0" smtClean="0"/>
              <a:t>modified taxable </a:t>
            </a:r>
            <a:r>
              <a:rPr lang="en-IN" sz="2400" dirty="0"/>
              <a:t>income ($10,400), her </a:t>
            </a:r>
            <a:r>
              <a:rPr lang="en-IN" sz="2400" dirty="0" smtClean="0"/>
              <a:t>Q</a:t>
            </a:r>
            <a:r>
              <a:rPr lang="en-IN" sz="100" dirty="0" smtClean="0"/>
              <a:t> </a:t>
            </a:r>
            <a:r>
              <a:rPr lang="en-IN" sz="2400" dirty="0" smtClean="0"/>
              <a:t>B</a:t>
            </a:r>
            <a:r>
              <a:rPr lang="en-IN" sz="100" dirty="0" smtClean="0"/>
              <a:t> </a:t>
            </a:r>
            <a:r>
              <a:rPr lang="en-IN" sz="2400" dirty="0" smtClean="0"/>
              <a:t>I </a:t>
            </a:r>
            <a:r>
              <a:rPr lang="en-IN" sz="2400" dirty="0"/>
              <a:t>deduction in 2018 is $1,390. Her taxable income is $50,610 ($</a:t>
            </a:r>
            <a:r>
              <a:rPr lang="en-IN" sz="2400" dirty="0" smtClean="0"/>
              <a:t>52,000 of </a:t>
            </a:r>
            <a:r>
              <a:rPr lang="en-IN" sz="2400" dirty="0"/>
              <a:t>taxable income before the </a:t>
            </a:r>
            <a:r>
              <a:rPr lang="en-IN" sz="2400" dirty="0" smtClean="0"/>
              <a:t>Q</a:t>
            </a:r>
            <a:r>
              <a:rPr lang="en-IN" sz="100" dirty="0" smtClean="0"/>
              <a:t> </a:t>
            </a:r>
            <a:r>
              <a:rPr lang="en-IN" sz="2400" dirty="0" smtClean="0"/>
              <a:t>B</a:t>
            </a:r>
            <a:r>
              <a:rPr lang="en-IN" sz="100" dirty="0" smtClean="0"/>
              <a:t> </a:t>
            </a:r>
            <a:r>
              <a:rPr lang="en-IN" sz="2400" dirty="0" smtClean="0"/>
              <a:t>I </a:t>
            </a:r>
            <a:r>
              <a:rPr lang="en-IN" sz="2400" dirty="0"/>
              <a:t>deduction less her $1,390 </a:t>
            </a:r>
            <a:r>
              <a:rPr lang="en-IN" sz="2400" dirty="0" smtClean="0"/>
              <a:t>Q</a:t>
            </a:r>
            <a:r>
              <a:rPr lang="en-IN" sz="100" dirty="0" smtClean="0"/>
              <a:t> </a:t>
            </a:r>
            <a:r>
              <a:rPr lang="en-IN" sz="2400" dirty="0" smtClean="0"/>
              <a:t>B</a:t>
            </a:r>
            <a:r>
              <a:rPr lang="en-IN" sz="100" dirty="0" smtClean="0"/>
              <a:t> </a:t>
            </a:r>
            <a:r>
              <a:rPr lang="en-IN" sz="2400" dirty="0" smtClean="0"/>
              <a:t>I </a:t>
            </a:r>
            <a:r>
              <a:rPr lang="en-IN" sz="2400" dirty="0"/>
              <a:t>deduction).</a:t>
            </a:r>
          </a:p>
        </p:txBody>
      </p:sp>
    </p:spTree>
    <p:extLst>
      <p:ext uri="{BB962C8B-B14F-4D97-AF65-F5344CB8AC3E}">
        <p14:creationId xmlns:p14="http://schemas.microsoft.com/office/powerpoint/2010/main" val="472010488"/>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r>
              <a:rPr lang="en-US" altLang="en-US" dirty="0">
                <a:ea typeface="ＭＳ Ｐゴシック" panose="020B0600070205080204" pitchFamily="34" charset="-128"/>
              </a:rPr>
              <a:t>Contributions to Retirement Accounts </a:t>
            </a:r>
            <a:r>
              <a:rPr lang="en-US" altLang="en-US" sz="2400" b="0" dirty="0" smtClean="0">
                <a:ea typeface="ＭＳ Ｐゴシック" panose="020B0600070205080204" pitchFamily="34" charset="-128"/>
              </a:rPr>
              <a:t>(1 </a:t>
            </a:r>
            <a:r>
              <a:rPr lang="en-US" altLang="en-US" sz="2400" b="0" dirty="0">
                <a:ea typeface="ＭＳ Ｐゴシック" panose="020B0600070205080204" pitchFamily="34" charset="-128"/>
              </a:rPr>
              <a:t>of 2)</a:t>
            </a:r>
            <a:endParaRPr lang="en-US" sz="2400" b="0" dirty="0">
              <a:latin typeface="Arial" panose="020B0604020202020204" pitchFamily="34" charset="0"/>
            </a:endParaRPr>
          </a:p>
        </p:txBody>
      </p:sp>
      <p:sp>
        <p:nvSpPr>
          <p:cNvPr id="3" name="Text Placeholder 2"/>
          <p:cNvSpPr>
            <a:spLocks noGrp="1"/>
          </p:cNvSpPr>
          <p:nvPr>
            <p:ph type="body" sz="quarter" idx="15"/>
          </p:nvPr>
        </p:nvSpPr>
        <p:spPr>
          <a:xfrm>
            <a:off x="743576" y="1289682"/>
            <a:ext cx="10495923" cy="3110868"/>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noAutofit/>
          </a:bodyPr>
          <a:lstStyle/>
          <a:p>
            <a:pPr marL="292608" indent="-292608">
              <a:buClr>
                <a:srgbClr val="C00000"/>
              </a:buClr>
              <a:buFont typeface="Arial" panose="020B0604020202020204" pitchFamily="34" charset="0"/>
              <a:buChar char="•"/>
            </a:pPr>
            <a:r>
              <a:rPr lang="en-US" altLang="en-US" dirty="0">
                <a:latin typeface="Arial" panose="020B0604020202020204" pitchFamily="34" charset="0"/>
                <a:ea typeface="ＭＳ Ｐゴシック" panose="020B0600070205080204" pitchFamily="34" charset="-128"/>
                <a:cs typeface="Arial" panose="020B0604020202020204" pitchFamily="34" charset="0"/>
              </a:rPr>
              <a:t>Retirement plans fall into two major classifications depending on who is covered</a:t>
            </a:r>
          </a:p>
          <a:p>
            <a:pPr marL="621792" lvl="1" indent="-320040">
              <a:spcBef>
                <a:spcPts val="1000"/>
              </a:spcBef>
              <a:buClr>
                <a:srgbClr val="C00000"/>
              </a:buClr>
              <a:buSzPct val="80000"/>
              <a:buFont typeface="Courier New" panose="02070309020205020404" pitchFamily="49" charset="0"/>
              <a:buChar char="o"/>
            </a:pP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For employees – usually follow one of two income tax approaches</a:t>
            </a:r>
          </a:p>
          <a:p>
            <a:pPr lvl="2">
              <a:spcBef>
                <a:spcPts val="1000"/>
              </a:spcBef>
              <a:buClr>
                <a:srgbClr val="C00000"/>
              </a:buClr>
              <a:buFont typeface="Wingdings" panose="05000000000000000000" pitchFamily="2" charset="2"/>
              <a:buChar char="§"/>
            </a:pPr>
            <a:r>
              <a:rPr lang="en-US" altLang="en-US" dirty="0">
                <a:solidFill>
                  <a:srgbClr val="000000"/>
                </a:solidFill>
                <a:latin typeface="Arial" panose="020B0604020202020204" pitchFamily="34" charset="0"/>
                <a:ea typeface="Arial" panose="020B0604020202020204" pitchFamily="34" charset="0"/>
                <a:cs typeface="Arial" panose="020B0604020202020204" pitchFamily="34" charset="0"/>
              </a:rPr>
              <a:t>Most plans allow an </a:t>
            </a:r>
            <a:r>
              <a:rPr lang="en-US" altLang="en-US" i="1" dirty="0">
                <a:solidFill>
                  <a:srgbClr val="000000"/>
                </a:solidFill>
                <a:latin typeface="Arial" panose="020B0604020202020204" pitchFamily="34" charset="0"/>
                <a:ea typeface="Arial" panose="020B0604020202020204" pitchFamily="34" charset="0"/>
                <a:cs typeface="Arial" panose="020B0604020202020204" pitchFamily="34" charset="0"/>
              </a:rPr>
              <a:t>exclusion</a:t>
            </a:r>
            <a:r>
              <a:rPr lang="en-US" altLang="en-US" dirty="0">
                <a:solidFill>
                  <a:srgbClr val="000000"/>
                </a:solidFill>
                <a:latin typeface="Arial" panose="020B0604020202020204" pitchFamily="34" charset="0"/>
                <a:ea typeface="Arial" panose="020B0604020202020204" pitchFamily="34" charset="0"/>
                <a:cs typeface="Arial" panose="020B0604020202020204" pitchFamily="34" charset="0"/>
              </a:rPr>
              <a:t> from income for the contributions the employee makes to the pension plan</a:t>
            </a:r>
          </a:p>
          <a:p>
            <a:pPr lvl="2">
              <a:spcBef>
                <a:spcPts val="1000"/>
              </a:spcBef>
              <a:buClr>
                <a:srgbClr val="C00000"/>
              </a:buClr>
              <a:buFont typeface="Wingdings" panose="05000000000000000000" pitchFamily="2" charset="2"/>
              <a:buChar char="§"/>
            </a:pPr>
            <a:r>
              <a:rPr lang="en-US" altLang="en-US" dirty="0">
                <a:solidFill>
                  <a:srgbClr val="000000"/>
                </a:solidFill>
                <a:latin typeface="Arial" panose="020B0604020202020204" pitchFamily="34" charset="0"/>
                <a:ea typeface="Arial" panose="020B0604020202020204" pitchFamily="34" charset="0"/>
                <a:cs typeface="Arial" panose="020B0604020202020204" pitchFamily="34" charset="0"/>
              </a:rPr>
              <a:t>Alternatively, using the approach followed by a traditional </a:t>
            </a:r>
            <a:r>
              <a:rPr lang="en-US" altLang="en-US" dirty="0" smtClean="0">
                <a:solidFill>
                  <a:srgbClr val="000000"/>
                </a:solidFill>
                <a:latin typeface="Arial" panose="020B0604020202020204" pitchFamily="34" charset="0"/>
                <a:ea typeface="Arial" panose="020B0604020202020204" pitchFamily="34" charset="0"/>
                <a:cs typeface="Arial" panose="020B0604020202020204" pitchFamily="34" charset="0"/>
              </a:rPr>
              <a:t>I</a:t>
            </a:r>
            <a:r>
              <a:rPr lang="en-US" altLang="en-US" sz="100" dirty="0" smtClean="0">
                <a:solidFill>
                  <a:srgbClr val="000000"/>
                </a:solidFill>
                <a:latin typeface="Arial" panose="020B0604020202020204" pitchFamily="34" charset="0"/>
                <a:ea typeface="Arial" panose="020B0604020202020204" pitchFamily="34" charset="0"/>
                <a:cs typeface="Arial" panose="020B0604020202020204" pitchFamily="34" charset="0"/>
              </a:rPr>
              <a:t> </a:t>
            </a:r>
            <a:r>
              <a:rPr lang="en-US" altLang="en-US" dirty="0" smtClean="0">
                <a:solidFill>
                  <a:srgbClr val="000000"/>
                </a:solidFill>
                <a:latin typeface="Arial" panose="020B0604020202020204" pitchFamily="34" charset="0"/>
                <a:ea typeface="Arial" panose="020B0604020202020204" pitchFamily="34" charset="0"/>
                <a:cs typeface="Arial" panose="020B0604020202020204" pitchFamily="34" charset="0"/>
              </a:rPr>
              <a:t>R</a:t>
            </a:r>
            <a:r>
              <a:rPr lang="en-US" altLang="en-US" sz="100" dirty="0" smtClean="0">
                <a:solidFill>
                  <a:srgbClr val="000000"/>
                </a:solidFill>
                <a:latin typeface="Arial" panose="020B0604020202020204" pitchFamily="34" charset="0"/>
                <a:ea typeface="Arial" panose="020B0604020202020204" pitchFamily="34" charset="0"/>
                <a:cs typeface="Arial" panose="020B0604020202020204" pitchFamily="34" charset="0"/>
              </a:rPr>
              <a:t> </a:t>
            </a:r>
            <a:r>
              <a:rPr lang="en-US" altLang="en-US" dirty="0" smtClean="0">
                <a:solidFill>
                  <a:srgbClr val="000000"/>
                </a:solidFill>
                <a:latin typeface="Arial" panose="020B0604020202020204" pitchFamily="34" charset="0"/>
                <a:ea typeface="Arial" panose="020B0604020202020204" pitchFamily="34" charset="0"/>
                <a:cs typeface="Arial" panose="020B0604020202020204" pitchFamily="34" charset="0"/>
              </a:rPr>
              <a:t>A</a:t>
            </a:r>
            <a:r>
              <a:rPr lang="en-US" altLang="en-US" dirty="0">
                <a:solidFill>
                  <a:srgbClr val="000000"/>
                </a:solidFill>
                <a:latin typeface="Arial" panose="020B0604020202020204" pitchFamily="34" charset="0"/>
                <a:ea typeface="Arial" panose="020B0604020202020204" pitchFamily="34" charset="0"/>
                <a:cs typeface="Arial" panose="020B0604020202020204" pitchFamily="34" charset="0"/>
              </a:rPr>
              <a:t>, a contributing employee is allowed a deduction </a:t>
            </a:r>
            <a:r>
              <a:rPr lang="en-US" altLang="en-US" i="1" dirty="0">
                <a:solidFill>
                  <a:srgbClr val="000000"/>
                </a:solidFill>
                <a:latin typeface="Arial" panose="020B0604020202020204" pitchFamily="34" charset="0"/>
                <a:ea typeface="Arial" panose="020B0604020202020204" pitchFamily="34" charset="0"/>
                <a:cs typeface="Arial" panose="020B0604020202020204" pitchFamily="34" charset="0"/>
              </a:rPr>
              <a:t>for</a:t>
            </a:r>
            <a:r>
              <a:rPr lang="en-US" altLang="en-US" dirty="0">
                <a:solidFill>
                  <a:srgbClr val="000000"/>
                </a:solidFill>
                <a:latin typeface="Arial" panose="020B0604020202020204" pitchFamily="34" charset="0"/>
                <a:ea typeface="Arial" panose="020B0604020202020204" pitchFamily="34" charset="0"/>
                <a:cs typeface="Arial" panose="020B0604020202020204" pitchFamily="34" charset="0"/>
              </a:rPr>
              <a:t> </a:t>
            </a:r>
            <a:r>
              <a:rPr lang="en-US" altLang="en-US" dirty="0" smtClean="0">
                <a:solidFill>
                  <a:srgbClr val="000000"/>
                </a:solidFill>
                <a:latin typeface="Arial" panose="020B0604020202020204" pitchFamily="34" charset="0"/>
                <a:ea typeface="Arial" panose="020B0604020202020204" pitchFamily="34" charset="0"/>
                <a:cs typeface="Arial" panose="020B0604020202020204" pitchFamily="34" charset="0"/>
              </a:rPr>
              <a:t>A</a:t>
            </a:r>
            <a:r>
              <a:rPr lang="en-US" altLang="en-US" sz="100" dirty="0" smtClean="0">
                <a:solidFill>
                  <a:srgbClr val="000000"/>
                </a:solidFill>
                <a:latin typeface="Arial" panose="020B0604020202020204" pitchFamily="34" charset="0"/>
                <a:ea typeface="Arial" panose="020B0604020202020204" pitchFamily="34" charset="0"/>
                <a:cs typeface="Arial" panose="020B0604020202020204" pitchFamily="34" charset="0"/>
              </a:rPr>
              <a:t> </a:t>
            </a:r>
            <a:r>
              <a:rPr lang="en-US" altLang="en-US" dirty="0" smtClean="0">
                <a:solidFill>
                  <a:srgbClr val="000000"/>
                </a:solidFill>
                <a:latin typeface="Arial" panose="020B0604020202020204" pitchFamily="34" charset="0"/>
                <a:ea typeface="Arial" panose="020B0604020202020204" pitchFamily="34" charset="0"/>
                <a:cs typeface="Arial" panose="020B0604020202020204" pitchFamily="34" charset="0"/>
              </a:rPr>
              <a:t>G</a:t>
            </a:r>
            <a:r>
              <a:rPr lang="en-US" altLang="en-US" sz="100" dirty="0" smtClean="0">
                <a:solidFill>
                  <a:srgbClr val="000000"/>
                </a:solidFill>
                <a:latin typeface="Arial" panose="020B0604020202020204" pitchFamily="34" charset="0"/>
                <a:ea typeface="Arial" panose="020B0604020202020204" pitchFamily="34" charset="0"/>
                <a:cs typeface="Arial" panose="020B0604020202020204" pitchFamily="34" charset="0"/>
              </a:rPr>
              <a:t> </a:t>
            </a:r>
            <a:r>
              <a:rPr lang="en-US" altLang="en-US" dirty="0" smtClean="0">
                <a:solidFill>
                  <a:srgbClr val="000000"/>
                </a:solidFill>
                <a:latin typeface="Arial" panose="020B0604020202020204" pitchFamily="34" charset="0"/>
                <a:ea typeface="Arial" panose="020B0604020202020204" pitchFamily="34" charset="0"/>
                <a:cs typeface="Arial" panose="020B0604020202020204" pitchFamily="34" charset="0"/>
              </a:rPr>
              <a:t>I</a:t>
            </a:r>
            <a:endParaRPr lang="en-US" altLang="en-US" dirty="0">
              <a:solidFill>
                <a:srgbClr val="000000"/>
              </a:solidFill>
              <a:latin typeface="Arial" panose="020B0604020202020204" pitchFamily="34" charset="0"/>
              <a:ea typeface="Arial" panose="020B0604020202020204" pitchFamily="34" charset="0"/>
              <a:cs typeface="Arial" panose="020B0604020202020204" pitchFamily="34" charset="0"/>
            </a:endParaRPr>
          </a:p>
          <a:p>
            <a:pPr lvl="3">
              <a:spcBef>
                <a:spcPts val="1000"/>
              </a:spcBef>
              <a:buClr>
                <a:srgbClr val="C00000"/>
              </a:buClr>
              <a:buSzPct val="80000"/>
              <a:buFont typeface="Courier New" panose="02070309020205020404" pitchFamily="49" charset="0"/>
              <a:buChar char="o"/>
            </a:pPr>
            <a:r>
              <a:rPr lang="en-US" altLang="en-US" dirty="0">
                <a:solidFill>
                  <a:srgbClr val="000000"/>
                </a:solidFill>
                <a:latin typeface="Arial" panose="020B0604020202020204" pitchFamily="34" charset="0"/>
                <a:ea typeface="Arial" panose="020B0604020202020204" pitchFamily="34" charset="0"/>
                <a:cs typeface="Arial" panose="020B0604020202020204" pitchFamily="34" charset="0"/>
              </a:rPr>
              <a:t>Maximum deduction is $5,500 for 2018 and 2017, or $6,500 in 2018 and 2017 for those age 50 and older</a:t>
            </a:r>
          </a:p>
        </p:txBody>
      </p:sp>
    </p:spTree>
    <p:extLst>
      <p:ext uri="{BB962C8B-B14F-4D97-AF65-F5344CB8AC3E}">
        <p14:creationId xmlns:p14="http://schemas.microsoft.com/office/powerpoint/2010/main" val="1546663006"/>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r>
              <a:rPr lang="en-US" altLang="en-US" dirty="0">
                <a:ea typeface="ＭＳ Ｐゴシック" panose="020B0600070205080204" pitchFamily="34" charset="-128"/>
              </a:rPr>
              <a:t>Contributions to Retirement Accounts </a:t>
            </a:r>
            <a:r>
              <a:rPr lang="en-US" altLang="en-US" sz="2400" b="0" dirty="0" smtClean="0">
                <a:ea typeface="ＭＳ Ｐゴシック" panose="020B0600070205080204" pitchFamily="34" charset="-128"/>
              </a:rPr>
              <a:t>(2 </a:t>
            </a:r>
            <a:r>
              <a:rPr lang="en-US" altLang="en-US" sz="2400" b="0" dirty="0">
                <a:ea typeface="ＭＳ Ｐゴシック" panose="020B0600070205080204" pitchFamily="34" charset="-128"/>
              </a:rPr>
              <a:t>of 2)</a:t>
            </a:r>
            <a:endParaRPr lang="en-US" sz="2400" b="0" dirty="0">
              <a:latin typeface="Arial" panose="020B0604020202020204" pitchFamily="34" charset="0"/>
            </a:endParaRPr>
          </a:p>
        </p:txBody>
      </p:sp>
      <p:sp>
        <p:nvSpPr>
          <p:cNvPr id="3" name="Text Placeholder 2"/>
          <p:cNvSpPr>
            <a:spLocks noGrp="1"/>
          </p:cNvSpPr>
          <p:nvPr>
            <p:ph type="body" sz="quarter" idx="15"/>
          </p:nvPr>
        </p:nvSpPr>
        <p:spPr>
          <a:xfrm>
            <a:off x="743576" y="1289682"/>
            <a:ext cx="10495923" cy="3358518"/>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noAutofit/>
          </a:bodyPr>
          <a:lstStyle/>
          <a:p>
            <a:pPr marL="292608" indent="-292608">
              <a:buClr>
                <a:srgbClr val="C00000"/>
              </a:buClr>
              <a:buFont typeface="Arial" panose="020B0604020202020204" pitchFamily="34" charset="0"/>
              <a:buChar char="•"/>
            </a:pPr>
            <a:r>
              <a:rPr lang="en-US" altLang="en-US" dirty="0">
                <a:latin typeface="Arial" panose="020B0604020202020204" pitchFamily="34" charset="0"/>
                <a:ea typeface="ＭＳ Ｐゴシック" panose="020B0600070205080204" pitchFamily="34" charset="-128"/>
                <a:cs typeface="Arial" panose="020B0604020202020204" pitchFamily="34" charset="0"/>
              </a:rPr>
              <a:t>Retirement plans for self-employed </a:t>
            </a:r>
            <a:r>
              <a:rPr lang="en-US" altLang="en-US" dirty="0" smtClean="0">
                <a:latin typeface="Arial" panose="020B0604020202020204" pitchFamily="34" charset="0"/>
                <a:ea typeface="ＭＳ Ｐゴシック" panose="020B0600070205080204" pitchFamily="34" charset="-128"/>
                <a:cs typeface="Arial" panose="020B0604020202020204" pitchFamily="34" charset="0"/>
              </a:rPr>
              <a:t>taxpayers</a:t>
            </a:r>
          </a:p>
          <a:p>
            <a:pPr marL="621792" lvl="1" indent="-320040">
              <a:spcBef>
                <a:spcPts val="1000"/>
              </a:spcBef>
              <a:buClr>
                <a:srgbClr val="C00000"/>
              </a:buClr>
              <a:buSzPct val="80000"/>
              <a:buFont typeface="Courier New" panose="02070309020205020404" pitchFamily="49" charset="0"/>
              <a:buChar char="o"/>
            </a:pPr>
            <a:r>
              <a:rPr lang="en-US" altLang="en-US" sz="2200" dirty="0" smtClean="0">
                <a:solidFill>
                  <a:srgbClr val="000000"/>
                </a:solidFill>
                <a:latin typeface="Arial" panose="020B0604020202020204" pitchFamily="34" charset="0"/>
                <a:ea typeface="Arial" panose="020B0604020202020204" pitchFamily="34" charset="0"/>
                <a:cs typeface="Arial" panose="020B0604020202020204" pitchFamily="34" charset="0"/>
              </a:rPr>
              <a:t>Called Keogh (or H.R. 10) plans</a:t>
            </a:r>
          </a:p>
          <a:p>
            <a:pPr lvl="2">
              <a:spcBef>
                <a:spcPts val="1000"/>
              </a:spcBef>
              <a:buClr>
                <a:srgbClr val="C00000"/>
              </a:buClr>
              <a:buFont typeface="Wingdings" panose="05000000000000000000" pitchFamily="2" charset="2"/>
              <a:buChar char="§"/>
            </a:pPr>
            <a:r>
              <a:rPr lang="en-US" altLang="en-US" dirty="0" smtClean="0">
                <a:solidFill>
                  <a:srgbClr val="000000"/>
                </a:solidFill>
                <a:latin typeface="Arial" panose="020B0604020202020204" pitchFamily="34" charset="0"/>
                <a:ea typeface="Arial" panose="020B0604020202020204" pitchFamily="34" charset="0"/>
                <a:cs typeface="Arial" panose="020B0604020202020204" pitchFamily="34" charset="0"/>
              </a:rPr>
              <a:t>Follow </a:t>
            </a:r>
            <a:r>
              <a:rPr lang="en-US" altLang="en-US" dirty="0">
                <a:solidFill>
                  <a:srgbClr val="000000"/>
                </a:solidFill>
                <a:latin typeface="Arial" panose="020B0604020202020204" pitchFamily="34" charset="0"/>
                <a:ea typeface="Arial" panose="020B0604020202020204" pitchFamily="34" charset="0"/>
                <a:cs typeface="Arial" panose="020B0604020202020204" pitchFamily="34" charset="0"/>
              </a:rPr>
              <a:t>the deduction approach of traditional </a:t>
            </a:r>
            <a:r>
              <a:rPr lang="en-US" altLang="en-US" dirty="0" smtClean="0">
                <a:solidFill>
                  <a:srgbClr val="000000"/>
                </a:solidFill>
                <a:latin typeface="Arial" panose="020B0604020202020204" pitchFamily="34" charset="0"/>
                <a:ea typeface="Arial" panose="020B0604020202020204" pitchFamily="34" charset="0"/>
                <a:cs typeface="Arial" panose="020B0604020202020204" pitchFamily="34" charset="0"/>
              </a:rPr>
              <a:t>I</a:t>
            </a:r>
            <a:r>
              <a:rPr lang="en-US" altLang="en-US" sz="100" dirty="0" smtClean="0">
                <a:solidFill>
                  <a:srgbClr val="000000"/>
                </a:solidFill>
                <a:latin typeface="Arial" panose="020B0604020202020204" pitchFamily="34" charset="0"/>
                <a:ea typeface="Arial" panose="020B0604020202020204" pitchFamily="34" charset="0"/>
                <a:cs typeface="Arial" panose="020B0604020202020204" pitchFamily="34" charset="0"/>
              </a:rPr>
              <a:t> </a:t>
            </a:r>
            <a:r>
              <a:rPr lang="en-US" altLang="en-US" dirty="0" smtClean="0">
                <a:solidFill>
                  <a:srgbClr val="000000"/>
                </a:solidFill>
                <a:latin typeface="Arial" panose="020B0604020202020204" pitchFamily="34" charset="0"/>
                <a:ea typeface="Arial" panose="020B0604020202020204" pitchFamily="34" charset="0"/>
                <a:cs typeface="Arial" panose="020B0604020202020204" pitchFamily="34" charset="0"/>
              </a:rPr>
              <a:t>R</a:t>
            </a:r>
            <a:r>
              <a:rPr lang="en-US" altLang="en-US" sz="100" dirty="0" smtClean="0">
                <a:solidFill>
                  <a:srgbClr val="000000"/>
                </a:solidFill>
                <a:latin typeface="Arial" panose="020B0604020202020204" pitchFamily="34" charset="0"/>
                <a:ea typeface="Arial" panose="020B0604020202020204" pitchFamily="34" charset="0"/>
                <a:cs typeface="Arial" panose="020B0604020202020204" pitchFamily="34" charset="0"/>
              </a:rPr>
              <a:t> </a:t>
            </a:r>
            <a:r>
              <a:rPr lang="en-US" altLang="en-US" dirty="0" smtClean="0">
                <a:solidFill>
                  <a:srgbClr val="000000"/>
                </a:solidFill>
                <a:latin typeface="Arial" panose="020B0604020202020204" pitchFamily="34" charset="0"/>
                <a:ea typeface="Arial" panose="020B0604020202020204" pitchFamily="34" charset="0"/>
                <a:cs typeface="Arial" panose="020B0604020202020204" pitchFamily="34" charset="0"/>
              </a:rPr>
              <a:t>A</a:t>
            </a:r>
            <a:r>
              <a:rPr lang="en-US" altLang="en-US" sz="100" dirty="0" smtClean="0">
                <a:solidFill>
                  <a:srgbClr val="000000"/>
                </a:solidFill>
                <a:latin typeface="Arial" panose="020B0604020202020204" pitchFamily="34" charset="0"/>
                <a:ea typeface="Arial" panose="020B0604020202020204" pitchFamily="34" charset="0"/>
                <a:cs typeface="Arial" panose="020B0604020202020204" pitchFamily="34" charset="0"/>
              </a:rPr>
              <a:t> </a:t>
            </a:r>
            <a:r>
              <a:rPr lang="en-US" altLang="en-US" dirty="0" smtClean="0">
                <a:solidFill>
                  <a:srgbClr val="000000"/>
                </a:solidFill>
                <a:latin typeface="Arial" panose="020B0604020202020204" pitchFamily="34" charset="0"/>
                <a:ea typeface="Arial" panose="020B0604020202020204" pitchFamily="34" charset="0"/>
                <a:cs typeface="Arial" panose="020B0604020202020204" pitchFamily="34" charset="0"/>
              </a:rPr>
              <a:t>s</a:t>
            </a:r>
            <a:endParaRPr lang="en-US" altLang="en-US" dirty="0">
              <a:solidFill>
                <a:srgbClr val="000000"/>
              </a:solidFill>
              <a:latin typeface="Arial" panose="020B0604020202020204" pitchFamily="34" charset="0"/>
              <a:ea typeface="Arial" panose="020B0604020202020204" pitchFamily="34" charset="0"/>
              <a:cs typeface="Arial" panose="020B0604020202020204" pitchFamily="34" charset="0"/>
            </a:endParaRPr>
          </a:p>
          <a:p>
            <a:pPr lvl="2">
              <a:spcBef>
                <a:spcPts val="1000"/>
              </a:spcBef>
              <a:buClr>
                <a:srgbClr val="C00000"/>
              </a:buClr>
              <a:buFont typeface="Wingdings" panose="05000000000000000000" pitchFamily="2" charset="2"/>
              <a:buChar char="§"/>
            </a:pPr>
            <a:r>
              <a:rPr lang="en-US" altLang="en-US" dirty="0">
                <a:solidFill>
                  <a:srgbClr val="000000"/>
                </a:solidFill>
                <a:latin typeface="Arial" panose="020B0604020202020204" pitchFamily="34" charset="0"/>
                <a:ea typeface="Arial" panose="020B0604020202020204" pitchFamily="34" charset="0"/>
                <a:cs typeface="Arial" panose="020B0604020202020204" pitchFamily="34" charset="0"/>
              </a:rPr>
              <a:t>Amounts contributed under a plan are deductible </a:t>
            </a:r>
            <a:r>
              <a:rPr lang="en-US" altLang="en-US" i="1" dirty="0">
                <a:solidFill>
                  <a:srgbClr val="000000"/>
                </a:solidFill>
                <a:latin typeface="Arial" panose="020B0604020202020204" pitchFamily="34" charset="0"/>
                <a:ea typeface="Arial" panose="020B0604020202020204" pitchFamily="34" charset="0"/>
                <a:cs typeface="Arial" panose="020B0604020202020204" pitchFamily="34" charset="0"/>
              </a:rPr>
              <a:t>for</a:t>
            </a:r>
            <a:r>
              <a:rPr lang="en-US" altLang="en-US" dirty="0">
                <a:solidFill>
                  <a:srgbClr val="000000"/>
                </a:solidFill>
                <a:latin typeface="Arial" panose="020B0604020202020204" pitchFamily="34" charset="0"/>
                <a:ea typeface="Arial" panose="020B0604020202020204" pitchFamily="34" charset="0"/>
                <a:cs typeface="Arial" panose="020B0604020202020204" pitchFamily="34" charset="0"/>
              </a:rPr>
              <a:t> </a:t>
            </a:r>
            <a:r>
              <a:rPr lang="en-US" altLang="en-US" dirty="0" smtClean="0">
                <a:solidFill>
                  <a:srgbClr val="000000"/>
                </a:solidFill>
                <a:latin typeface="Arial" panose="020B0604020202020204" pitchFamily="34" charset="0"/>
                <a:ea typeface="Arial" panose="020B0604020202020204" pitchFamily="34" charset="0"/>
                <a:cs typeface="Arial" panose="020B0604020202020204" pitchFamily="34" charset="0"/>
              </a:rPr>
              <a:t>A</a:t>
            </a:r>
            <a:r>
              <a:rPr lang="en-US" altLang="en-US" sz="100" dirty="0" smtClean="0">
                <a:solidFill>
                  <a:srgbClr val="000000"/>
                </a:solidFill>
                <a:latin typeface="Arial" panose="020B0604020202020204" pitchFamily="34" charset="0"/>
                <a:ea typeface="Arial" panose="020B0604020202020204" pitchFamily="34" charset="0"/>
                <a:cs typeface="Arial" panose="020B0604020202020204" pitchFamily="34" charset="0"/>
              </a:rPr>
              <a:t> </a:t>
            </a:r>
            <a:r>
              <a:rPr lang="en-US" altLang="en-US" dirty="0" smtClean="0">
                <a:solidFill>
                  <a:srgbClr val="000000"/>
                </a:solidFill>
                <a:latin typeface="Arial" panose="020B0604020202020204" pitchFamily="34" charset="0"/>
                <a:ea typeface="Arial" panose="020B0604020202020204" pitchFamily="34" charset="0"/>
                <a:cs typeface="Arial" panose="020B0604020202020204" pitchFamily="34" charset="0"/>
              </a:rPr>
              <a:t>G</a:t>
            </a:r>
            <a:r>
              <a:rPr lang="en-US" altLang="en-US" sz="100" dirty="0" smtClean="0">
                <a:solidFill>
                  <a:srgbClr val="000000"/>
                </a:solidFill>
                <a:latin typeface="Arial" panose="020B0604020202020204" pitchFamily="34" charset="0"/>
                <a:ea typeface="Arial" panose="020B0604020202020204" pitchFamily="34" charset="0"/>
                <a:cs typeface="Arial" panose="020B0604020202020204" pitchFamily="34" charset="0"/>
              </a:rPr>
              <a:t> </a:t>
            </a:r>
            <a:r>
              <a:rPr lang="en-US" altLang="en-US" dirty="0" smtClean="0">
                <a:solidFill>
                  <a:srgbClr val="000000"/>
                </a:solidFill>
                <a:latin typeface="Arial" panose="020B0604020202020204" pitchFamily="34" charset="0"/>
                <a:ea typeface="Arial" panose="020B0604020202020204" pitchFamily="34" charset="0"/>
                <a:cs typeface="Arial" panose="020B0604020202020204" pitchFamily="34" charset="0"/>
              </a:rPr>
              <a:t>I</a:t>
            </a:r>
            <a:endParaRPr lang="en-US" altLang="en-US" dirty="0">
              <a:solidFill>
                <a:srgbClr val="000000"/>
              </a:solidFill>
              <a:latin typeface="Arial" panose="020B0604020202020204" pitchFamily="34" charset="0"/>
              <a:ea typeface="Arial" panose="020B0604020202020204" pitchFamily="34" charset="0"/>
              <a:cs typeface="Arial" panose="020B0604020202020204" pitchFamily="34" charset="0"/>
            </a:endParaRPr>
          </a:p>
          <a:p>
            <a:pPr marL="621792" lvl="1" indent="-320040">
              <a:spcBef>
                <a:spcPts val="1000"/>
              </a:spcBef>
              <a:buClr>
                <a:srgbClr val="C00000"/>
              </a:buClr>
              <a:buSzPct val="80000"/>
              <a:buFont typeface="Courier New" panose="02070309020205020404" pitchFamily="49" charset="0"/>
              <a:buChar char="o"/>
            </a:pP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Other options </a:t>
            </a:r>
            <a:r>
              <a:rPr lang="en-US" altLang="en-US" sz="2200" dirty="0" smtClean="0">
                <a:solidFill>
                  <a:srgbClr val="000000"/>
                </a:solidFill>
                <a:latin typeface="Arial" panose="020B0604020202020204" pitchFamily="34" charset="0"/>
                <a:ea typeface="Arial" panose="020B0604020202020204" pitchFamily="34" charset="0"/>
                <a:cs typeface="Arial" panose="020B0604020202020204" pitchFamily="34" charset="0"/>
              </a:rPr>
              <a:t>include</a:t>
            </a:r>
            <a:endPar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endParaRPr>
          </a:p>
          <a:p>
            <a:pPr lvl="2">
              <a:spcBef>
                <a:spcPts val="1000"/>
              </a:spcBef>
              <a:buClr>
                <a:srgbClr val="C00000"/>
              </a:buClr>
              <a:buFont typeface="Wingdings" panose="05000000000000000000" pitchFamily="2" charset="2"/>
              <a:buChar char="§"/>
            </a:pPr>
            <a:r>
              <a:rPr lang="en-US" altLang="en-US" dirty="0">
                <a:solidFill>
                  <a:srgbClr val="000000"/>
                </a:solidFill>
                <a:latin typeface="Arial" panose="020B0604020202020204" pitchFamily="34" charset="0"/>
                <a:ea typeface="Arial" panose="020B0604020202020204" pitchFamily="34" charset="0"/>
                <a:cs typeface="Arial" panose="020B0604020202020204" pitchFamily="34" charset="0"/>
              </a:rPr>
              <a:t>Solo or individual § 401(k) plans</a:t>
            </a:r>
            <a:r>
              <a:rPr lang="en-US" altLang="en-US" dirty="0" smtClean="0">
                <a:solidFill>
                  <a:srgbClr val="000000"/>
                </a:solidFill>
                <a:latin typeface="Arial" panose="020B0604020202020204" pitchFamily="34" charset="0"/>
                <a:ea typeface="Arial" panose="020B0604020202020204" pitchFamily="34" charset="0"/>
                <a:cs typeface="Arial" panose="020B0604020202020204" pitchFamily="34" charset="0"/>
              </a:rPr>
              <a:t>,</a:t>
            </a:r>
            <a:endParaRPr lang="en-US" altLang="en-US" dirty="0">
              <a:solidFill>
                <a:srgbClr val="000000"/>
              </a:solidFill>
              <a:latin typeface="Arial" panose="020B0604020202020204" pitchFamily="34" charset="0"/>
              <a:ea typeface="Arial" panose="020B0604020202020204" pitchFamily="34" charset="0"/>
              <a:cs typeface="Arial" panose="020B0604020202020204" pitchFamily="34" charset="0"/>
            </a:endParaRPr>
          </a:p>
          <a:p>
            <a:pPr lvl="2">
              <a:spcBef>
                <a:spcPts val="1000"/>
              </a:spcBef>
              <a:buClr>
                <a:srgbClr val="C00000"/>
              </a:buClr>
              <a:buFont typeface="Wingdings" panose="05000000000000000000" pitchFamily="2" charset="2"/>
              <a:buChar char="§"/>
            </a:pPr>
            <a:r>
              <a:rPr lang="en-US" altLang="en-US" dirty="0">
                <a:solidFill>
                  <a:srgbClr val="000000"/>
                </a:solidFill>
                <a:latin typeface="Arial" panose="020B0604020202020204" pitchFamily="34" charset="0"/>
                <a:ea typeface="Arial" panose="020B0604020202020204" pitchFamily="34" charset="0"/>
                <a:cs typeface="Arial" panose="020B0604020202020204" pitchFamily="34" charset="0"/>
              </a:rPr>
              <a:t>Simplified employee pension (</a:t>
            </a:r>
            <a:r>
              <a:rPr lang="en-US" altLang="en-US" dirty="0" smtClean="0">
                <a:solidFill>
                  <a:srgbClr val="000000"/>
                </a:solidFill>
                <a:latin typeface="Arial" panose="020B0604020202020204" pitchFamily="34" charset="0"/>
                <a:ea typeface="Arial" panose="020B0604020202020204" pitchFamily="34" charset="0"/>
                <a:cs typeface="Arial" panose="020B0604020202020204" pitchFamily="34" charset="0"/>
              </a:rPr>
              <a:t>S</a:t>
            </a:r>
            <a:r>
              <a:rPr lang="en-US" altLang="en-US" sz="100" dirty="0" smtClean="0">
                <a:solidFill>
                  <a:srgbClr val="000000"/>
                </a:solidFill>
                <a:latin typeface="Arial" panose="020B0604020202020204" pitchFamily="34" charset="0"/>
                <a:ea typeface="Arial" panose="020B0604020202020204" pitchFamily="34" charset="0"/>
                <a:cs typeface="Arial" panose="020B0604020202020204" pitchFamily="34" charset="0"/>
              </a:rPr>
              <a:t> </a:t>
            </a:r>
            <a:r>
              <a:rPr lang="en-US" altLang="en-US" dirty="0" smtClean="0">
                <a:solidFill>
                  <a:srgbClr val="000000"/>
                </a:solidFill>
                <a:latin typeface="Arial" panose="020B0604020202020204" pitchFamily="34" charset="0"/>
                <a:ea typeface="Arial" panose="020B0604020202020204" pitchFamily="34" charset="0"/>
                <a:cs typeface="Arial" panose="020B0604020202020204" pitchFamily="34" charset="0"/>
              </a:rPr>
              <a:t>E</a:t>
            </a:r>
            <a:r>
              <a:rPr lang="en-US" altLang="en-US" sz="100" dirty="0" smtClean="0">
                <a:solidFill>
                  <a:srgbClr val="000000"/>
                </a:solidFill>
                <a:latin typeface="Arial" panose="020B0604020202020204" pitchFamily="34" charset="0"/>
                <a:ea typeface="Arial" panose="020B0604020202020204" pitchFamily="34" charset="0"/>
                <a:cs typeface="Arial" panose="020B0604020202020204" pitchFamily="34" charset="0"/>
              </a:rPr>
              <a:t> </a:t>
            </a:r>
            <a:r>
              <a:rPr lang="en-US" altLang="en-US" dirty="0" smtClean="0">
                <a:solidFill>
                  <a:srgbClr val="000000"/>
                </a:solidFill>
                <a:latin typeface="Arial" panose="020B0604020202020204" pitchFamily="34" charset="0"/>
                <a:ea typeface="Arial" panose="020B0604020202020204" pitchFamily="34" charset="0"/>
                <a:cs typeface="Arial" panose="020B0604020202020204" pitchFamily="34" charset="0"/>
              </a:rPr>
              <a:t>P</a:t>
            </a:r>
            <a:r>
              <a:rPr lang="en-US" altLang="en-US" dirty="0">
                <a:solidFill>
                  <a:srgbClr val="000000"/>
                </a:solidFill>
                <a:latin typeface="Arial" panose="020B0604020202020204" pitchFamily="34" charset="0"/>
                <a:ea typeface="Arial" panose="020B0604020202020204" pitchFamily="34" charset="0"/>
                <a:cs typeface="Arial" panose="020B0604020202020204" pitchFamily="34" charset="0"/>
              </a:rPr>
              <a:t>) plans, </a:t>
            </a:r>
            <a:r>
              <a:rPr lang="en-US" altLang="en-US" dirty="0" smtClean="0">
                <a:solidFill>
                  <a:srgbClr val="000000"/>
                </a:solidFill>
                <a:latin typeface="Arial" panose="020B0604020202020204" pitchFamily="34" charset="0"/>
                <a:ea typeface="Arial" panose="020B0604020202020204" pitchFamily="34" charset="0"/>
                <a:cs typeface="Arial" panose="020B0604020202020204" pitchFamily="34" charset="0"/>
              </a:rPr>
              <a:t>and</a:t>
            </a:r>
            <a:endParaRPr lang="en-US" altLang="en-US" dirty="0">
              <a:solidFill>
                <a:srgbClr val="000000"/>
              </a:solidFill>
              <a:latin typeface="Arial" panose="020B0604020202020204" pitchFamily="34" charset="0"/>
              <a:ea typeface="Arial" panose="020B0604020202020204" pitchFamily="34" charset="0"/>
              <a:cs typeface="Arial" panose="020B0604020202020204" pitchFamily="34" charset="0"/>
            </a:endParaRPr>
          </a:p>
          <a:p>
            <a:pPr lvl="2">
              <a:spcBef>
                <a:spcPts val="1000"/>
              </a:spcBef>
              <a:buClr>
                <a:srgbClr val="C00000"/>
              </a:buClr>
              <a:buFont typeface="Wingdings" panose="05000000000000000000" pitchFamily="2" charset="2"/>
              <a:buChar char="§"/>
            </a:pPr>
            <a:r>
              <a:rPr lang="en-US" altLang="en-US" dirty="0">
                <a:solidFill>
                  <a:srgbClr val="000000"/>
                </a:solidFill>
                <a:latin typeface="Arial" panose="020B0604020202020204" pitchFamily="34" charset="0"/>
                <a:ea typeface="Arial" panose="020B0604020202020204" pitchFamily="34" charset="0"/>
                <a:cs typeface="Arial" panose="020B0604020202020204" pitchFamily="34" charset="0"/>
              </a:rPr>
              <a:t>Savings incentive match plans for employees (</a:t>
            </a:r>
            <a:r>
              <a:rPr lang="en-US" altLang="en-US" dirty="0" smtClean="0">
                <a:solidFill>
                  <a:srgbClr val="000000"/>
                </a:solidFill>
                <a:latin typeface="Arial" panose="020B0604020202020204" pitchFamily="34" charset="0"/>
                <a:ea typeface="Arial" panose="020B0604020202020204" pitchFamily="34" charset="0"/>
                <a:cs typeface="Arial" panose="020B0604020202020204" pitchFamily="34" charset="0"/>
              </a:rPr>
              <a:t>S</a:t>
            </a:r>
            <a:r>
              <a:rPr lang="en-US" altLang="en-US" sz="100" dirty="0" smtClean="0">
                <a:solidFill>
                  <a:srgbClr val="000000"/>
                </a:solidFill>
                <a:latin typeface="Arial" panose="020B0604020202020204" pitchFamily="34" charset="0"/>
                <a:ea typeface="Arial" panose="020B0604020202020204" pitchFamily="34" charset="0"/>
                <a:cs typeface="Arial" panose="020B0604020202020204" pitchFamily="34" charset="0"/>
              </a:rPr>
              <a:t> </a:t>
            </a:r>
            <a:r>
              <a:rPr lang="en-US" altLang="en-US" dirty="0" smtClean="0">
                <a:solidFill>
                  <a:srgbClr val="000000"/>
                </a:solidFill>
                <a:latin typeface="Arial" panose="020B0604020202020204" pitchFamily="34" charset="0"/>
                <a:ea typeface="Arial" panose="020B0604020202020204" pitchFamily="34" charset="0"/>
                <a:cs typeface="Arial" panose="020B0604020202020204" pitchFamily="34" charset="0"/>
              </a:rPr>
              <a:t>I</a:t>
            </a:r>
            <a:r>
              <a:rPr lang="en-US" altLang="en-US" sz="100" dirty="0" smtClean="0">
                <a:solidFill>
                  <a:srgbClr val="000000"/>
                </a:solidFill>
                <a:latin typeface="Arial" panose="020B0604020202020204" pitchFamily="34" charset="0"/>
                <a:ea typeface="Arial" panose="020B0604020202020204" pitchFamily="34" charset="0"/>
                <a:cs typeface="Arial" panose="020B0604020202020204" pitchFamily="34" charset="0"/>
              </a:rPr>
              <a:t> </a:t>
            </a:r>
            <a:r>
              <a:rPr lang="en-US" altLang="en-US" dirty="0" smtClean="0">
                <a:solidFill>
                  <a:srgbClr val="000000"/>
                </a:solidFill>
                <a:latin typeface="Arial" panose="020B0604020202020204" pitchFamily="34" charset="0"/>
                <a:ea typeface="Arial" panose="020B0604020202020204" pitchFamily="34" charset="0"/>
                <a:cs typeface="Arial" panose="020B0604020202020204" pitchFamily="34" charset="0"/>
              </a:rPr>
              <a:t>M</a:t>
            </a:r>
            <a:r>
              <a:rPr lang="en-US" altLang="en-US" sz="100" dirty="0" smtClean="0">
                <a:solidFill>
                  <a:srgbClr val="000000"/>
                </a:solidFill>
                <a:latin typeface="Arial" panose="020B0604020202020204" pitchFamily="34" charset="0"/>
                <a:ea typeface="Arial" panose="020B0604020202020204" pitchFamily="34" charset="0"/>
                <a:cs typeface="Arial" panose="020B0604020202020204" pitchFamily="34" charset="0"/>
              </a:rPr>
              <a:t> </a:t>
            </a:r>
            <a:r>
              <a:rPr lang="en-US" altLang="en-US" dirty="0" smtClean="0">
                <a:solidFill>
                  <a:srgbClr val="000000"/>
                </a:solidFill>
                <a:latin typeface="Arial" panose="020B0604020202020204" pitchFamily="34" charset="0"/>
                <a:ea typeface="Arial" panose="020B0604020202020204" pitchFamily="34" charset="0"/>
                <a:cs typeface="Arial" panose="020B0604020202020204" pitchFamily="34" charset="0"/>
              </a:rPr>
              <a:t>P</a:t>
            </a:r>
            <a:r>
              <a:rPr lang="en-US" altLang="en-US" sz="100" dirty="0" smtClean="0">
                <a:solidFill>
                  <a:srgbClr val="000000"/>
                </a:solidFill>
                <a:latin typeface="Arial" panose="020B0604020202020204" pitchFamily="34" charset="0"/>
                <a:ea typeface="Arial" panose="020B0604020202020204" pitchFamily="34" charset="0"/>
                <a:cs typeface="Arial" panose="020B0604020202020204" pitchFamily="34" charset="0"/>
              </a:rPr>
              <a:t> </a:t>
            </a:r>
            <a:r>
              <a:rPr lang="en-US" altLang="en-US" dirty="0" smtClean="0">
                <a:solidFill>
                  <a:srgbClr val="000000"/>
                </a:solidFill>
                <a:latin typeface="Arial" panose="020B0604020202020204" pitchFamily="34" charset="0"/>
                <a:ea typeface="Arial" panose="020B0604020202020204" pitchFamily="34" charset="0"/>
                <a:cs typeface="Arial" panose="020B0604020202020204" pitchFamily="34" charset="0"/>
              </a:rPr>
              <a:t>L</a:t>
            </a:r>
            <a:r>
              <a:rPr lang="en-US" altLang="en-US" sz="100" dirty="0" smtClean="0">
                <a:solidFill>
                  <a:srgbClr val="000000"/>
                </a:solidFill>
                <a:latin typeface="Arial" panose="020B0604020202020204" pitchFamily="34" charset="0"/>
                <a:ea typeface="Arial" panose="020B0604020202020204" pitchFamily="34" charset="0"/>
                <a:cs typeface="Arial" panose="020B0604020202020204" pitchFamily="34" charset="0"/>
              </a:rPr>
              <a:t> </a:t>
            </a:r>
            <a:r>
              <a:rPr lang="en-US" altLang="en-US" dirty="0" smtClean="0">
                <a:solidFill>
                  <a:srgbClr val="000000"/>
                </a:solidFill>
                <a:latin typeface="Arial" panose="020B0604020202020204" pitchFamily="34" charset="0"/>
                <a:ea typeface="Arial" panose="020B0604020202020204" pitchFamily="34" charset="0"/>
                <a:cs typeface="Arial" panose="020B0604020202020204" pitchFamily="34" charset="0"/>
              </a:rPr>
              <a:t>E</a:t>
            </a:r>
            <a:r>
              <a:rPr lang="en-US" altLang="en-US" sz="100" dirty="0" smtClean="0">
                <a:solidFill>
                  <a:srgbClr val="000000"/>
                </a:solidFill>
                <a:latin typeface="Arial" panose="020B0604020202020204" pitchFamily="34" charset="0"/>
                <a:ea typeface="Arial" panose="020B0604020202020204" pitchFamily="34" charset="0"/>
                <a:cs typeface="Arial" panose="020B0604020202020204" pitchFamily="34" charset="0"/>
              </a:rPr>
              <a:t> </a:t>
            </a:r>
            <a:r>
              <a:rPr lang="en-US" altLang="en-US" dirty="0" smtClean="0">
                <a:solidFill>
                  <a:srgbClr val="000000"/>
                </a:solidFill>
                <a:latin typeface="Arial" panose="020B0604020202020204" pitchFamily="34" charset="0"/>
                <a:ea typeface="Arial" panose="020B0604020202020204" pitchFamily="34" charset="0"/>
                <a:cs typeface="Arial" panose="020B0604020202020204" pitchFamily="34" charset="0"/>
              </a:rPr>
              <a:t>s</a:t>
            </a:r>
            <a:r>
              <a:rPr lang="en-US" altLang="en-US" dirty="0">
                <a:solidFill>
                  <a:srgbClr val="000000"/>
                </a:solidFill>
                <a:latin typeface="Arial" panose="020B0604020202020204" pitchFamily="34" charset="0"/>
                <a:ea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85488758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ltLang="en-US" dirty="0">
                <a:ea typeface="ＭＳ Ｐゴシック" panose="020B0600070205080204" pitchFamily="34" charset="-128"/>
              </a:rPr>
              <a:t>Employee </a:t>
            </a:r>
            <a:r>
              <a:rPr lang="en-US" altLang="en-US" dirty="0" smtClean="0">
                <a:ea typeface="ＭＳ Ｐゴシック" panose="020B0600070205080204" pitchFamily="34" charset="-128"/>
              </a:rPr>
              <a:t>versus Self-Employed </a:t>
            </a:r>
            <a:r>
              <a:rPr lang="en-US" altLang="en-US" sz="2400" b="0" dirty="0" smtClean="0">
                <a:ea typeface="ＭＳ Ｐゴシック" panose="020B0600070205080204" pitchFamily="34" charset="-128"/>
              </a:rPr>
              <a:t>(1 </a:t>
            </a:r>
            <a:r>
              <a:rPr lang="en-US" altLang="en-US" sz="2400" b="0" dirty="0">
                <a:ea typeface="ＭＳ Ｐゴシック" panose="020B0600070205080204" pitchFamily="34" charset="-128"/>
              </a:rPr>
              <a:t>of 2)</a:t>
            </a:r>
            <a:endParaRPr lang="en-US" sz="2400" b="0" dirty="0">
              <a:latin typeface="Arial" panose="020B0604020202020204" pitchFamily="34" charset="0"/>
              <a:cs typeface="Arial" panose="020B0604020202020204" pitchFamily="34" charset="0"/>
            </a:endParaRPr>
          </a:p>
        </p:txBody>
      </p:sp>
      <p:sp>
        <p:nvSpPr>
          <p:cNvPr id="3" name="Text Placeholder 2"/>
          <p:cNvSpPr>
            <a:spLocks noGrp="1"/>
          </p:cNvSpPr>
          <p:nvPr>
            <p:ph type="body" sz="quarter" idx="15"/>
          </p:nvPr>
        </p:nvSpPr>
        <p:spPr>
          <a:xfrm>
            <a:off x="743576" y="1289684"/>
            <a:ext cx="10711543" cy="3853816"/>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noAutofit/>
          </a:bodyPr>
          <a:lstStyle/>
          <a:p>
            <a:pPr marL="292608" indent="-292608">
              <a:buClr>
                <a:srgbClr val="C00000"/>
              </a:buClr>
              <a:buFont typeface="Arial" panose="020B0604020202020204" pitchFamily="34" charset="0"/>
              <a:buChar char="•"/>
            </a:pPr>
            <a:r>
              <a:rPr lang="en-US" altLang="en-US" dirty="0">
                <a:latin typeface="Arial" panose="020B0604020202020204" pitchFamily="34" charset="0"/>
                <a:ea typeface="ＭＳ Ｐゴシック" panose="020B0600070205080204" pitchFamily="34" charset="-128"/>
                <a:cs typeface="Arial" panose="020B0604020202020204" pitchFamily="34" charset="0"/>
              </a:rPr>
              <a:t>Business expenses for self-employed persons are deductible </a:t>
            </a:r>
            <a:r>
              <a:rPr lang="en-US" altLang="en-US" i="1" dirty="0">
                <a:latin typeface="Arial" panose="020B0604020202020204" pitchFamily="34" charset="0"/>
                <a:ea typeface="ＭＳ Ｐゴシック" panose="020B0600070205080204" pitchFamily="34" charset="-128"/>
                <a:cs typeface="Arial" panose="020B0604020202020204" pitchFamily="34" charset="0"/>
              </a:rPr>
              <a:t>for</a:t>
            </a:r>
            <a:r>
              <a:rPr lang="en-US" altLang="en-US" dirty="0">
                <a:latin typeface="Arial" panose="020B0604020202020204" pitchFamily="34" charset="0"/>
                <a:ea typeface="ＭＳ Ｐゴシック" panose="020B0600070205080204" pitchFamily="34" charset="-128"/>
                <a:cs typeface="Arial" panose="020B0604020202020204" pitchFamily="34" charset="0"/>
              </a:rPr>
              <a:t> </a:t>
            </a:r>
            <a:r>
              <a:rPr lang="en-US" altLang="en-US" dirty="0" smtClean="0">
                <a:latin typeface="Arial" panose="020B0604020202020204" pitchFamily="34" charset="0"/>
                <a:ea typeface="ＭＳ Ｐゴシック" panose="020B0600070205080204" pitchFamily="34" charset="-128"/>
                <a:cs typeface="Arial" panose="020B0604020202020204" pitchFamily="34" charset="0"/>
              </a:rPr>
              <a:t>A</a:t>
            </a:r>
            <a:r>
              <a:rPr lang="en-US" altLang="en-US" sz="100" dirty="0" smtClean="0">
                <a:latin typeface="Arial" panose="020B0604020202020204" pitchFamily="34" charset="0"/>
                <a:ea typeface="ＭＳ Ｐゴシック" panose="020B0600070205080204" pitchFamily="34" charset="-128"/>
                <a:cs typeface="Arial" panose="020B0604020202020204" pitchFamily="34" charset="0"/>
              </a:rPr>
              <a:t> </a:t>
            </a:r>
            <a:r>
              <a:rPr lang="en-US" altLang="en-US" dirty="0" smtClean="0">
                <a:latin typeface="Arial" panose="020B0604020202020204" pitchFamily="34" charset="0"/>
                <a:ea typeface="ＭＳ Ｐゴシック" panose="020B0600070205080204" pitchFamily="34" charset="-128"/>
                <a:cs typeface="Arial" panose="020B0604020202020204" pitchFamily="34" charset="0"/>
              </a:rPr>
              <a:t>G</a:t>
            </a:r>
            <a:r>
              <a:rPr lang="en-US" altLang="en-US" sz="100" dirty="0" smtClean="0">
                <a:latin typeface="Arial" panose="020B0604020202020204" pitchFamily="34" charset="0"/>
                <a:ea typeface="ＭＳ Ｐゴシック" panose="020B0600070205080204" pitchFamily="34" charset="-128"/>
                <a:cs typeface="Arial" panose="020B0604020202020204" pitchFamily="34" charset="0"/>
              </a:rPr>
              <a:t> </a:t>
            </a:r>
            <a:r>
              <a:rPr lang="en-US" altLang="en-US" dirty="0" smtClean="0">
                <a:latin typeface="Arial" panose="020B0604020202020204" pitchFamily="34" charset="0"/>
                <a:ea typeface="ＭＳ Ｐゴシック" panose="020B0600070205080204" pitchFamily="34" charset="-128"/>
                <a:cs typeface="Arial" panose="020B0604020202020204" pitchFamily="34" charset="0"/>
              </a:rPr>
              <a:t>I</a:t>
            </a:r>
            <a:endParaRPr lang="en-US" altLang="en-US" dirty="0">
              <a:latin typeface="Arial" panose="020B0604020202020204" pitchFamily="34" charset="0"/>
              <a:ea typeface="ＭＳ Ｐゴシック" panose="020B0600070205080204" pitchFamily="34" charset="-128"/>
              <a:cs typeface="Arial" panose="020B0604020202020204" pitchFamily="34" charset="0"/>
            </a:endParaRPr>
          </a:p>
          <a:p>
            <a:pPr marL="621792" lvl="1" indent="-320040">
              <a:spcBef>
                <a:spcPts val="1000"/>
              </a:spcBef>
              <a:buClr>
                <a:srgbClr val="C00000"/>
              </a:buClr>
              <a:buSzPct val="80000"/>
              <a:buFont typeface="Courier New" panose="02070309020205020404" pitchFamily="49" charset="0"/>
              <a:buChar char="o"/>
            </a:pP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Reported on Schedule C</a:t>
            </a:r>
          </a:p>
          <a:p>
            <a:pPr marL="292608" indent="-292608">
              <a:buClr>
                <a:srgbClr val="C00000"/>
              </a:buClr>
              <a:buFont typeface="Arial" panose="020B0604020202020204" pitchFamily="34" charset="0"/>
              <a:buChar char="•"/>
            </a:pPr>
            <a:r>
              <a:rPr lang="en-US" altLang="en-US" dirty="0">
                <a:latin typeface="Arial" panose="020B0604020202020204" pitchFamily="34" charset="0"/>
                <a:ea typeface="ＭＳ Ｐゴシック" panose="020B0600070205080204" pitchFamily="34" charset="-128"/>
                <a:cs typeface="Arial" panose="020B0604020202020204" pitchFamily="34" charset="0"/>
              </a:rPr>
              <a:t>Unreimbursed business expenses for employees are generally deductible </a:t>
            </a:r>
            <a:r>
              <a:rPr lang="en-US" altLang="en-US" i="1" dirty="0">
                <a:latin typeface="Arial" panose="020B0604020202020204" pitchFamily="34" charset="0"/>
                <a:ea typeface="ＭＳ Ｐゴシック" panose="020B0600070205080204" pitchFamily="34" charset="-128"/>
                <a:cs typeface="Arial" panose="020B0604020202020204" pitchFamily="34" charset="0"/>
              </a:rPr>
              <a:t>from</a:t>
            </a:r>
            <a:r>
              <a:rPr lang="en-US" altLang="en-US" dirty="0">
                <a:latin typeface="Arial" panose="020B0604020202020204" pitchFamily="34" charset="0"/>
                <a:ea typeface="ＭＳ Ｐゴシック" panose="020B0600070205080204" pitchFamily="34" charset="-128"/>
                <a:cs typeface="Arial" panose="020B0604020202020204" pitchFamily="34" charset="0"/>
              </a:rPr>
              <a:t> </a:t>
            </a:r>
            <a:r>
              <a:rPr lang="en-US" altLang="en-US" dirty="0" smtClean="0">
                <a:latin typeface="Arial" panose="020B0604020202020204" pitchFamily="34" charset="0"/>
                <a:ea typeface="ＭＳ Ｐゴシック" panose="020B0600070205080204" pitchFamily="34" charset="-128"/>
                <a:cs typeface="Arial" panose="020B0604020202020204" pitchFamily="34" charset="0"/>
              </a:rPr>
              <a:t>A</a:t>
            </a:r>
            <a:r>
              <a:rPr lang="en-US" altLang="en-US" sz="100" dirty="0" smtClean="0">
                <a:latin typeface="Arial" panose="020B0604020202020204" pitchFamily="34" charset="0"/>
                <a:ea typeface="ＭＳ Ｐゴシック" panose="020B0600070205080204" pitchFamily="34" charset="-128"/>
                <a:cs typeface="Arial" panose="020B0604020202020204" pitchFamily="34" charset="0"/>
              </a:rPr>
              <a:t> </a:t>
            </a:r>
            <a:r>
              <a:rPr lang="en-US" altLang="en-US" dirty="0" smtClean="0">
                <a:latin typeface="Arial" panose="020B0604020202020204" pitchFamily="34" charset="0"/>
                <a:ea typeface="ＭＳ Ｐゴシック" panose="020B0600070205080204" pitchFamily="34" charset="-128"/>
                <a:cs typeface="Arial" panose="020B0604020202020204" pitchFamily="34" charset="0"/>
              </a:rPr>
              <a:t>G</a:t>
            </a:r>
            <a:r>
              <a:rPr lang="en-US" altLang="en-US" sz="100" dirty="0" smtClean="0">
                <a:latin typeface="Arial" panose="020B0604020202020204" pitchFamily="34" charset="0"/>
                <a:ea typeface="ＭＳ Ｐゴシック" panose="020B0600070205080204" pitchFamily="34" charset="-128"/>
                <a:cs typeface="Arial" panose="020B0604020202020204" pitchFamily="34" charset="0"/>
              </a:rPr>
              <a:t> </a:t>
            </a:r>
            <a:r>
              <a:rPr lang="en-US" altLang="en-US" dirty="0" smtClean="0">
                <a:latin typeface="Arial" panose="020B0604020202020204" pitchFamily="34" charset="0"/>
                <a:ea typeface="ＭＳ Ｐゴシック" panose="020B0600070205080204" pitchFamily="34" charset="-128"/>
                <a:cs typeface="Arial" panose="020B0604020202020204" pitchFamily="34" charset="0"/>
              </a:rPr>
              <a:t>I </a:t>
            </a:r>
            <a:r>
              <a:rPr lang="en-US" altLang="en-US" dirty="0">
                <a:latin typeface="Arial" panose="020B0604020202020204" pitchFamily="34" charset="0"/>
                <a:ea typeface="ＭＳ Ｐゴシック" panose="020B0600070205080204" pitchFamily="34" charset="-128"/>
                <a:cs typeface="Arial" panose="020B0604020202020204" pitchFamily="34" charset="0"/>
              </a:rPr>
              <a:t>as miscellaneous itemized deductions</a:t>
            </a:r>
          </a:p>
          <a:p>
            <a:pPr marL="621792" lvl="1" indent="-320040">
              <a:spcBef>
                <a:spcPts val="1000"/>
              </a:spcBef>
              <a:buClr>
                <a:srgbClr val="C00000"/>
              </a:buClr>
              <a:buSzPct val="80000"/>
              <a:buFont typeface="Courier New" panose="02070309020205020404" pitchFamily="49" charset="0"/>
              <a:buChar char="o"/>
            </a:pP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However, from 2018 through 2025, the deduction for miscellaneous itemized deductions is suspended</a:t>
            </a:r>
          </a:p>
          <a:p>
            <a:pPr lvl="2">
              <a:spcBef>
                <a:spcPts val="1000"/>
              </a:spcBef>
              <a:buClr>
                <a:srgbClr val="C00000"/>
              </a:buClr>
              <a:buFont typeface="Wingdings" panose="05000000000000000000" pitchFamily="2" charset="2"/>
              <a:buChar char="§"/>
            </a:pPr>
            <a:r>
              <a:rPr lang="en-US" altLang="en-US" dirty="0">
                <a:solidFill>
                  <a:srgbClr val="000000"/>
                </a:solidFill>
                <a:latin typeface="Arial" panose="020B0604020202020204" pitchFamily="34" charset="0"/>
                <a:ea typeface="Arial" panose="020B0604020202020204" pitchFamily="34" charset="0"/>
                <a:cs typeface="Arial" panose="020B0604020202020204" pitchFamily="34" charset="0"/>
              </a:rPr>
              <a:t>As a result, there will be no tax benefit from these deductions during this period</a:t>
            </a:r>
          </a:p>
          <a:p>
            <a:pPr marL="621792" lvl="1" indent="-320040">
              <a:spcBef>
                <a:spcPts val="1000"/>
              </a:spcBef>
              <a:buClr>
                <a:srgbClr val="C00000"/>
              </a:buClr>
              <a:buSzPct val="80000"/>
              <a:buFont typeface="Courier New" panose="02070309020205020404" pitchFamily="49" charset="0"/>
              <a:buChar char="o"/>
            </a:pP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The only employee business expenses that are currently deductible are those that are </a:t>
            </a:r>
            <a:r>
              <a:rPr lang="en-US" altLang="en-US" sz="2200" i="1" dirty="0">
                <a:solidFill>
                  <a:srgbClr val="000000"/>
                </a:solidFill>
                <a:latin typeface="Arial" panose="020B0604020202020204" pitchFamily="34" charset="0"/>
                <a:ea typeface="Arial" panose="020B0604020202020204" pitchFamily="34" charset="0"/>
                <a:cs typeface="Arial" panose="020B0604020202020204" pitchFamily="34" charset="0"/>
              </a:rPr>
              <a:t>reimbursed by an </a:t>
            </a:r>
            <a:r>
              <a:rPr lang="en-US" altLang="en-US" sz="2200" i="1" dirty="0" smtClean="0">
                <a:solidFill>
                  <a:srgbClr val="000000"/>
                </a:solidFill>
                <a:latin typeface="Arial" panose="020B0604020202020204" pitchFamily="34" charset="0"/>
                <a:ea typeface="Arial" panose="020B0604020202020204" pitchFamily="34" charset="0"/>
                <a:cs typeface="Arial" panose="020B0604020202020204" pitchFamily="34" charset="0"/>
              </a:rPr>
              <a:t>employer</a:t>
            </a:r>
            <a:endParaRPr lang="en-US" altLang="en-US" sz="2200" i="1" dirty="0">
              <a:solidFill>
                <a:srgbClr val="000000"/>
              </a:solidFill>
              <a:latin typeface="Arial" panose="020B0604020202020204" pitchFamily="34" charset="0"/>
              <a:ea typeface="Arial" panose="020B0604020202020204" pitchFamily="34" charset="0"/>
              <a:cs typeface="Arial" panose="020B0604020202020204" pitchFamily="34" charset="0"/>
            </a:endParaRPr>
          </a:p>
          <a:p>
            <a:pPr lvl="2">
              <a:spcBef>
                <a:spcPts val="1000"/>
              </a:spcBef>
              <a:buClr>
                <a:srgbClr val="C00000"/>
              </a:buClr>
              <a:buFont typeface="Wingdings" panose="05000000000000000000" pitchFamily="2" charset="2"/>
              <a:buChar char="§"/>
            </a:pPr>
            <a:r>
              <a:rPr lang="en-US" altLang="en-US" dirty="0">
                <a:solidFill>
                  <a:srgbClr val="000000"/>
                </a:solidFill>
                <a:latin typeface="Arial" panose="020B0604020202020204" pitchFamily="34" charset="0"/>
                <a:ea typeface="Arial" panose="020B0604020202020204" pitchFamily="34" charset="0"/>
                <a:cs typeface="Arial" panose="020B0604020202020204" pitchFamily="34" charset="0"/>
              </a:rPr>
              <a:t>These expenses, once reimbursed, have no effect on an employee’s taxable income</a:t>
            </a:r>
          </a:p>
        </p:txBody>
      </p:sp>
    </p:spTree>
    <p:extLst>
      <p:ext uri="{BB962C8B-B14F-4D97-AF65-F5344CB8AC3E}">
        <p14:creationId xmlns:p14="http://schemas.microsoft.com/office/powerpoint/2010/main" val="3392432219"/>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38199" y="365125"/>
            <a:ext cx="10925175" cy="672105"/>
          </a:xfrm>
        </p:spPr>
        <p:txBody>
          <a:bodyPr/>
          <a:lstStyle/>
          <a:p>
            <a:r>
              <a:rPr lang="en-US" altLang="en-US" dirty="0">
                <a:ea typeface="ＭＳ Ｐゴシック" panose="020B0600070205080204" pitchFamily="34" charset="-128"/>
              </a:rPr>
              <a:t>Classification of Employee Expenses</a:t>
            </a:r>
            <a:endParaRPr lang="en-US" sz="2400" b="0" dirty="0"/>
          </a:p>
        </p:txBody>
      </p:sp>
      <p:sp>
        <p:nvSpPr>
          <p:cNvPr id="3" name="Text Placeholder 2"/>
          <p:cNvSpPr>
            <a:spLocks noGrp="1"/>
          </p:cNvSpPr>
          <p:nvPr>
            <p:ph type="body" sz="quarter" idx="15"/>
          </p:nvPr>
        </p:nvSpPr>
        <p:spPr>
          <a:xfrm>
            <a:off x="743576" y="1289684"/>
            <a:ext cx="10711543" cy="2472692"/>
          </a:xfrm>
        </p:spPr>
        <p:txBody>
          <a:bodyPr/>
          <a:lstStyle/>
          <a:p>
            <a:pPr marL="292608" indent="-292608">
              <a:buClr>
                <a:srgbClr val="C00000"/>
              </a:buClr>
              <a:buFont typeface="Arial" panose="020B0604020202020204" pitchFamily="34" charset="0"/>
              <a:buChar char="•"/>
            </a:pPr>
            <a:r>
              <a:rPr lang="en-US" altLang="en-US" dirty="0">
                <a:latin typeface="Arial" panose="020B0604020202020204" pitchFamily="34" charset="0"/>
                <a:ea typeface="ＭＳ Ｐゴシック" panose="020B0600070205080204" pitchFamily="34" charset="-128"/>
                <a:cs typeface="Arial" panose="020B0604020202020204" pitchFamily="34" charset="0"/>
              </a:rPr>
              <a:t>Depends on whether they are reimbursed and, if reimbursed, under what type of plan</a:t>
            </a:r>
          </a:p>
          <a:p>
            <a:pPr marL="292608" indent="-292608">
              <a:buClr>
                <a:srgbClr val="C00000"/>
              </a:buClr>
              <a:buFont typeface="Arial" panose="020B0604020202020204" pitchFamily="34" charset="0"/>
              <a:buChar char="•"/>
            </a:pPr>
            <a:r>
              <a:rPr lang="en-US" altLang="en-US" dirty="0">
                <a:latin typeface="Arial" panose="020B0604020202020204" pitchFamily="34" charset="0"/>
                <a:ea typeface="ＭＳ Ｐゴシック" panose="020B0600070205080204" pitchFamily="34" charset="-128"/>
                <a:cs typeface="Arial" panose="020B0604020202020204" pitchFamily="34" charset="0"/>
              </a:rPr>
              <a:t>Employers can have three types of plans</a:t>
            </a:r>
          </a:p>
          <a:p>
            <a:pPr marL="621792" lvl="1" indent="-320040">
              <a:spcBef>
                <a:spcPts val="1000"/>
              </a:spcBef>
              <a:buClr>
                <a:srgbClr val="C00000"/>
              </a:buClr>
              <a:buSzPct val="80000"/>
              <a:buFont typeface="Courier New" panose="02070309020205020404" pitchFamily="49" charset="0"/>
              <a:buChar char="o"/>
            </a:pP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Accountable</a:t>
            </a:r>
          </a:p>
          <a:p>
            <a:pPr marL="621792" lvl="1" indent="-320040">
              <a:spcBef>
                <a:spcPts val="1000"/>
              </a:spcBef>
              <a:buClr>
                <a:srgbClr val="C00000"/>
              </a:buClr>
              <a:buSzPct val="80000"/>
              <a:buFont typeface="Courier New" panose="02070309020205020404" pitchFamily="49" charset="0"/>
              <a:buChar char="o"/>
            </a:pP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Nonaccountable</a:t>
            </a:r>
          </a:p>
          <a:p>
            <a:pPr marL="621792" lvl="1" indent="-320040">
              <a:spcBef>
                <a:spcPts val="1000"/>
              </a:spcBef>
              <a:buClr>
                <a:srgbClr val="C00000"/>
              </a:buClr>
              <a:buSzPct val="80000"/>
              <a:buFont typeface="Courier New" panose="02070309020205020404" pitchFamily="49" charset="0"/>
              <a:buChar char="o"/>
            </a:pP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No reimbursement is given</a:t>
            </a:r>
          </a:p>
        </p:txBody>
      </p:sp>
    </p:spTree>
    <p:extLst>
      <p:ext uri="{BB962C8B-B14F-4D97-AF65-F5344CB8AC3E}">
        <p14:creationId xmlns:p14="http://schemas.microsoft.com/office/powerpoint/2010/main" val="1604801599"/>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ea typeface="ＭＳ Ｐゴシック" panose="020B0600070205080204" pitchFamily="34" charset="-128"/>
              </a:rPr>
              <a:t>Accountable Plan </a:t>
            </a:r>
            <a:r>
              <a:rPr lang="en-US" altLang="en-US" sz="2400" b="0" dirty="0" smtClean="0">
                <a:ea typeface="ＭＳ Ｐゴシック" panose="020B0600070205080204" pitchFamily="34" charset="-128"/>
              </a:rPr>
              <a:t>(1 </a:t>
            </a:r>
            <a:r>
              <a:rPr lang="en-US" altLang="en-US" sz="2400" b="0" dirty="0">
                <a:ea typeface="ＭＳ Ｐゴシック" panose="020B0600070205080204" pitchFamily="34" charset="-128"/>
              </a:rPr>
              <a:t>of 2)</a:t>
            </a:r>
            <a:endParaRPr lang="en-US" sz="2400" b="0" dirty="0"/>
          </a:p>
        </p:txBody>
      </p:sp>
      <p:sp>
        <p:nvSpPr>
          <p:cNvPr id="3" name="Text Placeholder 2"/>
          <p:cNvSpPr>
            <a:spLocks noGrp="1"/>
          </p:cNvSpPr>
          <p:nvPr>
            <p:ph type="body" sz="quarter" idx="15"/>
          </p:nvPr>
        </p:nvSpPr>
        <p:spPr>
          <a:xfrm>
            <a:off x="743576" y="1289683"/>
            <a:ext cx="10711543" cy="1186817"/>
          </a:xfrm>
        </p:spPr>
        <p:txBody>
          <a:bodyPr/>
          <a:lstStyle/>
          <a:p>
            <a:pPr marL="292608" indent="-292608">
              <a:buClr>
                <a:srgbClr val="C00000"/>
              </a:buClr>
              <a:buFont typeface="Arial" panose="020B0604020202020204" pitchFamily="34" charset="0"/>
              <a:buChar char="•"/>
            </a:pPr>
            <a:r>
              <a:rPr lang="en-US" altLang="en-US" dirty="0">
                <a:latin typeface="Arial" panose="020B0604020202020204" pitchFamily="34" charset="0"/>
                <a:ea typeface="ＭＳ Ｐゴシック" panose="020B0600070205080204" pitchFamily="34" charset="-128"/>
                <a:cs typeface="Arial" panose="020B0604020202020204" pitchFamily="34" charset="0"/>
              </a:rPr>
              <a:t>If the expenses are reimbursed by the employer under an accountable plan</a:t>
            </a:r>
          </a:p>
          <a:p>
            <a:pPr marL="621792" lvl="1" indent="-320040">
              <a:spcBef>
                <a:spcPts val="1000"/>
              </a:spcBef>
              <a:buClr>
                <a:srgbClr val="C00000"/>
              </a:buClr>
              <a:buSzPct val="80000"/>
              <a:buFont typeface="Courier New" panose="02070309020205020404" pitchFamily="49" charset="0"/>
              <a:buChar char="o"/>
            </a:pP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Neither the reimbursement nor the expense is reported by the employee</a:t>
            </a:r>
          </a:p>
          <a:p>
            <a:pPr marL="621792" lvl="1" indent="-320040">
              <a:spcBef>
                <a:spcPts val="1000"/>
              </a:spcBef>
              <a:buClr>
                <a:srgbClr val="C00000"/>
              </a:buClr>
              <a:buSzPct val="80000"/>
              <a:buFont typeface="Courier New" panose="02070309020205020404" pitchFamily="49" charset="0"/>
              <a:buChar char="o"/>
            </a:pP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In effect, this result is equivalent to treating the expenses as deductions </a:t>
            </a:r>
            <a:r>
              <a:rPr lang="en-US" altLang="en-US" sz="2200" i="1" dirty="0">
                <a:solidFill>
                  <a:srgbClr val="000000"/>
                </a:solidFill>
                <a:latin typeface="Arial" panose="020B0604020202020204" pitchFamily="34" charset="0"/>
                <a:ea typeface="Arial" panose="020B0604020202020204" pitchFamily="34" charset="0"/>
                <a:cs typeface="Arial" panose="020B0604020202020204" pitchFamily="34" charset="0"/>
              </a:rPr>
              <a:t>for </a:t>
            </a:r>
            <a:r>
              <a:rPr lang="en-US" altLang="en-US" sz="2200" dirty="0" smtClean="0">
                <a:solidFill>
                  <a:srgbClr val="000000"/>
                </a:solidFill>
                <a:latin typeface="Arial" panose="020B0604020202020204" pitchFamily="34" charset="0"/>
                <a:ea typeface="Arial" panose="020B0604020202020204" pitchFamily="34" charset="0"/>
                <a:cs typeface="Arial" panose="020B0604020202020204" pitchFamily="34" charset="0"/>
              </a:rPr>
              <a:t>A</a:t>
            </a:r>
            <a:r>
              <a:rPr lang="en-US" altLang="en-US" sz="100" dirty="0" smtClean="0">
                <a:solidFill>
                  <a:srgbClr val="000000"/>
                </a:solidFill>
                <a:latin typeface="Arial" panose="020B0604020202020204" pitchFamily="34" charset="0"/>
                <a:ea typeface="Arial" panose="020B0604020202020204" pitchFamily="34" charset="0"/>
                <a:cs typeface="Arial" panose="020B0604020202020204" pitchFamily="34" charset="0"/>
              </a:rPr>
              <a:t> </a:t>
            </a:r>
            <a:r>
              <a:rPr lang="en-US" altLang="en-US" sz="2200" dirty="0" smtClean="0">
                <a:solidFill>
                  <a:srgbClr val="000000"/>
                </a:solidFill>
                <a:latin typeface="Arial" panose="020B0604020202020204" pitchFamily="34" charset="0"/>
                <a:ea typeface="Arial" panose="020B0604020202020204" pitchFamily="34" charset="0"/>
                <a:cs typeface="Arial" panose="020B0604020202020204" pitchFamily="34" charset="0"/>
              </a:rPr>
              <a:t>G</a:t>
            </a:r>
            <a:r>
              <a:rPr lang="en-US" altLang="en-US" sz="100" dirty="0" smtClean="0">
                <a:solidFill>
                  <a:srgbClr val="000000"/>
                </a:solidFill>
                <a:latin typeface="Arial" panose="020B0604020202020204" pitchFamily="34" charset="0"/>
                <a:ea typeface="Arial" panose="020B0604020202020204" pitchFamily="34" charset="0"/>
                <a:cs typeface="Arial" panose="020B0604020202020204" pitchFamily="34" charset="0"/>
              </a:rPr>
              <a:t> </a:t>
            </a:r>
            <a:r>
              <a:rPr lang="en-US" altLang="en-US" sz="2200" dirty="0" smtClean="0">
                <a:solidFill>
                  <a:srgbClr val="000000"/>
                </a:solidFill>
                <a:latin typeface="Arial" panose="020B0604020202020204" pitchFamily="34" charset="0"/>
                <a:ea typeface="Arial" panose="020B0604020202020204" pitchFamily="34" charset="0"/>
                <a:cs typeface="Arial" panose="020B0604020202020204" pitchFamily="34" charset="0"/>
              </a:rPr>
              <a:t>I</a:t>
            </a:r>
            <a:endParaRPr lang="en-US" altLang="en-US" sz="2200" dirty="0">
              <a:solidFill>
                <a:srgbClr val="000000"/>
              </a:solidFill>
              <a:latin typeface="Arial" panose="020B0604020202020204" pitchFamily="34" charset="0"/>
              <a:ea typeface="ＭＳ Ｐゴシック" panose="020B0600070205080204" pitchFamily="34" charset="-128"/>
              <a:cs typeface="Arial" panose="020B0604020202020204" pitchFamily="34" charset="0"/>
            </a:endParaRPr>
          </a:p>
        </p:txBody>
      </p:sp>
    </p:spTree>
    <p:extLst>
      <p:ext uri="{BB962C8B-B14F-4D97-AF65-F5344CB8AC3E}">
        <p14:creationId xmlns:p14="http://schemas.microsoft.com/office/powerpoint/2010/main" val="709156405"/>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ea typeface="ＭＳ Ｐゴシック" panose="020B0600070205080204" pitchFamily="34" charset="-128"/>
              </a:rPr>
              <a:t>Accountable Plan </a:t>
            </a:r>
            <a:r>
              <a:rPr lang="en-US" altLang="en-US" sz="2400" b="0" dirty="0">
                <a:ea typeface="ＭＳ Ｐゴシック" panose="020B0600070205080204" pitchFamily="34" charset="-128"/>
              </a:rPr>
              <a:t>(</a:t>
            </a:r>
            <a:r>
              <a:rPr lang="en-US" altLang="en-US" sz="2400" b="0" dirty="0" smtClean="0">
                <a:ea typeface="ＭＳ Ｐゴシック" panose="020B0600070205080204" pitchFamily="34" charset="-128"/>
              </a:rPr>
              <a:t>2 </a:t>
            </a:r>
            <a:r>
              <a:rPr lang="en-US" altLang="en-US" sz="2400" b="0" dirty="0">
                <a:ea typeface="ＭＳ Ｐゴシック" panose="020B0600070205080204" pitchFamily="34" charset="-128"/>
              </a:rPr>
              <a:t>of 2)</a:t>
            </a:r>
            <a:endParaRPr lang="en-US" sz="2400" b="0" dirty="0"/>
          </a:p>
        </p:txBody>
      </p:sp>
      <p:sp>
        <p:nvSpPr>
          <p:cNvPr id="3" name="Text Placeholder 2"/>
          <p:cNvSpPr>
            <a:spLocks noGrp="1"/>
          </p:cNvSpPr>
          <p:nvPr>
            <p:ph type="body" sz="quarter" idx="15"/>
          </p:nvPr>
        </p:nvSpPr>
        <p:spPr>
          <a:xfrm>
            <a:off x="743576" y="1289683"/>
            <a:ext cx="10711543" cy="2996567"/>
          </a:xfrm>
        </p:spPr>
        <p:txBody>
          <a:bodyPr/>
          <a:lstStyle/>
          <a:p>
            <a:pPr marL="292608" indent="-292608">
              <a:buClr>
                <a:srgbClr val="C00000"/>
              </a:buClr>
              <a:buFont typeface="Arial" panose="020B0604020202020204" pitchFamily="34" charset="0"/>
              <a:buChar char="•"/>
            </a:pPr>
            <a:r>
              <a:rPr lang="en-US" altLang="en-US" dirty="0">
                <a:latin typeface="Arial" panose="020B0604020202020204" pitchFamily="34" charset="0"/>
                <a:ea typeface="ＭＳ Ｐゴシック" panose="020B0600070205080204" pitchFamily="34" charset="-128"/>
                <a:cs typeface="Arial" panose="020B0604020202020204" pitchFamily="34" charset="0"/>
              </a:rPr>
              <a:t>An </a:t>
            </a:r>
            <a:r>
              <a:rPr lang="en-US" altLang="en-US" b="1" dirty="0">
                <a:latin typeface="Arial" panose="020B0604020202020204" pitchFamily="34" charset="0"/>
                <a:ea typeface="ＭＳ Ｐゴシック" panose="020B0600070205080204" pitchFamily="34" charset="-128"/>
                <a:cs typeface="Arial" panose="020B0604020202020204" pitchFamily="34" charset="0"/>
              </a:rPr>
              <a:t>accountable plan </a:t>
            </a:r>
            <a:r>
              <a:rPr lang="en-US" altLang="en-US" dirty="0">
                <a:latin typeface="Arial" panose="020B0604020202020204" pitchFamily="34" charset="0"/>
                <a:ea typeface="ＭＳ Ｐゴシック" panose="020B0600070205080204" pitchFamily="34" charset="-128"/>
                <a:cs typeface="Arial" panose="020B0604020202020204" pitchFamily="34" charset="0"/>
              </a:rPr>
              <a:t>requires the employee to satisfy these two requirements:</a:t>
            </a:r>
          </a:p>
          <a:p>
            <a:pPr marL="621792" lvl="1" indent="-320040">
              <a:spcBef>
                <a:spcPts val="1000"/>
              </a:spcBef>
              <a:buClr>
                <a:srgbClr val="C00000"/>
              </a:buClr>
              <a:buSzPct val="80000"/>
              <a:buFont typeface="Courier New" panose="02070309020205020404" pitchFamily="49" charset="0"/>
              <a:buChar char="o"/>
            </a:pPr>
            <a:r>
              <a:rPr lang="en-US" altLang="en-US" sz="2200" dirty="0">
                <a:solidFill>
                  <a:srgbClr val="000000"/>
                </a:solidFill>
                <a:latin typeface="Arial" panose="020B0604020202020204" pitchFamily="34" charset="0"/>
                <a:ea typeface="ＭＳ Ｐゴシック" panose="020B0600070205080204" pitchFamily="34" charset="-128"/>
                <a:cs typeface="Arial" panose="020B0604020202020204" pitchFamily="34" charset="0"/>
              </a:rPr>
              <a:t>Substantiate the expense</a:t>
            </a:r>
          </a:p>
          <a:p>
            <a:pPr lvl="2">
              <a:spcBef>
                <a:spcPts val="1000"/>
              </a:spcBef>
              <a:buClr>
                <a:srgbClr val="C00000"/>
              </a:buClr>
              <a:buFont typeface="Wingdings" panose="05000000000000000000" pitchFamily="2" charset="2"/>
              <a:buChar char="§"/>
            </a:pPr>
            <a:r>
              <a:rPr lang="en-US" altLang="en-US" dirty="0">
                <a:solidFill>
                  <a:srgbClr val="000000"/>
                </a:solidFill>
                <a:latin typeface="Arial" panose="020B0604020202020204" pitchFamily="34" charset="0"/>
                <a:ea typeface="ＭＳ Ｐゴシック" panose="020B0600070205080204" pitchFamily="34" charset="-128"/>
                <a:cs typeface="Arial" panose="020B0604020202020204" pitchFamily="34" charset="0"/>
              </a:rPr>
              <a:t>Plan must require </a:t>
            </a:r>
            <a:r>
              <a:rPr lang="en-US" altLang="en-US" i="1" dirty="0">
                <a:solidFill>
                  <a:srgbClr val="000000"/>
                </a:solidFill>
                <a:latin typeface="Arial" panose="020B0604020202020204" pitchFamily="34" charset="0"/>
                <a:ea typeface="ＭＳ Ｐゴシック" panose="020B0600070205080204" pitchFamily="34" charset="-128"/>
                <a:cs typeface="Arial" panose="020B0604020202020204" pitchFamily="34" charset="0"/>
              </a:rPr>
              <a:t>adequate accounting</a:t>
            </a:r>
            <a:r>
              <a:rPr lang="en-US" altLang="en-US" dirty="0">
                <a:solidFill>
                  <a:srgbClr val="000000"/>
                </a:solidFill>
                <a:latin typeface="Arial" panose="020B0604020202020204" pitchFamily="34" charset="0"/>
                <a:ea typeface="ＭＳ Ｐゴシック" panose="020B0600070205080204" pitchFamily="34" charset="-128"/>
                <a:cs typeface="Arial" panose="020B0604020202020204" pitchFamily="34" charset="0"/>
              </a:rPr>
              <a:t> to the employer for expense reimbursed</a:t>
            </a:r>
          </a:p>
          <a:p>
            <a:pPr lvl="3">
              <a:spcBef>
                <a:spcPts val="1000"/>
              </a:spcBef>
              <a:buClr>
                <a:srgbClr val="C00000"/>
              </a:buClr>
              <a:buSzPct val="80000"/>
              <a:buFont typeface="Courier New" panose="02070309020205020404" pitchFamily="49" charset="0"/>
              <a:buChar char="o"/>
            </a:pPr>
            <a:r>
              <a:rPr lang="en-US" altLang="en-US" dirty="0">
                <a:solidFill>
                  <a:srgbClr val="000000"/>
                </a:solidFill>
                <a:latin typeface="Arial" panose="020B0604020202020204" pitchFamily="34" charset="0"/>
                <a:ea typeface="ＭＳ Ｐゴシック" panose="020B0600070205080204" pitchFamily="34" charset="-128"/>
                <a:cs typeface="Arial" panose="020B0604020202020204" pitchFamily="34" charset="0"/>
              </a:rPr>
              <a:t>Adequate accounting is</a:t>
            </a:r>
          </a:p>
          <a:p>
            <a:pPr lvl="4">
              <a:spcBef>
                <a:spcPts val="1000"/>
              </a:spcBef>
              <a:buClr>
                <a:srgbClr val="C00000"/>
              </a:buClr>
              <a:buFont typeface="Wingdings" panose="05000000000000000000" pitchFamily="2" charset="2"/>
              <a:buChar char="§"/>
            </a:pPr>
            <a:r>
              <a:rPr lang="en-US" altLang="en-US" sz="1600" dirty="0">
                <a:solidFill>
                  <a:srgbClr val="000000"/>
                </a:solidFill>
                <a:latin typeface="Arial" panose="020B0604020202020204" pitchFamily="34" charset="0"/>
                <a:ea typeface="Arial" panose="020B0604020202020204" pitchFamily="34" charset="0"/>
                <a:cs typeface="Arial" panose="020B0604020202020204" pitchFamily="34" charset="0"/>
              </a:rPr>
              <a:t>Submitting a record, with receipts, to the employer, or</a:t>
            </a:r>
          </a:p>
          <a:p>
            <a:pPr lvl="4">
              <a:spcBef>
                <a:spcPts val="1000"/>
              </a:spcBef>
              <a:buClr>
                <a:srgbClr val="C00000"/>
              </a:buClr>
              <a:buFont typeface="Wingdings" panose="05000000000000000000" pitchFamily="2" charset="2"/>
              <a:buChar char="§"/>
            </a:pPr>
            <a:r>
              <a:rPr lang="en-US" altLang="en-US" sz="1600" dirty="0">
                <a:solidFill>
                  <a:srgbClr val="000000"/>
                </a:solidFill>
                <a:latin typeface="Arial" panose="020B0604020202020204" pitchFamily="34" charset="0"/>
                <a:ea typeface="Arial" panose="020B0604020202020204" pitchFamily="34" charset="0"/>
                <a:cs typeface="Arial" panose="020B0604020202020204" pitchFamily="34" charset="0"/>
              </a:rPr>
              <a:t>Using a per diem allowance that is not more than the Federal per diem rate</a:t>
            </a:r>
          </a:p>
          <a:p>
            <a:pPr marL="621792" lvl="1" indent="-320040">
              <a:spcBef>
                <a:spcPts val="1000"/>
              </a:spcBef>
              <a:buClr>
                <a:srgbClr val="C00000"/>
              </a:buClr>
              <a:buSzPct val="80000"/>
              <a:buFont typeface="Courier New" panose="02070309020205020404" pitchFamily="49" charset="0"/>
              <a:buChar char="o"/>
            </a:pPr>
            <a:r>
              <a:rPr lang="en-US" altLang="en-US" sz="2200" dirty="0">
                <a:solidFill>
                  <a:srgbClr val="000000"/>
                </a:solidFill>
                <a:latin typeface="Arial" panose="020B0604020202020204" pitchFamily="34" charset="0"/>
                <a:ea typeface="ＭＳ Ｐゴシック" panose="020B0600070205080204" pitchFamily="34" charset="-128"/>
                <a:cs typeface="Arial" panose="020B0604020202020204" pitchFamily="34" charset="0"/>
              </a:rPr>
              <a:t>Any excess reimbursements must be returned to the </a:t>
            </a:r>
            <a:r>
              <a:rPr lang="en-US" altLang="en-US" sz="2200" dirty="0" smtClean="0">
                <a:solidFill>
                  <a:srgbClr val="000000"/>
                </a:solidFill>
                <a:latin typeface="Arial" panose="020B0604020202020204" pitchFamily="34" charset="0"/>
                <a:ea typeface="ＭＳ Ｐゴシック" panose="020B0600070205080204" pitchFamily="34" charset="-128"/>
                <a:cs typeface="Arial" panose="020B0604020202020204" pitchFamily="34" charset="0"/>
              </a:rPr>
              <a:t>employer</a:t>
            </a:r>
            <a:endParaRPr lang="en-US" altLang="en-US" sz="2200" dirty="0">
              <a:solidFill>
                <a:srgbClr val="000000"/>
              </a:solidFill>
              <a:latin typeface="Arial" panose="020B0604020202020204" pitchFamily="34" charset="0"/>
              <a:ea typeface="ＭＳ Ｐゴシック" panose="020B0600070205080204" pitchFamily="34" charset="-128"/>
              <a:cs typeface="Arial" panose="020B0604020202020204" pitchFamily="34" charset="0"/>
            </a:endParaRPr>
          </a:p>
        </p:txBody>
      </p:sp>
    </p:spTree>
    <p:extLst>
      <p:ext uri="{BB962C8B-B14F-4D97-AF65-F5344CB8AC3E}">
        <p14:creationId xmlns:p14="http://schemas.microsoft.com/office/powerpoint/2010/main" val="3597122465"/>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ea typeface="ＭＳ Ｐゴシック" panose="020B0600070205080204" pitchFamily="34" charset="-128"/>
              </a:rPr>
              <a:t>Substantiation for </a:t>
            </a:r>
            <a:r>
              <a:rPr lang="en-US" altLang="en-US" dirty="0" smtClean="0">
                <a:ea typeface="ＭＳ Ｐゴシック" panose="020B0600070205080204" pitchFamily="34" charset="-128"/>
              </a:rPr>
              <a:t>Expenditures </a:t>
            </a:r>
            <a:r>
              <a:rPr lang="en-US" altLang="en-US" sz="2400" b="0" dirty="0" smtClean="0">
                <a:ea typeface="ＭＳ Ｐゴシック" panose="020B0600070205080204" pitchFamily="34" charset="-128"/>
              </a:rPr>
              <a:t>(1 </a:t>
            </a:r>
            <a:r>
              <a:rPr lang="en-US" altLang="en-US" sz="2400" b="0" dirty="0">
                <a:ea typeface="ＭＳ Ｐゴシック" panose="020B0600070205080204" pitchFamily="34" charset="-128"/>
              </a:rPr>
              <a:t>of 2)</a:t>
            </a:r>
            <a:endParaRPr lang="en-US" sz="2400" b="0" dirty="0"/>
          </a:p>
        </p:txBody>
      </p:sp>
      <p:sp>
        <p:nvSpPr>
          <p:cNvPr id="3" name="Text Placeholder 2"/>
          <p:cNvSpPr>
            <a:spLocks noGrp="1"/>
          </p:cNvSpPr>
          <p:nvPr>
            <p:ph type="body" sz="quarter" idx="15"/>
          </p:nvPr>
        </p:nvSpPr>
        <p:spPr>
          <a:xfrm>
            <a:off x="743576" y="1289683"/>
            <a:ext cx="10711543" cy="1986917"/>
          </a:xfrm>
        </p:spPr>
        <p:txBody>
          <a:bodyPr/>
          <a:lstStyle/>
          <a:p>
            <a:pPr marL="292608" indent="-292608">
              <a:buClr>
                <a:srgbClr val="C00000"/>
              </a:buClr>
              <a:buFont typeface="Arial" panose="020B0604020202020204" pitchFamily="34" charset="0"/>
              <a:buChar char="•"/>
            </a:pPr>
            <a:r>
              <a:rPr lang="en-US" altLang="en-US" dirty="0">
                <a:latin typeface="Arial" panose="020B0604020202020204" pitchFamily="34" charset="0"/>
                <a:ea typeface="ＭＳ Ｐゴシック" panose="020B0600070205080204" pitchFamily="34" charset="-128"/>
                <a:cs typeface="Arial" panose="020B0604020202020204" pitchFamily="34" charset="0"/>
              </a:rPr>
              <a:t>No deduction allowed for an expense if the taxpayer does not have adequate records for the expense</a:t>
            </a:r>
          </a:p>
          <a:p>
            <a:pPr marL="621792" lvl="1" indent="-320040">
              <a:spcBef>
                <a:spcPts val="1000"/>
              </a:spcBef>
              <a:buClr>
                <a:srgbClr val="C00000"/>
              </a:buClr>
              <a:buSzPct val="80000"/>
              <a:buFont typeface="Courier New" panose="02070309020205020404" pitchFamily="49" charset="0"/>
              <a:buChar char="o"/>
            </a:pP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Therefore, taxpayers need to have good records for employee or self-employed expenses</a:t>
            </a:r>
          </a:p>
          <a:p>
            <a:pPr lvl="2">
              <a:spcBef>
                <a:spcPts val="1000"/>
              </a:spcBef>
              <a:buClr>
                <a:srgbClr val="C00000"/>
              </a:buClr>
              <a:buFont typeface="Wingdings" panose="05000000000000000000" pitchFamily="2" charset="2"/>
              <a:buChar char="§"/>
            </a:pPr>
            <a:r>
              <a:rPr lang="en-US" altLang="en-US" dirty="0">
                <a:solidFill>
                  <a:srgbClr val="000000"/>
                </a:solidFill>
                <a:latin typeface="Arial" panose="020B0604020202020204" pitchFamily="34" charset="0"/>
                <a:ea typeface="Arial" panose="020B0604020202020204" pitchFamily="34" charset="0"/>
                <a:cs typeface="Arial" panose="020B0604020202020204" pitchFamily="34" charset="0"/>
              </a:rPr>
              <a:t>In some cases, use of per diem allowance will be deemed substantiation</a:t>
            </a:r>
          </a:p>
        </p:txBody>
      </p:sp>
    </p:spTree>
    <p:extLst>
      <p:ext uri="{BB962C8B-B14F-4D97-AF65-F5344CB8AC3E}">
        <p14:creationId xmlns:p14="http://schemas.microsoft.com/office/powerpoint/2010/main" val="3580336035"/>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ea typeface="ＭＳ Ｐゴシック" panose="020B0600070205080204" pitchFamily="34" charset="-128"/>
              </a:rPr>
              <a:t>Substantiation for Expenditures </a:t>
            </a:r>
            <a:r>
              <a:rPr lang="en-US" altLang="en-US" sz="2400" b="0" dirty="0" smtClean="0">
                <a:ea typeface="ＭＳ Ｐゴシック" panose="020B0600070205080204" pitchFamily="34" charset="-128"/>
              </a:rPr>
              <a:t>(2 </a:t>
            </a:r>
            <a:r>
              <a:rPr lang="en-US" altLang="en-US" sz="2400" b="0" dirty="0">
                <a:ea typeface="ＭＳ Ｐゴシック" panose="020B0600070205080204" pitchFamily="34" charset="-128"/>
              </a:rPr>
              <a:t>of 2)</a:t>
            </a:r>
            <a:endParaRPr lang="en-US" dirty="0"/>
          </a:p>
        </p:txBody>
      </p:sp>
      <p:sp>
        <p:nvSpPr>
          <p:cNvPr id="3" name="Text Placeholder 2"/>
          <p:cNvSpPr>
            <a:spLocks noGrp="1"/>
          </p:cNvSpPr>
          <p:nvPr>
            <p:ph type="body" sz="quarter" idx="15"/>
          </p:nvPr>
        </p:nvSpPr>
        <p:spPr>
          <a:xfrm>
            <a:off x="743576" y="1289683"/>
            <a:ext cx="10711543" cy="2463167"/>
          </a:xfrm>
        </p:spPr>
        <p:txBody>
          <a:bodyPr/>
          <a:lstStyle/>
          <a:p>
            <a:pPr marL="292608" indent="-292608">
              <a:buClr>
                <a:srgbClr val="C00000"/>
              </a:buClr>
              <a:buFont typeface="Arial" panose="020B0604020202020204" pitchFamily="34" charset="0"/>
              <a:buChar char="•"/>
            </a:pPr>
            <a:r>
              <a:rPr lang="en-US" altLang="en-US" dirty="0">
                <a:latin typeface="Arial" panose="020B0604020202020204" pitchFamily="34" charset="0"/>
                <a:ea typeface="ＭＳ Ｐゴシック" panose="020B0600070205080204" pitchFamily="34" charset="-128"/>
                <a:cs typeface="Arial" panose="020B0604020202020204" pitchFamily="34" charset="0"/>
              </a:rPr>
              <a:t>Records should include:</a:t>
            </a:r>
          </a:p>
          <a:p>
            <a:pPr marL="621792" lvl="1" indent="-320040">
              <a:spcBef>
                <a:spcPts val="1000"/>
              </a:spcBef>
              <a:buClr>
                <a:srgbClr val="C00000"/>
              </a:buClr>
              <a:buSzPct val="80000"/>
              <a:buFont typeface="Courier New" panose="02070309020205020404" pitchFamily="49" charset="0"/>
              <a:buChar char="o"/>
            </a:pP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The amount of the expense</a:t>
            </a:r>
          </a:p>
          <a:p>
            <a:pPr marL="621792" lvl="1" indent="-320040">
              <a:spcBef>
                <a:spcPts val="1000"/>
              </a:spcBef>
              <a:buClr>
                <a:srgbClr val="C00000"/>
              </a:buClr>
              <a:buSzPct val="80000"/>
              <a:buFont typeface="Courier New" panose="02070309020205020404" pitchFamily="49" charset="0"/>
              <a:buChar char="o"/>
            </a:pP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The time and place of travel or entertainment (or date of gift)</a:t>
            </a:r>
          </a:p>
          <a:p>
            <a:pPr marL="621792" lvl="1" indent="-320040">
              <a:spcBef>
                <a:spcPts val="1000"/>
              </a:spcBef>
              <a:buClr>
                <a:srgbClr val="C00000"/>
              </a:buClr>
              <a:buSzPct val="80000"/>
              <a:buFont typeface="Courier New" panose="02070309020205020404" pitchFamily="49" charset="0"/>
              <a:buChar char="o"/>
            </a:pP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The business purpose of the expense</a:t>
            </a:r>
          </a:p>
          <a:p>
            <a:pPr marL="621792" lvl="1" indent="-320040">
              <a:spcBef>
                <a:spcPts val="1000"/>
              </a:spcBef>
              <a:buClr>
                <a:srgbClr val="C00000"/>
              </a:buClr>
              <a:buSzPct val="80000"/>
              <a:buFont typeface="Courier New" panose="02070309020205020404" pitchFamily="49" charset="0"/>
              <a:buChar char="o"/>
            </a:pP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The business relationship of the taxpayer to the person entertained (or receiving the gift</a:t>
            </a:r>
            <a:r>
              <a:rPr lang="en-US" altLang="en-US" sz="2200" dirty="0" smtClean="0">
                <a:solidFill>
                  <a:srgbClr val="000000"/>
                </a:solidFill>
                <a:latin typeface="Arial" panose="020B0604020202020204" pitchFamily="34" charset="0"/>
                <a:ea typeface="Arial" panose="020B0604020202020204" pitchFamily="34" charset="0"/>
                <a:cs typeface="Arial" panose="020B0604020202020204" pitchFamily="34" charset="0"/>
              </a:rPr>
              <a:t>)</a:t>
            </a:r>
            <a:endPar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2892362"/>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ea typeface="ＭＳ Ｐゴシック" panose="020B0600070205080204" pitchFamily="34" charset="-128"/>
              </a:rPr>
              <a:t>Nonaccountable Plan</a:t>
            </a:r>
            <a:endParaRPr lang="en-US" dirty="0"/>
          </a:p>
        </p:txBody>
      </p:sp>
      <p:sp>
        <p:nvSpPr>
          <p:cNvPr id="3" name="Text Placeholder 2"/>
          <p:cNvSpPr>
            <a:spLocks noGrp="1"/>
          </p:cNvSpPr>
          <p:nvPr>
            <p:ph type="body" sz="quarter" idx="15"/>
          </p:nvPr>
        </p:nvSpPr>
        <p:spPr>
          <a:xfrm>
            <a:off x="743576" y="1289684"/>
            <a:ext cx="10711543" cy="2044066"/>
          </a:xfrm>
        </p:spPr>
        <p:txBody>
          <a:bodyPr/>
          <a:lstStyle/>
          <a:p>
            <a:pPr marL="292608" indent="-292608">
              <a:buClr>
                <a:srgbClr val="C00000"/>
              </a:buClr>
              <a:buFont typeface="Arial" panose="020B0604020202020204" pitchFamily="34" charset="0"/>
              <a:buChar char="•"/>
            </a:pPr>
            <a:r>
              <a:rPr lang="en-US" altLang="en-US" dirty="0">
                <a:latin typeface="Arial" panose="020B0604020202020204" pitchFamily="34" charset="0"/>
                <a:ea typeface="ＭＳ Ｐゴシック" panose="020B0600070205080204" pitchFamily="34" charset="-128"/>
                <a:cs typeface="Arial" panose="020B0604020202020204" pitchFamily="34" charset="0"/>
              </a:rPr>
              <a:t>Plan that does not require adequate accounting or return of excess reimbursement or both</a:t>
            </a:r>
          </a:p>
          <a:p>
            <a:pPr marL="621792" lvl="1" indent="-320040">
              <a:spcBef>
                <a:spcPts val="1000"/>
              </a:spcBef>
              <a:buClr>
                <a:srgbClr val="C00000"/>
              </a:buClr>
              <a:buSzPct val="80000"/>
              <a:buFont typeface="Courier New" panose="02070309020205020404" pitchFamily="49" charset="0"/>
              <a:buChar char="o"/>
            </a:pP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Reimbursed amounts received under this plan are included in gross income</a:t>
            </a:r>
          </a:p>
          <a:p>
            <a:pPr marL="621792" lvl="1" indent="-320040">
              <a:spcBef>
                <a:spcPts val="1000"/>
              </a:spcBef>
              <a:buClr>
                <a:srgbClr val="C00000"/>
              </a:buClr>
              <a:buSzPct val="80000"/>
              <a:buFont typeface="Courier New" panose="02070309020205020404" pitchFamily="49" charset="0"/>
              <a:buChar char="o"/>
            </a:pP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Any allowable expenses are deductible in the same manner as unreimbursed </a:t>
            </a:r>
            <a:r>
              <a:rPr lang="en-US" altLang="en-US" sz="2200" dirty="0" smtClean="0">
                <a:solidFill>
                  <a:srgbClr val="000000"/>
                </a:solidFill>
                <a:latin typeface="Arial" panose="020B0604020202020204" pitchFamily="34" charset="0"/>
                <a:ea typeface="Arial" panose="020B0604020202020204" pitchFamily="34" charset="0"/>
                <a:cs typeface="Arial" panose="020B0604020202020204" pitchFamily="34" charset="0"/>
              </a:rPr>
              <a:t>expenses</a:t>
            </a:r>
            <a:endPar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15889314"/>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ea typeface="ＭＳ Ｐゴシック" panose="020B0600070205080204" pitchFamily="34" charset="-128"/>
              </a:rPr>
              <a:t>Unreimbursed Employee Expenses</a:t>
            </a:r>
            <a:endParaRPr lang="en-US" dirty="0"/>
          </a:p>
        </p:txBody>
      </p:sp>
      <p:sp>
        <p:nvSpPr>
          <p:cNvPr id="3" name="Text Placeholder 2"/>
          <p:cNvSpPr>
            <a:spLocks noGrp="1"/>
          </p:cNvSpPr>
          <p:nvPr>
            <p:ph type="body" sz="quarter" idx="15"/>
          </p:nvPr>
        </p:nvSpPr>
        <p:spPr>
          <a:xfrm>
            <a:off x="743576" y="1289684"/>
            <a:ext cx="10711543" cy="1558291"/>
          </a:xfrm>
        </p:spPr>
        <p:txBody>
          <a:bodyPr/>
          <a:lstStyle/>
          <a:p>
            <a:pPr marL="292608" indent="-292608">
              <a:buClr>
                <a:srgbClr val="C00000"/>
              </a:buClr>
              <a:buFont typeface="Arial" panose="020B0604020202020204" pitchFamily="34" charset="0"/>
              <a:buChar char="•"/>
            </a:pPr>
            <a:r>
              <a:rPr lang="en-US" altLang="en-US" dirty="0">
                <a:latin typeface="Arial" panose="020B0604020202020204" pitchFamily="34" charset="0"/>
                <a:ea typeface="ＭＳ Ｐゴシック" panose="020B0600070205080204" pitchFamily="34" charset="-128"/>
                <a:cs typeface="Arial" panose="020B0604020202020204" pitchFamily="34" charset="0"/>
              </a:rPr>
              <a:t>Expenses are treated as miscellaneous itemized deductions and not deductible from 2018 through 2025</a:t>
            </a:r>
          </a:p>
          <a:p>
            <a:pPr marL="621792" lvl="1" indent="-320040">
              <a:spcBef>
                <a:spcPts val="1000"/>
              </a:spcBef>
              <a:buClr>
                <a:srgbClr val="C00000"/>
              </a:buClr>
              <a:buSzPct val="80000"/>
              <a:buFont typeface="Courier New" panose="02070309020205020404" pitchFamily="49" charset="0"/>
              <a:buChar char="o"/>
            </a:pP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If employee could have received, but did not seek, reimbursement for whatever reason, none of the employment-related expenses are </a:t>
            </a:r>
            <a:r>
              <a:rPr lang="en-US" altLang="en-US" sz="2200" dirty="0" smtClean="0">
                <a:solidFill>
                  <a:srgbClr val="000000"/>
                </a:solidFill>
                <a:latin typeface="Arial" panose="020B0604020202020204" pitchFamily="34" charset="0"/>
                <a:ea typeface="Arial" panose="020B0604020202020204" pitchFamily="34" charset="0"/>
                <a:cs typeface="Arial" panose="020B0604020202020204" pitchFamily="34" charset="0"/>
              </a:rPr>
              <a:t>deductible</a:t>
            </a:r>
            <a:endPar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49080219"/>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Miscellaneous </a:t>
            </a:r>
            <a:r>
              <a:rPr lang="en-US" dirty="0" smtClean="0"/>
              <a:t>Itemized Deductions</a:t>
            </a:r>
            <a:endParaRPr lang="en-US" dirty="0"/>
          </a:p>
        </p:txBody>
      </p:sp>
      <p:sp>
        <p:nvSpPr>
          <p:cNvPr id="3" name="Text Placeholder 2"/>
          <p:cNvSpPr>
            <a:spLocks noGrp="1"/>
          </p:cNvSpPr>
          <p:nvPr>
            <p:ph type="body" sz="quarter" idx="15"/>
          </p:nvPr>
        </p:nvSpPr>
        <p:spPr>
          <a:xfrm>
            <a:off x="743576" y="1289684"/>
            <a:ext cx="10711543" cy="2910841"/>
          </a:xfrm>
        </p:spPr>
        <p:txBody>
          <a:bodyPr/>
          <a:lstStyle/>
          <a:p>
            <a:pPr marL="292608" indent="-292608">
              <a:buClr>
                <a:srgbClr val="C00000"/>
              </a:buClr>
              <a:buFont typeface="Arial" panose="020B0604020202020204" pitchFamily="34" charset="0"/>
              <a:buChar char="•"/>
            </a:pPr>
            <a:r>
              <a:rPr lang="en-US" altLang="en-US" dirty="0">
                <a:latin typeface="Arial" panose="020B0604020202020204" pitchFamily="34" charset="0"/>
                <a:ea typeface="ＭＳ Ｐゴシック" panose="020B0600070205080204" pitchFamily="34" charset="-128"/>
                <a:cs typeface="Arial" panose="020B0604020202020204" pitchFamily="34" charset="0"/>
              </a:rPr>
              <a:t>In years prior to 2018, certain miscellaneous itemized deductions were subject to a 2% of </a:t>
            </a:r>
            <a:r>
              <a:rPr lang="en-US" altLang="en-US" dirty="0" smtClean="0">
                <a:latin typeface="Arial" panose="020B0604020202020204" pitchFamily="34" charset="0"/>
                <a:ea typeface="ＭＳ Ｐゴシック" panose="020B0600070205080204" pitchFamily="34" charset="-128"/>
                <a:cs typeface="Arial" panose="020B0604020202020204" pitchFamily="34" charset="0"/>
              </a:rPr>
              <a:t>A</a:t>
            </a:r>
            <a:r>
              <a:rPr lang="en-US" altLang="en-US" sz="100" dirty="0" smtClean="0">
                <a:latin typeface="Arial" panose="020B0604020202020204" pitchFamily="34" charset="0"/>
                <a:ea typeface="ＭＳ Ｐゴシック" panose="020B0600070205080204" pitchFamily="34" charset="-128"/>
                <a:cs typeface="Arial" panose="020B0604020202020204" pitchFamily="34" charset="0"/>
              </a:rPr>
              <a:t> </a:t>
            </a:r>
            <a:r>
              <a:rPr lang="en-US" altLang="en-US" dirty="0" smtClean="0">
                <a:latin typeface="Arial" panose="020B0604020202020204" pitchFamily="34" charset="0"/>
                <a:ea typeface="ＭＳ Ｐゴシック" panose="020B0600070205080204" pitchFamily="34" charset="-128"/>
                <a:cs typeface="Arial" panose="020B0604020202020204" pitchFamily="34" charset="0"/>
              </a:rPr>
              <a:t>G</a:t>
            </a:r>
            <a:r>
              <a:rPr lang="en-US" altLang="en-US" sz="100" dirty="0" smtClean="0">
                <a:latin typeface="Arial" panose="020B0604020202020204" pitchFamily="34" charset="0"/>
                <a:ea typeface="ＭＳ Ｐゴシック" panose="020B0600070205080204" pitchFamily="34" charset="-128"/>
                <a:cs typeface="Arial" panose="020B0604020202020204" pitchFamily="34" charset="0"/>
              </a:rPr>
              <a:t> </a:t>
            </a:r>
            <a:r>
              <a:rPr lang="en-US" altLang="en-US" dirty="0" smtClean="0">
                <a:latin typeface="Arial" panose="020B0604020202020204" pitchFamily="34" charset="0"/>
                <a:ea typeface="ＭＳ Ｐゴシック" panose="020B0600070205080204" pitchFamily="34" charset="-128"/>
                <a:cs typeface="Arial" panose="020B0604020202020204" pitchFamily="34" charset="0"/>
              </a:rPr>
              <a:t>I </a:t>
            </a:r>
            <a:r>
              <a:rPr lang="en-US" altLang="en-US" dirty="0">
                <a:latin typeface="Arial" panose="020B0604020202020204" pitchFamily="34" charset="0"/>
                <a:ea typeface="ＭＳ Ｐゴシック" panose="020B0600070205080204" pitchFamily="34" charset="-128"/>
                <a:cs typeface="Arial" panose="020B0604020202020204" pitchFamily="34" charset="0"/>
              </a:rPr>
              <a:t>floor</a:t>
            </a:r>
          </a:p>
          <a:p>
            <a:pPr marL="621792" lvl="1" indent="-320040">
              <a:spcBef>
                <a:spcPts val="1000"/>
              </a:spcBef>
              <a:buClr>
                <a:srgbClr val="C00000"/>
              </a:buClr>
              <a:buSzPct val="80000"/>
              <a:buFont typeface="Courier New" panose="02070309020205020404" pitchFamily="49" charset="0"/>
              <a:buChar char="o"/>
            </a:pP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These miscellaneous expenses were added together and the amount in excess of 2% of taxpayer’s </a:t>
            </a:r>
            <a:r>
              <a:rPr lang="en-US" altLang="en-US" sz="2200" dirty="0" smtClean="0">
                <a:solidFill>
                  <a:srgbClr val="000000"/>
                </a:solidFill>
                <a:latin typeface="Arial" panose="020B0604020202020204" pitchFamily="34" charset="0"/>
                <a:ea typeface="Arial" panose="020B0604020202020204" pitchFamily="34" charset="0"/>
                <a:cs typeface="Arial" panose="020B0604020202020204" pitchFamily="34" charset="0"/>
              </a:rPr>
              <a:t>A</a:t>
            </a:r>
            <a:r>
              <a:rPr lang="en-US" altLang="en-US" sz="100" dirty="0" smtClean="0">
                <a:solidFill>
                  <a:srgbClr val="000000"/>
                </a:solidFill>
                <a:latin typeface="Arial" panose="020B0604020202020204" pitchFamily="34" charset="0"/>
                <a:ea typeface="Arial" panose="020B0604020202020204" pitchFamily="34" charset="0"/>
                <a:cs typeface="Arial" panose="020B0604020202020204" pitchFamily="34" charset="0"/>
              </a:rPr>
              <a:t> </a:t>
            </a:r>
            <a:r>
              <a:rPr lang="en-US" altLang="en-US" sz="2200" dirty="0" smtClean="0">
                <a:solidFill>
                  <a:srgbClr val="000000"/>
                </a:solidFill>
                <a:latin typeface="Arial" panose="020B0604020202020204" pitchFamily="34" charset="0"/>
                <a:ea typeface="Arial" panose="020B0604020202020204" pitchFamily="34" charset="0"/>
                <a:cs typeface="Arial" panose="020B0604020202020204" pitchFamily="34" charset="0"/>
              </a:rPr>
              <a:t>G</a:t>
            </a:r>
            <a:r>
              <a:rPr lang="en-US" altLang="en-US" sz="100" dirty="0" smtClean="0">
                <a:solidFill>
                  <a:srgbClr val="000000"/>
                </a:solidFill>
                <a:latin typeface="Arial" panose="020B0604020202020204" pitchFamily="34" charset="0"/>
                <a:ea typeface="Arial" panose="020B0604020202020204" pitchFamily="34" charset="0"/>
                <a:cs typeface="Arial" panose="020B0604020202020204" pitchFamily="34" charset="0"/>
              </a:rPr>
              <a:t> </a:t>
            </a:r>
            <a:r>
              <a:rPr lang="en-US" altLang="en-US" sz="2200" dirty="0" smtClean="0">
                <a:solidFill>
                  <a:srgbClr val="000000"/>
                </a:solidFill>
                <a:latin typeface="Arial" panose="020B0604020202020204" pitchFamily="34" charset="0"/>
                <a:ea typeface="Arial" panose="020B0604020202020204" pitchFamily="34" charset="0"/>
                <a:cs typeface="Arial" panose="020B0604020202020204" pitchFamily="34" charset="0"/>
              </a:rPr>
              <a:t>I </a:t>
            </a: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was </a:t>
            </a:r>
            <a:r>
              <a:rPr lang="en-US" altLang="en-US" sz="2200" dirty="0" smtClean="0">
                <a:solidFill>
                  <a:srgbClr val="000000"/>
                </a:solidFill>
                <a:latin typeface="Arial" panose="020B0604020202020204" pitchFamily="34" charset="0"/>
                <a:ea typeface="Arial" panose="020B0604020202020204" pitchFamily="34" charset="0"/>
                <a:cs typeface="Arial" panose="020B0604020202020204" pitchFamily="34" charset="0"/>
              </a:rPr>
              <a:t>deductible</a:t>
            </a:r>
            <a:endPar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endParaRPr>
          </a:p>
          <a:p>
            <a:pPr marL="292608" indent="-292608">
              <a:buClr>
                <a:srgbClr val="C00000"/>
              </a:buClr>
              <a:buFont typeface="Arial" panose="020B0604020202020204" pitchFamily="34" charset="0"/>
              <a:buChar char="•"/>
            </a:pPr>
            <a:r>
              <a:rPr lang="en-US" altLang="en-US" dirty="0">
                <a:latin typeface="Arial" panose="020B0604020202020204" pitchFamily="34" charset="0"/>
                <a:ea typeface="ＭＳ Ｐゴシック" panose="020B0600070205080204" pitchFamily="34" charset="-128"/>
                <a:cs typeface="Arial" panose="020B0604020202020204" pitchFamily="34" charset="0"/>
              </a:rPr>
              <a:t>From 2018 through 2025, the </a:t>
            </a:r>
            <a:r>
              <a:rPr lang="en-US" altLang="en-US" dirty="0" smtClean="0">
                <a:latin typeface="Arial" panose="020B0604020202020204" pitchFamily="34" charset="0"/>
                <a:ea typeface="ＭＳ Ｐゴシック" panose="020B0600070205080204" pitchFamily="34" charset="-128"/>
                <a:cs typeface="Arial" panose="020B0604020202020204" pitchFamily="34" charset="0"/>
              </a:rPr>
              <a:t>T</a:t>
            </a:r>
            <a:r>
              <a:rPr lang="en-US" altLang="en-US" sz="100" dirty="0" smtClean="0">
                <a:latin typeface="Arial" panose="020B0604020202020204" pitchFamily="34" charset="0"/>
                <a:ea typeface="ＭＳ Ｐゴシック" panose="020B0600070205080204" pitchFamily="34" charset="-128"/>
                <a:cs typeface="Arial" panose="020B0604020202020204" pitchFamily="34" charset="0"/>
              </a:rPr>
              <a:t> </a:t>
            </a:r>
            <a:r>
              <a:rPr lang="en-US" altLang="en-US" dirty="0" smtClean="0">
                <a:latin typeface="Arial" panose="020B0604020202020204" pitchFamily="34" charset="0"/>
                <a:ea typeface="ＭＳ Ｐゴシック" panose="020B0600070205080204" pitchFamily="34" charset="-128"/>
                <a:cs typeface="Arial" panose="020B0604020202020204" pitchFamily="34" charset="0"/>
              </a:rPr>
              <a:t>C</a:t>
            </a:r>
            <a:r>
              <a:rPr lang="en-US" altLang="en-US" sz="100" dirty="0" smtClean="0">
                <a:latin typeface="Arial" panose="020B0604020202020204" pitchFamily="34" charset="0"/>
                <a:ea typeface="ＭＳ Ｐゴシック" panose="020B0600070205080204" pitchFamily="34" charset="-128"/>
                <a:cs typeface="Arial" panose="020B0604020202020204" pitchFamily="34" charset="0"/>
              </a:rPr>
              <a:t> </a:t>
            </a:r>
            <a:r>
              <a:rPr lang="en-US" altLang="en-US" dirty="0" smtClean="0">
                <a:latin typeface="Arial" panose="020B0604020202020204" pitchFamily="34" charset="0"/>
                <a:ea typeface="ＭＳ Ｐゴシック" panose="020B0600070205080204" pitchFamily="34" charset="-128"/>
                <a:cs typeface="Arial" panose="020B0604020202020204" pitchFamily="34" charset="0"/>
              </a:rPr>
              <a:t>J</a:t>
            </a:r>
            <a:r>
              <a:rPr lang="en-US" altLang="en-US" sz="100" dirty="0" smtClean="0">
                <a:latin typeface="Arial" panose="020B0604020202020204" pitchFamily="34" charset="0"/>
                <a:ea typeface="ＭＳ Ｐゴシック" panose="020B0600070205080204" pitchFamily="34" charset="-128"/>
                <a:cs typeface="Arial" panose="020B0604020202020204" pitchFamily="34" charset="0"/>
              </a:rPr>
              <a:t> </a:t>
            </a:r>
            <a:r>
              <a:rPr lang="en-US" altLang="en-US" dirty="0" smtClean="0">
                <a:latin typeface="Arial" panose="020B0604020202020204" pitchFamily="34" charset="0"/>
                <a:ea typeface="ＭＳ Ｐゴシック" panose="020B0600070205080204" pitchFamily="34" charset="-128"/>
                <a:cs typeface="Arial" panose="020B0604020202020204" pitchFamily="34" charset="0"/>
              </a:rPr>
              <a:t>A </a:t>
            </a:r>
            <a:r>
              <a:rPr lang="en-US" altLang="en-US" dirty="0">
                <a:latin typeface="Arial" panose="020B0604020202020204" pitchFamily="34" charset="0"/>
                <a:ea typeface="ＭＳ Ｐゴシック" panose="020B0600070205080204" pitchFamily="34" charset="-128"/>
                <a:cs typeface="Arial" panose="020B0604020202020204" pitchFamily="34" charset="0"/>
              </a:rPr>
              <a:t>of 2017 suspends any deduction for miscellaneous itemized deductions subject to the 2%-</a:t>
            </a:r>
            <a:r>
              <a:rPr lang="en-US" altLang="en-US" dirty="0" smtClean="0">
                <a:latin typeface="Arial" panose="020B0604020202020204" pitchFamily="34" charset="0"/>
                <a:ea typeface="ＭＳ Ｐゴシック" panose="020B0600070205080204" pitchFamily="34" charset="-128"/>
                <a:cs typeface="Arial" panose="020B0604020202020204" pitchFamily="34" charset="0"/>
              </a:rPr>
              <a:t>of-A</a:t>
            </a:r>
            <a:r>
              <a:rPr lang="en-US" altLang="en-US" sz="100" dirty="0" smtClean="0">
                <a:latin typeface="Arial" panose="020B0604020202020204" pitchFamily="34" charset="0"/>
                <a:ea typeface="ＭＳ Ｐゴシック" panose="020B0600070205080204" pitchFamily="34" charset="-128"/>
                <a:cs typeface="Arial" panose="020B0604020202020204" pitchFamily="34" charset="0"/>
              </a:rPr>
              <a:t> </a:t>
            </a:r>
            <a:r>
              <a:rPr lang="en-US" altLang="en-US" dirty="0" smtClean="0">
                <a:latin typeface="Arial" panose="020B0604020202020204" pitchFamily="34" charset="0"/>
                <a:ea typeface="ＭＳ Ｐゴシック" panose="020B0600070205080204" pitchFamily="34" charset="-128"/>
                <a:cs typeface="Arial" panose="020B0604020202020204" pitchFamily="34" charset="0"/>
              </a:rPr>
              <a:t>G</a:t>
            </a:r>
            <a:r>
              <a:rPr lang="en-US" altLang="en-US" sz="100" dirty="0" smtClean="0">
                <a:latin typeface="Arial" panose="020B0604020202020204" pitchFamily="34" charset="0"/>
                <a:ea typeface="ＭＳ Ｐゴシック" panose="020B0600070205080204" pitchFamily="34" charset="-128"/>
                <a:cs typeface="Arial" panose="020B0604020202020204" pitchFamily="34" charset="0"/>
              </a:rPr>
              <a:t> </a:t>
            </a:r>
            <a:r>
              <a:rPr lang="en-US" altLang="en-US" dirty="0" smtClean="0">
                <a:latin typeface="Arial" panose="020B0604020202020204" pitchFamily="34" charset="0"/>
                <a:ea typeface="ＭＳ Ｐゴシック" panose="020B0600070205080204" pitchFamily="34" charset="-128"/>
                <a:cs typeface="Arial" panose="020B0604020202020204" pitchFamily="34" charset="0"/>
              </a:rPr>
              <a:t>I floor</a:t>
            </a:r>
            <a:endParaRPr lang="en-US" altLang="en-US" dirty="0">
              <a:latin typeface="Arial" panose="020B0604020202020204" pitchFamily="34" charset="0"/>
              <a:ea typeface="ＭＳ Ｐゴシック" panose="020B0600070205080204" pitchFamily="34" charset="-128"/>
              <a:cs typeface="Arial" panose="020B0604020202020204" pitchFamily="34" charset="0"/>
            </a:endParaRPr>
          </a:p>
          <a:p>
            <a:pPr marL="621792" lvl="1" indent="-320040">
              <a:spcBef>
                <a:spcPts val="1000"/>
              </a:spcBef>
              <a:buClr>
                <a:srgbClr val="C00000"/>
              </a:buClr>
              <a:buSzPct val="80000"/>
              <a:buFont typeface="Courier New" panose="02070309020205020404" pitchFamily="49" charset="0"/>
              <a:buChar char="o"/>
            </a:pP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Other miscellaneous itemized deductions are not subject to the 2%-</a:t>
            </a:r>
            <a:r>
              <a:rPr lang="en-US" altLang="en-US" sz="2200" dirty="0" smtClean="0">
                <a:solidFill>
                  <a:srgbClr val="000000"/>
                </a:solidFill>
                <a:latin typeface="Arial" panose="020B0604020202020204" pitchFamily="34" charset="0"/>
                <a:ea typeface="Arial" panose="020B0604020202020204" pitchFamily="34" charset="0"/>
                <a:cs typeface="Arial" panose="020B0604020202020204" pitchFamily="34" charset="0"/>
              </a:rPr>
              <a:t>of-A</a:t>
            </a:r>
            <a:r>
              <a:rPr lang="en-US" altLang="en-US" sz="100" dirty="0" smtClean="0">
                <a:solidFill>
                  <a:srgbClr val="000000"/>
                </a:solidFill>
                <a:latin typeface="Arial" panose="020B0604020202020204" pitchFamily="34" charset="0"/>
                <a:ea typeface="Arial" panose="020B0604020202020204" pitchFamily="34" charset="0"/>
                <a:cs typeface="Arial" panose="020B0604020202020204" pitchFamily="34" charset="0"/>
              </a:rPr>
              <a:t> </a:t>
            </a:r>
            <a:r>
              <a:rPr lang="en-US" altLang="en-US" sz="2200" dirty="0" smtClean="0">
                <a:solidFill>
                  <a:srgbClr val="000000"/>
                </a:solidFill>
                <a:latin typeface="Arial" panose="020B0604020202020204" pitchFamily="34" charset="0"/>
                <a:ea typeface="Arial" panose="020B0604020202020204" pitchFamily="34" charset="0"/>
                <a:cs typeface="Arial" panose="020B0604020202020204" pitchFamily="34" charset="0"/>
              </a:rPr>
              <a:t>G</a:t>
            </a:r>
            <a:r>
              <a:rPr lang="en-US" altLang="en-US" sz="100" dirty="0" smtClean="0">
                <a:solidFill>
                  <a:srgbClr val="000000"/>
                </a:solidFill>
                <a:latin typeface="Arial" panose="020B0604020202020204" pitchFamily="34" charset="0"/>
                <a:ea typeface="Arial" panose="020B0604020202020204" pitchFamily="34" charset="0"/>
                <a:cs typeface="Arial" panose="020B0604020202020204" pitchFamily="34" charset="0"/>
              </a:rPr>
              <a:t> </a:t>
            </a:r>
            <a:r>
              <a:rPr lang="en-US" altLang="en-US" sz="2200" dirty="0" smtClean="0">
                <a:solidFill>
                  <a:srgbClr val="000000"/>
                </a:solidFill>
                <a:latin typeface="Arial" panose="020B0604020202020204" pitchFamily="34" charset="0"/>
                <a:ea typeface="Arial" panose="020B0604020202020204" pitchFamily="34" charset="0"/>
                <a:cs typeface="Arial" panose="020B0604020202020204" pitchFamily="34" charset="0"/>
              </a:rPr>
              <a:t>I </a:t>
            </a: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floor and remain deductible as a </a:t>
            </a:r>
            <a:r>
              <a:rPr lang="en-US" altLang="en-US" sz="2200" i="1" dirty="0">
                <a:solidFill>
                  <a:srgbClr val="000000"/>
                </a:solidFill>
                <a:latin typeface="Arial" panose="020B0604020202020204" pitchFamily="34" charset="0"/>
                <a:ea typeface="Arial" panose="020B0604020202020204" pitchFamily="34" charset="0"/>
                <a:cs typeface="Arial" panose="020B0604020202020204" pitchFamily="34" charset="0"/>
              </a:rPr>
              <a:t>from </a:t>
            </a:r>
            <a:r>
              <a:rPr lang="en-US" altLang="en-US" sz="2200" dirty="0" smtClean="0">
                <a:solidFill>
                  <a:srgbClr val="000000"/>
                </a:solidFill>
                <a:latin typeface="Arial" panose="020B0604020202020204" pitchFamily="34" charset="0"/>
                <a:ea typeface="Arial" panose="020B0604020202020204" pitchFamily="34" charset="0"/>
                <a:cs typeface="Arial" panose="020B0604020202020204" pitchFamily="34" charset="0"/>
              </a:rPr>
              <a:t>A</a:t>
            </a:r>
            <a:r>
              <a:rPr lang="en-US" altLang="en-US" sz="100" dirty="0" smtClean="0">
                <a:solidFill>
                  <a:srgbClr val="000000"/>
                </a:solidFill>
                <a:latin typeface="Arial" panose="020B0604020202020204" pitchFamily="34" charset="0"/>
                <a:ea typeface="Arial" panose="020B0604020202020204" pitchFamily="34" charset="0"/>
                <a:cs typeface="Arial" panose="020B0604020202020204" pitchFamily="34" charset="0"/>
              </a:rPr>
              <a:t> </a:t>
            </a:r>
            <a:r>
              <a:rPr lang="en-US" altLang="en-US" sz="2200" dirty="0" smtClean="0">
                <a:solidFill>
                  <a:srgbClr val="000000"/>
                </a:solidFill>
                <a:latin typeface="Arial" panose="020B0604020202020204" pitchFamily="34" charset="0"/>
                <a:ea typeface="Arial" panose="020B0604020202020204" pitchFamily="34" charset="0"/>
                <a:cs typeface="Arial" panose="020B0604020202020204" pitchFamily="34" charset="0"/>
              </a:rPr>
              <a:t>G</a:t>
            </a:r>
            <a:r>
              <a:rPr lang="en-US" altLang="en-US" sz="100" dirty="0" smtClean="0">
                <a:solidFill>
                  <a:srgbClr val="000000"/>
                </a:solidFill>
                <a:latin typeface="Arial" panose="020B0604020202020204" pitchFamily="34" charset="0"/>
                <a:ea typeface="Arial" panose="020B0604020202020204" pitchFamily="34" charset="0"/>
                <a:cs typeface="Arial" panose="020B0604020202020204" pitchFamily="34" charset="0"/>
              </a:rPr>
              <a:t> </a:t>
            </a:r>
            <a:r>
              <a:rPr lang="en-US" altLang="en-US" sz="2200" dirty="0" smtClean="0">
                <a:solidFill>
                  <a:srgbClr val="000000"/>
                </a:solidFill>
                <a:latin typeface="Arial" panose="020B0604020202020204" pitchFamily="34" charset="0"/>
                <a:ea typeface="Arial" panose="020B0604020202020204" pitchFamily="34" charset="0"/>
                <a:cs typeface="Arial" panose="020B0604020202020204" pitchFamily="34" charset="0"/>
              </a:rPr>
              <a:t>I deduction</a:t>
            </a:r>
            <a:endPar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31096873"/>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95838"/>
            <a:ext cx="10515600" cy="1010679"/>
          </a:xfrm>
        </p:spPr>
        <p:txBody>
          <a:bodyPr/>
          <a:lstStyle/>
          <a:p>
            <a:r>
              <a:rPr lang="en-US" dirty="0"/>
              <a:t>Examples of Miscellaneous </a:t>
            </a:r>
            <a:r>
              <a:rPr lang="en-US" dirty="0" smtClean="0"/>
              <a:t>Itemized </a:t>
            </a:r>
            <a:r>
              <a:rPr lang="en-US" dirty="0"/>
              <a:t>Deductions Subject to 2% Floor</a:t>
            </a:r>
          </a:p>
        </p:txBody>
      </p:sp>
      <p:sp>
        <p:nvSpPr>
          <p:cNvPr id="3" name="Text Placeholder 2"/>
          <p:cNvSpPr>
            <a:spLocks noGrp="1"/>
          </p:cNvSpPr>
          <p:nvPr>
            <p:ph type="body" sz="quarter" idx="15"/>
          </p:nvPr>
        </p:nvSpPr>
        <p:spPr>
          <a:xfrm>
            <a:off x="743576" y="1289684"/>
            <a:ext cx="10711543" cy="3263266"/>
          </a:xfrm>
        </p:spPr>
        <p:txBody>
          <a:bodyPr/>
          <a:lstStyle/>
          <a:p>
            <a:pPr marL="292608" indent="-292608">
              <a:buClr>
                <a:srgbClr val="C00000"/>
              </a:buClr>
              <a:buFont typeface="Arial" panose="020B0604020202020204" pitchFamily="34" charset="0"/>
              <a:buChar char="•"/>
            </a:pPr>
            <a:r>
              <a:rPr lang="en-US" altLang="en-US" dirty="0">
                <a:ea typeface="ＭＳ Ｐゴシック" panose="020B0600070205080204" pitchFamily="34" charset="-128"/>
              </a:rPr>
              <a:t>Most reimbursed expenses under a nonaccountable plan</a:t>
            </a:r>
          </a:p>
          <a:p>
            <a:pPr marL="292608" indent="-292608">
              <a:buClr>
                <a:srgbClr val="C00000"/>
              </a:buClr>
              <a:buFont typeface="Arial" panose="020B0604020202020204" pitchFamily="34" charset="0"/>
              <a:buChar char="•"/>
            </a:pPr>
            <a:r>
              <a:rPr lang="en-US" altLang="en-US" dirty="0">
                <a:ea typeface="ＭＳ Ｐゴシック" panose="020B0600070205080204" pitchFamily="34" charset="-128"/>
              </a:rPr>
              <a:t>Unreimbursed employee expenses</a:t>
            </a:r>
          </a:p>
          <a:p>
            <a:pPr marL="292608" indent="-292608">
              <a:buClr>
                <a:srgbClr val="C00000"/>
              </a:buClr>
              <a:buFont typeface="Arial" panose="020B0604020202020204" pitchFamily="34" charset="0"/>
              <a:buChar char="•"/>
            </a:pPr>
            <a:r>
              <a:rPr lang="en-US" altLang="en-US" dirty="0">
                <a:ea typeface="ＭＳ Ｐゴシック" panose="020B0600070205080204" pitchFamily="34" charset="-128"/>
              </a:rPr>
              <a:t>Section 212 expenses not related to rents and royalties</a:t>
            </a:r>
          </a:p>
          <a:p>
            <a:pPr marL="292608" indent="-292608">
              <a:buClr>
                <a:srgbClr val="C00000"/>
              </a:buClr>
              <a:buFont typeface="Arial" panose="020B0604020202020204" pitchFamily="34" charset="0"/>
              <a:buChar char="•"/>
            </a:pPr>
            <a:r>
              <a:rPr lang="en-US" altLang="en-US" dirty="0">
                <a:ea typeface="ＭＳ Ｐゴシック" panose="020B0600070205080204" pitchFamily="34" charset="-128"/>
              </a:rPr>
              <a:t>Professional dues/subscriptions; union dues</a:t>
            </a:r>
          </a:p>
          <a:p>
            <a:pPr marL="292608" indent="-292608">
              <a:buClr>
                <a:srgbClr val="C00000"/>
              </a:buClr>
              <a:buFont typeface="Arial" panose="020B0604020202020204" pitchFamily="34" charset="0"/>
              <a:buChar char="•"/>
            </a:pPr>
            <a:r>
              <a:rPr lang="en-US" altLang="en-US" dirty="0">
                <a:ea typeface="ＭＳ Ｐゴシック" panose="020B0600070205080204" pitchFamily="34" charset="-128"/>
              </a:rPr>
              <a:t>Tax return preparation fees</a:t>
            </a:r>
          </a:p>
          <a:p>
            <a:pPr marL="292608" indent="-292608">
              <a:buClr>
                <a:srgbClr val="C00000"/>
              </a:buClr>
              <a:buFont typeface="Arial" panose="020B0604020202020204" pitchFamily="34" charset="0"/>
              <a:buChar char="•"/>
            </a:pPr>
            <a:r>
              <a:rPr lang="en-US" altLang="en-US" dirty="0">
                <a:ea typeface="ＭＳ Ｐゴシック" panose="020B0600070205080204" pitchFamily="34" charset="-128"/>
              </a:rPr>
              <a:t>Hobby expenses (limited to hobby income)</a:t>
            </a:r>
          </a:p>
          <a:p>
            <a:pPr marL="292608" indent="-292608">
              <a:buClr>
                <a:srgbClr val="C00000"/>
              </a:buClr>
              <a:buFont typeface="Arial" panose="020B0604020202020204" pitchFamily="34" charset="0"/>
              <a:buChar char="•"/>
            </a:pPr>
            <a:r>
              <a:rPr lang="en-US" altLang="en-US" dirty="0">
                <a:ea typeface="ＭＳ Ｐゴシック" panose="020B0600070205080204" pitchFamily="34" charset="-128"/>
              </a:rPr>
              <a:t>Investment expenses (except interest and taxes</a:t>
            </a:r>
            <a:r>
              <a:rPr lang="en-US" altLang="en-US" dirty="0" smtClean="0">
                <a:ea typeface="ＭＳ Ｐゴシック" panose="020B0600070205080204" pitchFamily="34" charset="-128"/>
              </a:rPr>
              <a:t>)</a:t>
            </a:r>
            <a:endParaRPr lang="en-US" altLang="en-US" dirty="0">
              <a:ea typeface="ＭＳ Ｐゴシック" panose="020B0600070205080204" pitchFamily="34" charset="-128"/>
            </a:endParaRPr>
          </a:p>
        </p:txBody>
      </p:sp>
    </p:spTree>
    <p:extLst>
      <p:ext uri="{BB962C8B-B14F-4D97-AF65-F5344CB8AC3E}">
        <p14:creationId xmlns:p14="http://schemas.microsoft.com/office/powerpoint/2010/main" val="3358246918"/>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95838"/>
            <a:ext cx="10515600" cy="1010679"/>
          </a:xfrm>
        </p:spPr>
        <p:txBody>
          <a:bodyPr/>
          <a:lstStyle/>
          <a:p>
            <a:r>
              <a:rPr lang="en-US" dirty="0"/>
              <a:t>Examples of Miscellaneous </a:t>
            </a:r>
            <a:r>
              <a:rPr lang="en-US" dirty="0" smtClean="0"/>
              <a:t>Itemized</a:t>
            </a:r>
            <a:r>
              <a:rPr lang="en-US" dirty="0"/>
              <a:t> </a:t>
            </a:r>
            <a:r>
              <a:rPr lang="en-US" dirty="0" smtClean="0"/>
              <a:t>Deductions </a:t>
            </a:r>
            <a:r>
              <a:rPr lang="en-US" i="1" dirty="0"/>
              <a:t>Not</a:t>
            </a:r>
            <a:r>
              <a:rPr lang="en-US" dirty="0"/>
              <a:t> Subject to 2% Floor</a:t>
            </a:r>
          </a:p>
        </p:txBody>
      </p:sp>
      <p:sp>
        <p:nvSpPr>
          <p:cNvPr id="3" name="Text Placeholder 2"/>
          <p:cNvSpPr>
            <a:spLocks noGrp="1"/>
          </p:cNvSpPr>
          <p:nvPr>
            <p:ph type="body" sz="quarter" idx="15"/>
          </p:nvPr>
        </p:nvSpPr>
        <p:spPr>
          <a:xfrm>
            <a:off x="743576" y="1289684"/>
            <a:ext cx="10711543" cy="2272666"/>
          </a:xfrm>
        </p:spPr>
        <p:txBody>
          <a:bodyPr/>
          <a:lstStyle/>
          <a:p>
            <a:pPr marL="292608" indent="-292608">
              <a:buClr>
                <a:srgbClr val="C00000"/>
              </a:buClr>
              <a:buFont typeface="Arial" panose="020B0604020202020204" pitchFamily="34" charset="0"/>
              <a:buChar char="•"/>
            </a:pPr>
            <a:r>
              <a:rPr lang="en-US" altLang="en-US" dirty="0">
                <a:ea typeface="ＭＳ Ｐゴシック" panose="020B0600070205080204" pitchFamily="34" charset="-128"/>
              </a:rPr>
              <a:t>Impairment-related work expenses of handicapped individuals</a:t>
            </a:r>
          </a:p>
          <a:p>
            <a:pPr marL="292608" indent="-292608">
              <a:buClr>
                <a:srgbClr val="C00000"/>
              </a:buClr>
              <a:buFont typeface="Arial" panose="020B0604020202020204" pitchFamily="34" charset="0"/>
              <a:buChar char="•"/>
            </a:pPr>
            <a:r>
              <a:rPr lang="en-US" altLang="en-US" dirty="0">
                <a:ea typeface="ＭＳ Ｐゴシック" panose="020B0600070205080204" pitchFamily="34" charset="-128"/>
              </a:rPr>
              <a:t>Amortizable premium on taxable bonds</a:t>
            </a:r>
          </a:p>
          <a:p>
            <a:pPr marL="292608" indent="-292608">
              <a:buClr>
                <a:srgbClr val="C00000"/>
              </a:buClr>
              <a:buFont typeface="Arial" panose="020B0604020202020204" pitchFamily="34" charset="0"/>
              <a:buChar char="•"/>
            </a:pPr>
            <a:r>
              <a:rPr lang="en-US" altLang="en-US" dirty="0">
                <a:ea typeface="ＭＳ Ｐゴシック" panose="020B0600070205080204" pitchFamily="34" charset="-128"/>
              </a:rPr>
              <a:t>Losses from Ponzi-type investment schemes</a:t>
            </a:r>
          </a:p>
          <a:p>
            <a:pPr marL="292608" indent="-292608">
              <a:buClr>
                <a:srgbClr val="C00000"/>
              </a:buClr>
              <a:buFont typeface="Arial" panose="020B0604020202020204" pitchFamily="34" charset="0"/>
              <a:buChar char="•"/>
            </a:pPr>
            <a:r>
              <a:rPr lang="en-US" altLang="en-US" dirty="0">
                <a:ea typeface="ＭＳ Ｐゴシック" panose="020B0600070205080204" pitchFamily="34" charset="-128"/>
              </a:rPr>
              <a:t>Gambling losses to the extent of winnings</a:t>
            </a:r>
          </a:p>
          <a:p>
            <a:pPr marL="292608" indent="-292608">
              <a:buClr>
                <a:srgbClr val="C00000"/>
              </a:buClr>
              <a:buFont typeface="Arial" panose="020B0604020202020204" pitchFamily="34" charset="0"/>
              <a:buChar char="•"/>
            </a:pPr>
            <a:r>
              <a:rPr lang="en-US" altLang="en-US" dirty="0">
                <a:ea typeface="ＭＳ Ｐゴシック" panose="020B0600070205080204" pitchFamily="34" charset="-128"/>
              </a:rPr>
              <a:t>Certain terminated annuity </a:t>
            </a:r>
            <a:r>
              <a:rPr lang="en-US" altLang="en-US" dirty="0" smtClean="0">
                <a:ea typeface="ＭＳ Ｐゴシック" panose="020B0600070205080204" pitchFamily="34" charset="-128"/>
              </a:rPr>
              <a:t>payments</a:t>
            </a:r>
            <a:endParaRPr lang="en-US" altLang="en-US" dirty="0">
              <a:ea typeface="ＭＳ Ｐゴシック" panose="020B0600070205080204" pitchFamily="34" charset="-128"/>
            </a:endParaRPr>
          </a:p>
        </p:txBody>
      </p:sp>
    </p:spTree>
    <p:extLst>
      <p:ext uri="{BB962C8B-B14F-4D97-AF65-F5344CB8AC3E}">
        <p14:creationId xmlns:p14="http://schemas.microsoft.com/office/powerpoint/2010/main" val="359737348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r>
              <a:rPr lang="en-US" altLang="en-US" dirty="0">
                <a:ea typeface="ＭＳ Ｐゴシック" panose="020B0600070205080204" pitchFamily="34" charset="-128"/>
              </a:rPr>
              <a:t>Employee versus Self-Employed </a:t>
            </a:r>
            <a:r>
              <a:rPr lang="en-US" altLang="en-US" sz="2400" b="0" dirty="0" smtClean="0">
                <a:ea typeface="ＭＳ Ｐゴシック" panose="020B0600070205080204" pitchFamily="34" charset="-128"/>
              </a:rPr>
              <a:t>(2 </a:t>
            </a:r>
            <a:r>
              <a:rPr lang="en-US" altLang="en-US" sz="2400" b="0" dirty="0">
                <a:ea typeface="ＭＳ Ｐゴシック" panose="020B0600070205080204" pitchFamily="34" charset="-128"/>
              </a:rPr>
              <a:t>of 2)</a:t>
            </a:r>
            <a:endParaRPr lang="en-US" dirty="0">
              <a:latin typeface="Arial" panose="020B0604020202020204" pitchFamily="34" charset="0"/>
            </a:endParaRPr>
          </a:p>
        </p:txBody>
      </p:sp>
      <p:sp>
        <p:nvSpPr>
          <p:cNvPr id="3" name="Text Placeholder 2"/>
          <p:cNvSpPr>
            <a:spLocks noGrp="1"/>
          </p:cNvSpPr>
          <p:nvPr>
            <p:ph type="body" sz="quarter" idx="15"/>
          </p:nvPr>
        </p:nvSpPr>
        <p:spPr>
          <a:xfrm>
            <a:off x="743576" y="1289683"/>
            <a:ext cx="10711543" cy="2406017"/>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noAutofit/>
          </a:bodyPr>
          <a:lstStyle/>
          <a:p>
            <a:pPr marL="292608" indent="-292608">
              <a:buClr>
                <a:srgbClr val="C00000"/>
              </a:buClr>
              <a:buFont typeface="Arial" panose="020B0604020202020204" pitchFamily="34" charset="0"/>
              <a:buChar char="•"/>
            </a:pPr>
            <a:r>
              <a:rPr lang="en-US" altLang="en-US" dirty="0">
                <a:latin typeface="Arial" panose="020B0604020202020204" pitchFamily="34" charset="0"/>
                <a:ea typeface="ＭＳ Ｐゴシック" panose="020B0600070205080204" pitchFamily="34" charset="-128"/>
                <a:cs typeface="Arial" panose="020B0604020202020204" pitchFamily="34" charset="0"/>
              </a:rPr>
              <a:t>Person is classified as an employee if:</a:t>
            </a:r>
          </a:p>
          <a:p>
            <a:pPr marL="621792" lvl="1" indent="-320040">
              <a:spcBef>
                <a:spcPts val="1000"/>
              </a:spcBef>
              <a:buClr>
                <a:srgbClr val="C00000"/>
              </a:buClr>
              <a:buSzPct val="80000"/>
              <a:buFont typeface="Courier New" panose="02070309020205020404" pitchFamily="49" charset="0"/>
              <a:buChar char="o"/>
            </a:pP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Subject to will and control of another with respect to what shall be done and how it shall be done</a:t>
            </a:r>
          </a:p>
          <a:p>
            <a:pPr marL="621792" lvl="1" indent="-320040">
              <a:spcBef>
                <a:spcPts val="1000"/>
              </a:spcBef>
              <a:buClr>
                <a:srgbClr val="C00000"/>
              </a:buClr>
              <a:buSzPct val="80000"/>
              <a:buFont typeface="Courier New" panose="02070309020205020404" pitchFamily="49" charset="0"/>
              <a:buChar char="o"/>
            </a:pP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Another furnishes tools or the place of work</a:t>
            </a:r>
          </a:p>
          <a:p>
            <a:pPr marL="621792" lvl="1" indent="-320040">
              <a:spcBef>
                <a:spcPts val="1000"/>
              </a:spcBef>
              <a:buClr>
                <a:srgbClr val="C00000"/>
              </a:buClr>
              <a:buSzPct val="80000"/>
              <a:buFont typeface="Courier New" panose="02070309020205020404" pitchFamily="49" charset="0"/>
              <a:buChar char="o"/>
            </a:pP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Income based on time spent rather than task performed</a:t>
            </a:r>
          </a:p>
          <a:p>
            <a:pPr marL="621792" lvl="1" indent="-320040">
              <a:spcBef>
                <a:spcPts val="1000"/>
              </a:spcBef>
              <a:buClr>
                <a:srgbClr val="C00000"/>
              </a:buClr>
              <a:buSzPct val="80000"/>
              <a:buFont typeface="Courier New" panose="02070309020205020404" pitchFamily="49" charset="0"/>
              <a:buChar char="o"/>
            </a:pP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Other factors</a:t>
            </a:r>
          </a:p>
        </p:txBody>
      </p:sp>
    </p:spTree>
    <p:extLst>
      <p:ext uri="{BB962C8B-B14F-4D97-AF65-F5344CB8AC3E}">
        <p14:creationId xmlns:p14="http://schemas.microsoft.com/office/powerpoint/2010/main" val="2131132993"/>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ea typeface="ＭＳ Ｐゴシック" panose="020B0600070205080204" pitchFamily="34" charset="-128"/>
              </a:rPr>
              <a:t>Refocus On The Big </a:t>
            </a:r>
            <a:r>
              <a:rPr lang="en-US" altLang="en-US" dirty="0" smtClean="0">
                <a:ea typeface="ＭＳ Ｐゴシック" panose="020B0600070205080204" pitchFamily="34" charset="-128"/>
              </a:rPr>
              <a:t>Picture </a:t>
            </a:r>
            <a:r>
              <a:rPr lang="en-US" altLang="en-US" sz="2400" b="0" dirty="0" smtClean="0">
                <a:ea typeface="ＭＳ Ｐゴシック" panose="020B0600070205080204" pitchFamily="34" charset="-128"/>
              </a:rPr>
              <a:t>(1 </a:t>
            </a:r>
            <a:r>
              <a:rPr lang="en-US" altLang="en-US" sz="2400" b="0" dirty="0">
                <a:ea typeface="ＭＳ Ｐゴシック" panose="020B0600070205080204" pitchFamily="34" charset="-128"/>
              </a:rPr>
              <a:t>of 4)</a:t>
            </a:r>
            <a:endParaRPr lang="en-US" sz="2400" b="0" dirty="0"/>
          </a:p>
        </p:txBody>
      </p:sp>
      <p:sp>
        <p:nvSpPr>
          <p:cNvPr id="3" name="Text Placeholder 2"/>
          <p:cNvSpPr>
            <a:spLocks noGrp="1"/>
          </p:cNvSpPr>
          <p:nvPr>
            <p:ph type="body" sz="quarter" idx="15"/>
          </p:nvPr>
        </p:nvSpPr>
        <p:spPr>
          <a:xfrm>
            <a:off x="743576" y="1289684"/>
            <a:ext cx="10711543" cy="3691891"/>
          </a:xfrm>
        </p:spPr>
        <p:txBody>
          <a:bodyPr/>
          <a:lstStyle/>
          <a:p>
            <a:pPr marL="292608" indent="-292608">
              <a:buClr>
                <a:srgbClr val="C00000"/>
              </a:buClr>
              <a:buFont typeface="Arial" panose="020B0604020202020204" pitchFamily="34" charset="0"/>
              <a:buChar char="•"/>
            </a:pPr>
            <a:r>
              <a:rPr lang="en-US" altLang="en-US" dirty="0">
                <a:latin typeface="Arial" panose="020B0604020202020204" pitchFamily="34" charset="0"/>
                <a:ea typeface="ＭＳ Ｐゴシック" panose="020B0600070205080204" pitchFamily="34" charset="-128"/>
                <a:cs typeface="Arial" panose="020B0604020202020204" pitchFamily="34" charset="0"/>
              </a:rPr>
              <a:t>Several tax issues might arise as a result of Morgan’s new job</a:t>
            </a:r>
          </a:p>
          <a:p>
            <a:pPr marL="621792" lvl="1" indent="-320040">
              <a:spcBef>
                <a:spcPts val="1000"/>
              </a:spcBef>
              <a:buClr>
                <a:srgbClr val="C00000"/>
              </a:buClr>
              <a:buSzPct val="80000"/>
              <a:buFont typeface="Courier New" panose="02070309020205020404" pitchFamily="49" charset="0"/>
              <a:buChar char="o"/>
            </a:pP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The first relates to the dependency exemption</a:t>
            </a:r>
          </a:p>
          <a:p>
            <a:pPr lvl="2">
              <a:spcBef>
                <a:spcPts val="1000"/>
              </a:spcBef>
              <a:buClr>
                <a:srgbClr val="C00000"/>
              </a:buClr>
              <a:buFont typeface="Wingdings" panose="05000000000000000000" pitchFamily="2" charset="2"/>
              <a:buChar char="§"/>
            </a:pPr>
            <a:r>
              <a:rPr lang="en-US" altLang="en-US" dirty="0">
                <a:solidFill>
                  <a:srgbClr val="000000"/>
                </a:solidFill>
                <a:latin typeface="Arial" panose="020B0604020202020204" pitchFamily="34" charset="0"/>
                <a:ea typeface="Arial" panose="020B0604020202020204" pitchFamily="34" charset="0"/>
                <a:cs typeface="Arial" panose="020B0604020202020204" pitchFamily="34" charset="0"/>
              </a:rPr>
              <a:t>If Morgan was living at home and accepted the job late in the year, she could qualify as a dependent of her parents.</a:t>
            </a:r>
          </a:p>
          <a:p>
            <a:pPr lvl="3">
              <a:spcBef>
                <a:spcPts val="1000"/>
              </a:spcBef>
              <a:buClr>
                <a:srgbClr val="C00000"/>
              </a:buClr>
              <a:buSzPct val="80000"/>
              <a:buFont typeface="Courier New" panose="02070309020205020404" pitchFamily="49" charset="0"/>
              <a:buChar char="o"/>
            </a:pPr>
            <a:r>
              <a:rPr lang="en-US" altLang="en-US" dirty="0">
                <a:solidFill>
                  <a:srgbClr val="000000"/>
                </a:solidFill>
                <a:latin typeface="Arial" panose="020B0604020202020204" pitchFamily="34" charset="0"/>
                <a:ea typeface="Arial" panose="020B0604020202020204" pitchFamily="34" charset="0"/>
                <a:cs typeface="Arial" panose="020B0604020202020204" pitchFamily="34" charset="0"/>
              </a:rPr>
              <a:t>If so, they might also be able to claim the qualified tuition deduction (or the lifetime learning credit)</a:t>
            </a:r>
          </a:p>
          <a:p>
            <a:pPr marL="621792" lvl="1" indent="-320040">
              <a:spcBef>
                <a:spcPts val="1000"/>
              </a:spcBef>
              <a:buClr>
                <a:srgbClr val="C00000"/>
              </a:buClr>
              <a:buSzPct val="80000"/>
              <a:buFont typeface="Courier New" panose="02070309020205020404" pitchFamily="49" charset="0"/>
              <a:buChar char="o"/>
            </a:pP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If, however, her employment began early in the year, it may not be possible for her parents to claim her as a dependent either because</a:t>
            </a:r>
          </a:p>
          <a:p>
            <a:pPr lvl="2">
              <a:spcBef>
                <a:spcPts val="1000"/>
              </a:spcBef>
              <a:buClr>
                <a:srgbClr val="C00000"/>
              </a:buClr>
              <a:buFont typeface="Wingdings" panose="05000000000000000000" pitchFamily="2" charset="2"/>
              <a:buChar char="§"/>
            </a:pPr>
            <a:r>
              <a:rPr lang="en-US" altLang="en-US" dirty="0">
                <a:solidFill>
                  <a:srgbClr val="000000"/>
                </a:solidFill>
                <a:latin typeface="Arial" panose="020B0604020202020204" pitchFamily="34" charset="0"/>
                <a:ea typeface="Arial" panose="020B0604020202020204" pitchFamily="34" charset="0"/>
                <a:cs typeface="Arial" panose="020B0604020202020204" pitchFamily="34" charset="0"/>
              </a:rPr>
              <a:t>She is not a qualifying child due to the self-supporting limitation</a:t>
            </a:r>
          </a:p>
          <a:p>
            <a:pPr lvl="2">
              <a:spcBef>
                <a:spcPts val="1000"/>
              </a:spcBef>
              <a:buClr>
                <a:srgbClr val="C00000"/>
              </a:buClr>
              <a:buFont typeface="Wingdings" panose="05000000000000000000" pitchFamily="2" charset="2"/>
              <a:buChar char="§"/>
            </a:pPr>
            <a:r>
              <a:rPr lang="en-US" altLang="en-US" dirty="0">
                <a:solidFill>
                  <a:srgbClr val="000000"/>
                </a:solidFill>
                <a:latin typeface="Arial" panose="020B0604020202020204" pitchFamily="34" charset="0"/>
                <a:ea typeface="Arial" panose="020B0604020202020204" pitchFamily="34" charset="0"/>
                <a:cs typeface="Arial" panose="020B0604020202020204" pitchFamily="34" charset="0"/>
              </a:rPr>
              <a:t>She is not a qualifying relative due to the gross income limitation – see Chapter </a:t>
            </a:r>
            <a:r>
              <a:rPr lang="en-US" altLang="en-US" dirty="0" smtClean="0">
                <a:solidFill>
                  <a:srgbClr val="000000"/>
                </a:solidFill>
                <a:latin typeface="Arial" panose="020B0604020202020204" pitchFamily="34" charset="0"/>
                <a:ea typeface="Arial" panose="020B0604020202020204" pitchFamily="34" charset="0"/>
                <a:cs typeface="Arial" panose="020B0604020202020204" pitchFamily="34" charset="0"/>
              </a:rPr>
              <a:t>3</a:t>
            </a:r>
            <a:endParaRPr lang="en-US" altLang="en-US" dirty="0">
              <a:solidFill>
                <a:srgbClr val="000000"/>
              </a:solidFill>
              <a:latin typeface="Arial" panose="020B0604020202020204" pitchFamily="34" charset="0"/>
              <a:ea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7450600"/>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ea typeface="ＭＳ Ｐゴシック" panose="020B0600070205080204" pitchFamily="34" charset="-128"/>
              </a:rPr>
              <a:t>Refocus On The Big Picture </a:t>
            </a:r>
            <a:r>
              <a:rPr lang="en-US" altLang="en-US" sz="2400" b="0" dirty="0" smtClean="0">
                <a:ea typeface="ＭＳ Ｐゴシック" panose="020B0600070205080204" pitchFamily="34" charset="-128"/>
              </a:rPr>
              <a:t>(2 </a:t>
            </a:r>
            <a:r>
              <a:rPr lang="en-US" altLang="en-US" sz="2400" b="0" dirty="0">
                <a:ea typeface="ＭＳ Ｐゴシック" panose="020B0600070205080204" pitchFamily="34" charset="-128"/>
              </a:rPr>
              <a:t>of 4)</a:t>
            </a:r>
            <a:endParaRPr lang="en-US" dirty="0"/>
          </a:p>
        </p:txBody>
      </p:sp>
      <p:sp>
        <p:nvSpPr>
          <p:cNvPr id="3" name="Text Placeholder 2"/>
          <p:cNvSpPr>
            <a:spLocks noGrp="1"/>
          </p:cNvSpPr>
          <p:nvPr>
            <p:ph type="body" sz="quarter" idx="15"/>
          </p:nvPr>
        </p:nvSpPr>
        <p:spPr>
          <a:xfrm>
            <a:off x="743576" y="1289683"/>
            <a:ext cx="10711543" cy="4491991"/>
          </a:xfrm>
        </p:spPr>
        <p:txBody>
          <a:bodyPr/>
          <a:lstStyle/>
          <a:p>
            <a:r>
              <a:rPr lang="en-US" altLang="en-US" dirty="0">
                <a:latin typeface="Arial" panose="020B0604020202020204" pitchFamily="34" charset="0"/>
                <a:ea typeface="ＭＳ Ｐゴシック" panose="020B0600070205080204" pitchFamily="34" charset="-128"/>
                <a:cs typeface="Arial" panose="020B0604020202020204" pitchFamily="34" charset="0"/>
              </a:rPr>
              <a:t>Other tax issues would include the following:</a:t>
            </a:r>
          </a:p>
          <a:p>
            <a:pPr marL="292608" indent="-292608">
              <a:buClr>
                <a:srgbClr val="C00000"/>
              </a:buClr>
              <a:buFont typeface="Arial" panose="020B0604020202020204" pitchFamily="34" charset="0"/>
              <a:buChar char="•"/>
            </a:pPr>
            <a:r>
              <a:rPr lang="en-US" altLang="en-US" b="1" dirty="0">
                <a:latin typeface="Arial" panose="020B0604020202020204" pitchFamily="34" charset="0"/>
                <a:ea typeface="ＭＳ Ｐゴシック" panose="020B0600070205080204" pitchFamily="34" charset="-128"/>
                <a:cs typeface="Arial" panose="020B0604020202020204" pitchFamily="34" charset="0"/>
              </a:rPr>
              <a:t>Office in the Home Deduction</a:t>
            </a:r>
            <a:r>
              <a:rPr lang="en-US" altLang="en-US" dirty="0">
                <a:latin typeface="Arial" panose="020B0604020202020204" pitchFamily="34" charset="0"/>
                <a:ea typeface="ＭＳ Ｐゴシック" panose="020B0600070205080204" pitchFamily="34" charset="-128"/>
                <a:cs typeface="Arial" panose="020B0604020202020204" pitchFamily="34" charset="0"/>
              </a:rPr>
              <a:t>. </a:t>
            </a:r>
            <a:r>
              <a:rPr lang="en-US" altLang="en-US" dirty="0" smtClean="0">
                <a:latin typeface="Arial" panose="020B0604020202020204" pitchFamily="34" charset="0"/>
                <a:ea typeface="ＭＳ Ｐゴシック" panose="020B0600070205080204" pitchFamily="34" charset="-128"/>
                <a:cs typeface="Arial" panose="020B0604020202020204" pitchFamily="34" charset="0"/>
              </a:rPr>
              <a:t>Under </a:t>
            </a:r>
            <a:r>
              <a:rPr lang="en-US" altLang="en-US" dirty="0">
                <a:latin typeface="Arial" panose="020B0604020202020204" pitchFamily="34" charset="0"/>
                <a:ea typeface="ＭＳ Ｐゴシック" panose="020B0600070205080204" pitchFamily="34" charset="-128"/>
                <a:cs typeface="Arial" panose="020B0604020202020204" pitchFamily="34" charset="0"/>
              </a:rPr>
              <a:t>the circumstances, Morgan is justified in claiming an office in the home deduction using either the regular method or the simplified method</a:t>
            </a:r>
          </a:p>
          <a:p>
            <a:pPr marL="621792" lvl="1" indent="-320040">
              <a:spcBef>
                <a:spcPts val="1000"/>
              </a:spcBef>
              <a:buClr>
                <a:srgbClr val="C00000"/>
              </a:buClr>
              <a:buFont typeface="Courier New" panose="02070309020205020404" pitchFamily="49" charset="0"/>
              <a:buChar char="o"/>
            </a:pP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Under the regular method, the deduction would include a portion of the rent and utilities paid and related maintenance costs</a:t>
            </a:r>
          </a:p>
          <a:p>
            <a:pPr marL="621792" lvl="1" indent="-320040">
              <a:spcBef>
                <a:spcPts val="1000"/>
              </a:spcBef>
              <a:buClr>
                <a:srgbClr val="C00000"/>
              </a:buClr>
              <a:buFont typeface="Courier New" panose="02070309020205020404" pitchFamily="49" charset="0"/>
              <a:buChar char="o"/>
            </a:pP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The simplified method would allow Morgan $5 per square foot for business space, but not more than 300 square feet, or $1,500</a:t>
            </a:r>
          </a:p>
          <a:p>
            <a:pPr lvl="2">
              <a:spcBef>
                <a:spcPts val="1000"/>
              </a:spcBef>
              <a:buClr>
                <a:srgbClr val="C00000"/>
              </a:buClr>
              <a:buFont typeface="Wingdings" panose="05000000000000000000" pitchFamily="2" charset="2"/>
              <a:buChar char="§"/>
            </a:pPr>
            <a:r>
              <a:rPr lang="en-US" altLang="en-US" dirty="0">
                <a:solidFill>
                  <a:srgbClr val="000000"/>
                </a:solidFill>
                <a:latin typeface="Arial" panose="020B0604020202020204" pitchFamily="34" charset="0"/>
                <a:ea typeface="Arial" panose="020B0604020202020204" pitchFamily="34" charset="0"/>
                <a:cs typeface="Arial" panose="020B0604020202020204" pitchFamily="34" charset="0"/>
              </a:rPr>
              <a:t>Her second bedroom is 200 square feet producing a $1,000 deduction</a:t>
            </a:r>
          </a:p>
          <a:p>
            <a:pPr marL="621792" lvl="1" indent="-320040">
              <a:spcBef>
                <a:spcPts val="1000"/>
              </a:spcBef>
              <a:buClr>
                <a:srgbClr val="C00000"/>
              </a:buClr>
              <a:buFont typeface="Courier New" panose="02070309020205020404" pitchFamily="49" charset="0"/>
              <a:buChar char="o"/>
            </a:pP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Under either method, she would also be allowed depreciation (or expensing) of office equipment and furnishings (e.g., computer, copier, desk, file cabinet)</a:t>
            </a:r>
          </a:p>
          <a:p>
            <a:pPr marL="621792" lvl="1" indent="-320040">
              <a:spcBef>
                <a:spcPts val="1000"/>
              </a:spcBef>
              <a:buClr>
                <a:srgbClr val="C00000"/>
              </a:buClr>
              <a:buFont typeface="Courier New" panose="02070309020205020404" pitchFamily="49" charset="0"/>
              <a:buChar char="o"/>
            </a:pP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She must be careful not to violate the ‘‘exclusive use’’ </a:t>
            </a:r>
            <a:r>
              <a:rPr lang="en-US" altLang="en-US" sz="2200" dirty="0" smtClean="0">
                <a:solidFill>
                  <a:srgbClr val="000000"/>
                </a:solidFill>
                <a:latin typeface="Arial" panose="020B0604020202020204" pitchFamily="34" charset="0"/>
                <a:ea typeface="Arial" panose="020B0604020202020204" pitchFamily="34" charset="0"/>
                <a:cs typeface="Arial" panose="020B0604020202020204" pitchFamily="34" charset="0"/>
              </a:rPr>
              <a:t>restriction</a:t>
            </a:r>
            <a:endPar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1782177"/>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ea typeface="ＭＳ Ｐゴシック" panose="020B0600070205080204" pitchFamily="34" charset="-128"/>
              </a:rPr>
              <a:t>Refocus On The Big Picture </a:t>
            </a:r>
            <a:r>
              <a:rPr lang="en-US" altLang="en-US" sz="2400" b="0" dirty="0" smtClean="0">
                <a:ea typeface="ＭＳ Ｐゴシック" panose="020B0600070205080204" pitchFamily="34" charset="-128"/>
              </a:rPr>
              <a:t>(3 </a:t>
            </a:r>
            <a:r>
              <a:rPr lang="en-US" altLang="en-US" sz="2400" b="0" dirty="0">
                <a:ea typeface="ＭＳ Ｐゴシック" panose="020B0600070205080204" pitchFamily="34" charset="-128"/>
              </a:rPr>
              <a:t>of 4)</a:t>
            </a:r>
            <a:endParaRPr lang="en-US" dirty="0"/>
          </a:p>
        </p:txBody>
      </p:sp>
      <p:sp>
        <p:nvSpPr>
          <p:cNvPr id="3" name="Text Placeholder 2"/>
          <p:cNvSpPr>
            <a:spLocks noGrp="1"/>
          </p:cNvSpPr>
          <p:nvPr>
            <p:ph type="body" sz="quarter" idx="15"/>
          </p:nvPr>
        </p:nvSpPr>
        <p:spPr>
          <a:xfrm>
            <a:off x="743576" y="1289684"/>
            <a:ext cx="10934074" cy="3168016"/>
          </a:xfrm>
        </p:spPr>
        <p:txBody>
          <a:bodyPr/>
          <a:lstStyle/>
          <a:p>
            <a:pPr marL="292608" indent="-292608">
              <a:buClr>
                <a:srgbClr val="C00000"/>
              </a:buClr>
              <a:buFont typeface="Arial" panose="020B0604020202020204" pitchFamily="34" charset="0"/>
              <a:buChar char="•"/>
            </a:pPr>
            <a:r>
              <a:rPr lang="en-US" altLang="en-US" b="1" dirty="0">
                <a:latin typeface="Arial" panose="020B0604020202020204" pitchFamily="34" charset="0"/>
                <a:ea typeface="ＭＳ Ｐゴシック" panose="020B0600070205080204" pitchFamily="34" charset="-128"/>
                <a:cs typeface="Arial" panose="020B0604020202020204" pitchFamily="34" charset="0"/>
              </a:rPr>
              <a:t>Travel</a:t>
            </a:r>
            <a:r>
              <a:rPr lang="en-US" altLang="en-US" dirty="0">
                <a:latin typeface="Arial" panose="020B0604020202020204" pitchFamily="34" charset="0"/>
                <a:ea typeface="ＭＳ Ｐゴシック" panose="020B0600070205080204" pitchFamily="34" charset="-128"/>
                <a:cs typeface="Arial" panose="020B0604020202020204" pitchFamily="34" charset="0"/>
              </a:rPr>
              <a:t>. </a:t>
            </a:r>
            <a:r>
              <a:rPr lang="en-US" altLang="en-US" dirty="0" smtClean="0">
                <a:latin typeface="Arial" panose="020B0604020202020204" pitchFamily="34" charset="0"/>
                <a:ea typeface="ＭＳ Ｐゴシック" panose="020B0600070205080204" pitchFamily="34" charset="-128"/>
                <a:cs typeface="Arial" panose="020B0604020202020204" pitchFamily="34" charset="0"/>
              </a:rPr>
              <a:t>In </a:t>
            </a:r>
            <a:r>
              <a:rPr lang="en-US" altLang="en-US" dirty="0">
                <a:latin typeface="Arial" panose="020B0604020202020204" pitchFamily="34" charset="0"/>
                <a:ea typeface="ＭＳ Ｐゴシック" panose="020B0600070205080204" pitchFamily="34" charset="-128"/>
                <a:cs typeface="Arial" panose="020B0604020202020204" pitchFamily="34" charset="0"/>
              </a:rPr>
              <a:t>addition to commuting between her apartment and her job at </a:t>
            </a:r>
            <a:r>
              <a:rPr lang="en-US" altLang="en-US" dirty="0" smtClean="0">
                <a:latin typeface="Arial" panose="020B0604020202020204" pitchFamily="34" charset="0"/>
                <a:ea typeface="ＭＳ Ｐゴシック" panose="020B0600070205080204" pitchFamily="34" charset="-128"/>
                <a:cs typeface="Arial" panose="020B0604020202020204" pitchFamily="34" charset="0"/>
              </a:rPr>
              <a:t>E</a:t>
            </a:r>
            <a:r>
              <a:rPr lang="en-US" altLang="en-US" sz="100" dirty="0" smtClean="0">
                <a:latin typeface="Arial" panose="020B0604020202020204" pitchFamily="34" charset="0"/>
                <a:ea typeface="ＭＳ Ｐゴシック" panose="020B0600070205080204" pitchFamily="34" charset="-128"/>
                <a:cs typeface="Arial" panose="020B0604020202020204" pitchFamily="34" charset="0"/>
              </a:rPr>
              <a:t> </a:t>
            </a:r>
            <a:r>
              <a:rPr lang="en-US" altLang="en-US" dirty="0" smtClean="0">
                <a:latin typeface="Arial" panose="020B0604020202020204" pitchFamily="34" charset="0"/>
                <a:ea typeface="ＭＳ Ｐゴシック" panose="020B0600070205080204" pitchFamily="34" charset="-128"/>
                <a:cs typeface="Arial" panose="020B0604020202020204" pitchFamily="34" charset="0"/>
              </a:rPr>
              <a:t>C</a:t>
            </a:r>
            <a:r>
              <a:rPr lang="en-US" altLang="en-US" sz="100" dirty="0" smtClean="0">
                <a:latin typeface="Arial" panose="020B0604020202020204" pitchFamily="34" charset="0"/>
                <a:ea typeface="ＭＳ Ｐゴシック" panose="020B0600070205080204" pitchFamily="34" charset="-128"/>
                <a:cs typeface="Arial" panose="020B0604020202020204" pitchFamily="34" charset="0"/>
              </a:rPr>
              <a:t> </a:t>
            </a:r>
            <a:r>
              <a:rPr lang="en-US" altLang="en-US" dirty="0" smtClean="0">
                <a:latin typeface="Arial" panose="020B0604020202020204" pitchFamily="34" charset="0"/>
                <a:ea typeface="ＭＳ Ｐゴシック" panose="020B0600070205080204" pitchFamily="34" charset="-128"/>
                <a:cs typeface="Arial" panose="020B0604020202020204" pitchFamily="34" charset="0"/>
              </a:rPr>
              <a:t>C</a:t>
            </a:r>
            <a:r>
              <a:rPr lang="en-US" altLang="en-US" sz="100" dirty="0" smtClean="0">
                <a:latin typeface="Arial" panose="020B0604020202020204" pitchFamily="34" charset="0"/>
                <a:ea typeface="ＭＳ Ｐゴシック" panose="020B0600070205080204" pitchFamily="34" charset="-128"/>
                <a:cs typeface="Arial" panose="020B0604020202020204" pitchFamily="34" charset="0"/>
              </a:rPr>
              <a:t> </a:t>
            </a:r>
            <a:r>
              <a:rPr lang="en-US" altLang="en-US" dirty="0" smtClean="0">
                <a:latin typeface="Arial" panose="020B0604020202020204" pitchFamily="34" charset="0"/>
                <a:ea typeface="ＭＳ Ｐゴシック" panose="020B0600070205080204" pitchFamily="34" charset="-128"/>
                <a:cs typeface="Arial" panose="020B0604020202020204" pitchFamily="34" charset="0"/>
              </a:rPr>
              <a:t>C</a:t>
            </a:r>
            <a:r>
              <a:rPr lang="en-US" altLang="en-US" dirty="0">
                <a:latin typeface="Arial" panose="020B0604020202020204" pitchFamily="34" charset="0"/>
                <a:ea typeface="ＭＳ Ｐゴシック" panose="020B0600070205080204" pitchFamily="34" charset="-128"/>
                <a:cs typeface="Arial" panose="020B0604020202020204" pitchFamily="34" charset="0"/>
              </a:rPr>
              <a:t>, Morgan will also use her car for her freelance businesses</a:t>
            </a:r>
          </a:p>
          <a:p>
            <a:pPr marL="621792" lvl="1" indent="-320040">
              <a:spcBef>
                <a:spcPts val="1000"/>
              </a:spcBef>
              <a:buClr>
                <a:srgbClr val="C00000"/>
              </a:buClr>
              <a:buSzPct val="80000"/>
              <a:buFont typeface="Courier New" panose="02070309020205020404" pitchFamily="49" charset="0"/>
              <a:buChar char="o"/>
            </a:pP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Because she is using a car given to her by her parents, she will use the automatic mileage method.</a:t>
            </a:r>
          </a:p>
          <a:p>
            <a:pPr marL="621792" lvl="1" indent="-320040">
              <a:spcBef>
                <a:spcPts val="1000"/>
              </a:spcBef>
              <a:buClr>
                <a:srgbClr val="C00000"/>
              </a:buClr>
              <a:buSzPct val="80000"/>
              <a:buFont typeface="Courier New" panose="02070309020205020404" pitchFamily="49" charset="0"/>
              <a:buChar char="o"/>
            </a:pP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In addition to her automobile expenses, Morgan should document any meal expenses she incurs while driving for Uber and other companies</a:t>
            </a:r>
            <a:r>
              <a:rPr lang="en-US" altLang="en-US" sz="2200" dirty="0" smtClean="0">
                <a:solidFill>
                  <a:srgbClr val="000000"/>
                </a:solidFill>
                <a:latin typeface="Arial" panose="020B0604020202020204" pitchFamily="34" charset="0"/>
                <a:ea typeface="Arial" panose="020B0604020202020204" pitchFamily="34" charset="0"/>
                <a:cs typeface="Arial" panose="020B0604020202020204" pitchFamily="34" charset="0"/>
              </a:rPr>
              <a:t>.</a:t>
            </a:r>
            <a:endPar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endParaRPr>
          </a:p>
          <a:p>
            <a:pPr lvl="2">
              <a:spcBef>
                <a:spcPts val="1000"/>
              </a:spcBef>
              <a:buClr>
                <a:srgbClr val="C00000"/>
              </a:buClr>
              <a:buFont typeface="Wingdings" panose="05000000000000000000" pitchFamily="2" charset="2"/>
              <a:buChar char="§"/>
            </a:pPr>
            <a:r>
              <a:rPr lang="en-US" altLang="en-US" dirty="0">
                <a:solidFill>
                  <a:srgbClr val="000000"/>
                </a:solidFill>
                <a:latin typeface="Arial" panose="020B0604020202020204" pitchFamily="34" charset="0"/>
                <a:ea typeface="Arial" panose="020B0604020202020204" pitchFamily="34" charset="0"/>
                <a:cs typeface="Arial" panose="020B0604020202020204" pitchFamily="34" charset="0"/>
              </a:rPr>
              <a:t>However, any meals are subject to the 50% limitation</a:t>
            </a:r>
            <a:r>
              <a:rPr lang="en-US" altLang="en-US" dirty="0" smtClean="0">
                <a:solidFill>
                  <a:srgbClr val="000000"/>
                </a:solidFill>
                <a:latin typeface="Arial" panose="020B0604020202020204" pitchFamily="34" charset="0"/>
                <a:ea typeface="Arial" panose="020B0604020202020204" pitchFamily="34" charset="0"/>
                <a:cs typeface="Arial" panose="020B0604020202020204" pitchFamily="34" charset="0"/>
              </a:rPr>
              <a:t>.</a:t>
            </a:r>
            <a:endParaRPr lang="en-US" altLang="en-US" dirty="0">
              <a:solidFill>
                <a:srgbClr val="000000"/>
              </a:solidFill>
              <a:latin typeface="Arial" panose="020B0604020202020204" pitchFamily="34" charset="0"/>
              <a:ea typeface="Arial" panose="020B0604020202020204" pitchFamily="34" charset="0"/>
              <a:cs typeface="Arial" panose="020B0604020202020204" pitchFamily="34" charset="0"/>
            </a:endParaRPr>
          </a:p>
          <a:p>
            <a:pPr marL="621792" lvl="1" indent="-320040">
              <a:spcBef>
                <a:spcPts val="1000"/>
              </a:spcBef>
              <a:buClr>
                <a:srgbClr val="C00000"/>
              </a:buClr>
              <a:buSzPct val="80000"/>
              <a:buFont typeface="Courier New" panose="02070309020205020404" pitchFamily="49" charset="0"/>
              <a:buChar char="o"/>
            </a:pP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These expenses will be </a:t>
            </a:r>
            <a:r>
              <a:rPr lang="en-US" altLang="en-US" sz="2200" i="1" dirty="0">
                <a:solidFill>
                  <a:srgbClr val="000000"/>
                </a:solidFill>
                <a:latin typeface="Arial" panose="020B0604020202020204" pitchFamily="34" charset="0"/>
                <a:ea typeface="Arial" panose="020B0604020202020204" pitchFamily="34" charset="0"/>
                <a:cs typeface="Arial" panose="020B0604020202020204" pitchFamily="34" charset="0"/>
              </a:rPr>
              <a:t>for</a:t>
            </a: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 </a:t>
            </a:r>
            <a:r>
              <a:rPr lang="en-US" altLang="en-US" sz="2200" dirty="0" smtClean="0">
                <a:solidFill>
                  <a:srgbClr val="000000"/>
                </a:solidFill>
                <a:latin typeface="Arial" panose="020B0604020202020204" pitchFamily="34" charset="0"/>
                <a:ea typeface="Arial" panose="020B0604020202020204" pitchFamily="34" charset="0"/>
                <a:cs typeface="Arial" panose="020B0604020202020204" pitchFamily="34" charset="0"/>
              </a:rPr>
              <a:t>A</a:t>
            </a:r>
            <a:r>
              <a:rPr lang="en-US" altLang="en-US" sz="100" dirty="0" smtClean="0">
                <a:solidFill>
                  <a:srgbClr val="000000"/>
                </a:solidFill>
                <a:latin typeface="Arial" panose="020B0604020202020204" pitchFamily="34" charset="0"/>
                <a:ea typeface="Arial" panose="020B0604020202020204" pitchFamily="34" charset="0"/>
                <a:cs typeface="Arial" panose="020B0604020202020204" pitchFamily="34" charset="0"/>
              </a:rPr>
              <a:t> </a:t>
            </a:r>
            <a:r>
              <a:rPr lang="en-US" altLang="en-US" sz="2200" dirty="0" smtClean="0">
                <a:solidFill>
                  <a:srgbClr val="000000"/>
                </a:solidFill>
                <a:latin typeface="Arial" panose="020B0604020202020204" pitchFamily="34" charset="0"/>
                <a:ea typeface="Arial" panose="020B0604020202020204" pitchFamily="34" charset="0"/>
                <a:cs typeface="Arial" panose="020B0604020202020204" pitchFamily="34" charset="0"/>
              </a:rPr>
              <a:t>G</a:t>
            </a:r>
            <a:r>
              <a:rPr lang="en-US" altLang="en-US" sz="100" dirty="0" smtClean="0">
                <a:solidFill>
                  <a:srgbClr val="000000"/>
                </a:solidFill>
                <a:latin typeface="Arial" panose="020B0604020202020204" pitchFamily="34" charset="0"/>
                <a:ea typeface="Arial" panose="020B0604020202020204" pitchFamily="34" charset="0"/>
                <a:cs typeface="Arial" panose="020B0604020202020204" pitchFamily="34" charset="0"/>
              </a:rPr>
              <a:t> </a:t>
            </a:r>
            <a:r>
              <a:rPr lang="en-US" altLang="en-US" sz="2200" dirty="0" smtClean="0">
                <a:solidFill>
                  <a:srgbClr val="000000"/>
                </a:solidFill>
                <a:latin typeface="Arial" panose="020B0604020202020204" pitchFamily="34" charset="0"/>
                <a:ea typeface="Arial" panose="020B0604020202020204" pitchFamily="34" charset="0"/>
                <a:cs typeface="Arial" panose="020B0604020202020204" pitchFamily="34" charset="0"/>
              </a:rPr>
              <a:t>I </a:t>
            </a: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deductions.</a:t>
            </a:r>
          </a:p>
        </p:txBody>
      </p:sp>
    </p:spTree>
    <p:extLst>
      <p:ext uri="{BB962C8B-B14F-4D97-AF65-F5344CB8AC3E}">
        <p14:creationId xmlns:p14="http://schemas.microsoft.com/office/powerpoint/2010/main" val="3267998982"/>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ea typeface="ＭＳ Ｐゴシック" panose="020B0600070205080204" pitchFamily="34" charset="-128"/>
              </a:rPr>
              <a:t>Refocus On The Big Picture </a:t>
            </a:r>
            <a:r>
              <a:rPr lang="en-US" altLang="en-US" sz="2400" b="0" dirty="0" smtClean="0">
                <a:ea typeface="ＭＳ Ｐゴシック" panose="020B0600070205080204" pitchFamily="34" charset="-128"/>
              </a:rPr>
              <a:t>(4 </a:t>
            </a:r>
            <a:r>
              <a:rPr lang="en-US" altLang="en-US" sz="2400" b="0" dirty="0">
                <a:ea typeface="ＭＳ Ｐゴシック" panose="020B0600070205080204" pitchFamily="34" charset="-128"/>
              </a:rPr>
              <a:t>of 4)</a:t>
            </a:r>
            <a:endParaRPr lang="en-US" dirty="0"/>
          </a:p>
        </p:txBody>
      </p:sp>
      <p:sp>
        <p:nvSpPr>
          <p:cNvPr id="3" name="Text Placeholder 2"/>
          <p:cNvSpPr>
            <a:spLocks noGrp="1"/>
          </p:cNvSpPr>
          <p:nvPr>
            <p:ph type="body" sz="quarter" idx="15"/>
          </p:nvPr>
        </p:nvSpPr>
        <p:spPr>
          <a:xfrm>
            <a:off x="743576" y="1289684"/>
            <a:ext cx="10711543" cy="2910842"/>
          </a:xfrm>
        </p:spPr>
        <p:txBody>
          <a:bodyPr/>
          <a:lstStyle/>
          <a:p>
            <a:pPr marL="292608" indent="-292608">
              <a:buClr>
                <a:srgbClr val="C00000"/>
              </a:buClr>
              <a:buFont typeface="Arial" panose="020B0604020202020204" pitchFamily="34" charset="0"/>
              <a:buChar char="•"/>
            </a:pPr>
            <a:r>
              <a:rPr lang="en-US" altLang="en-US" dirty="0">
                <a:latin typeface="Arial" panose="020B0604020202020204" pitchFamily="34" charset="0"/>
                <a:ea typeface="ＭＳ Ｐゴシック" panose="020B0600070205080204" pitchFamily="34" charset="-128"/>
                <a:cs typeface="Arial" panose="020B0604020202020204" pitchFamily="34" charset="0"/>
              </a:rPr>
              <a:t>Any expenses she incurs related to her job with Enrichment Child Care Center will be classified as employee business expenses</a:t>
            </a:r>
            <a:r>
              <a:rPr lang="en-US" altLang="en-US" dirty="0" smtClean="0">
                <a:latin typeface="Arial" panose="020B0604020202020204" pitchFamily="34" charset="0"/>
                <a:ea typeface="ＭＳ Ｐゴシック" panose="020B0600070205080204" pitchFamily="34" charset="-128"/>
                <a:cs typeface="Arial" panose="020B0604020202020204" pitchFamily="34" charset="0"/>
              </a:rPr>
              <a:t>.</a:t>
            </a:r>
            <a:endParaRPr lang="en-US" altLang="en-US" dirty="0">
              <a:latin typeface="Arial" panose="020B0604020202020204" pitchFamily="34" charset="0"/>
              <a:ea typeface="ＭＳ Ｐゴシック" panose="020B0600070205080204" pitchFamily="34" charset="-128"/>
              <a:cs typeface="Arial" panose="020B0604020202020204" pitchFamily="34" charset="0"/>
            </a:endParaRPr>
          </a:p>
          <a:p>
            <a:pPr marL="621792" lvl="1" indent="-320040">
              <a:spcBef>
                <a:spcPts val="1000"/>
              </a:spcBef>
              <a:buClr>
                <a:srgbClr val="C00000"/>
              </a:buClr>
              <a:buSzPct val="80000"/>
              <a:buFont typeface="Courier New" panose="02070309020205020404" pitchFamily="49" charset="0"/>
              <a:buChar char="o"/>
            </a:pP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The total of all employment related expenses is a miscellaneous itemized deduction and not deductible in 2018 (and through 2025).</a:t>
            </a:r>
          </a:p>
          <a:p>
            <a:pPr marL="292608" indent="-292608">
              <a:buClr>
                <a:srgbClr val="C00000"/>
              </a:buClr>
              <a:buFont typeface="Arial" panose="020B0604020202020204" pitchFamily="34" charset="0"/>
              <a:buChar char="•"/>
            </a:pPr>
            <a:r>
              <a:rPr lang="en-US" altLang="en-US" dirty="0">
                <a:latin typeface="Arial" panose="020B0604020202020204" pitchFamily="34" charset="0"/>
                <a:ea typeface="ＭＳ Ｐゴシック" panose="020B0600070205080204" pitchFamily="34" charset="-128"/>
                <a:cs typeface="Arial" panose="020B0604020202020204" pitchFamily="34" charset="0"/>
              </a:rPr>
              <a:t>Morgan must maintain adequate records regarding all of these transactions.</a:t>
            </a:r>
          </a:p>
          <a:p>
            <a:pPr marL="621792" lvl="1" indent="-320040">
              <a:spcBef>
                <a:spcPts val="1000"/>
              </a:spcBef>
              <a:buClr>
                <a:srgbClr val="C00000"/>
              </a:buClr>
              <a:buSzPct val="80000"/>
              <a:buFont typeface="Courier New" panose="02070309020205020404" pitchFamily="49" charset="0"/>
              <a:buChar char="o"/>
            </a:pP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Detailed records are particularly important in arriving at her office in the home deduction (if the Regular Method is used) and the business use of her car (for her freelancing jobs</a:t>
            </a:r>
            <a:r>
              <a:rPr lang="en-US" altLang="en-US" sz="2200" dirty="0" smtClean="0">
                <a:solidFill>
                  <a:srgbClr val="000000"/>
                </a:solidFill>
                <a:latin typeface="Arial" panose="020B0604020202020204" pitchFamily="34" charset="0"/>
                <a:ea typeface="Arial" panose="020B0604020202020204" pitchFamily="34" charset="0"/>
                <a:cs typeface="Arial" panose="020B0604020202020204" pitchFamily="34" charset="0"/>
              </a:rPr>
              <a:t>).</a:t>
            </a:r>
            <a:endPar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9699314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38199" y="365125"/>
            <a:ext cx="10887075" cy="672105"/>
          </a:xfrm>
        </p:spPr>
        <p:txBody>
          <a:bodyPr/>
          <a:lstStyle/>
          <a:p>
            <a:r>
              <a:rPr lang="en-US" altLang="en-US" dirty="0">
                <a:ea typeface="ＭＳ Ｐゴシック" panose="020B0600070205080204" pitchFamily="34" charset="-128"/>
              </a:rPr>
              <a:t>Employee and Self-Employed Related Expenses</a:t>
            </a:r>
            <a:endParaRPr lang="en-US" sz="2400" b="0" dirty="0">
              <a:latin typeface="Arial" panose="020B0604020202020204" pitchFamily="34" charset="0"/>
              <a:cs typeface="Arial" panose="020B0604020202020204" pitchFamily="34" charset="0"/>
            </a:endParaRPr>
          </a:p>
        </p:txBody>
      </p:sp>
      <p:sp>
        <p:nvSpPr>
          <p:cNvPr id="3" name="Text Placeholder 2"/>
          <p:cNvSpPr>
            <a:spLocks noGrp="1"/>
          </p:cNvSpPr>
          <p:nvPr>
            <p:ph type="body" sz="quarter" idx="15"/>
          </p:nvPr>
        </p:nvSpPr>
        <p:spPr>
          <a:xfrm>
            <a:off x="743576" y="1289684"/>
            <a:ext cx="10711543" cy="3015616"/>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noAutofit/>
          </a:bodyPr>
          <a:lstStyle/>
          <a:p>
            <a:pPr marL="292608" indent="-292608">
              <a:buClr>
                <a:srgbClr val="C00000"/>
              </a:buClr>
              <a:buFont typeface="Arial" panose="020B0604020202020204" pitchFamily="34" charset="0"/>
              <a:buChar char="•"/>
            </a:pPr>
            <a:r>
              <a:rPr lang="en-US" altLang="en-US" dirty="0">
                <a:latin typeface="Arial" panose="020B0604020202020204" pitchFamily="34" charset="0"/>
                <a:ea typeface="ＭＳ Ｐゴシック" panose="020B0600070205080204" pitchFamily="34" charset="-128"/>
                <a:cs typeface="Arial" panose="020B0604020202020204" pitchFamily="34" charset="0"/>
              </a:rPr>
              <a:t>Fall into one of the following categories:</a:t>
            </a:r>
          </a:p>
          <a:p>
            <a:pPr marL="621792" lvl="1" indent="-320040">
              <a:spcBef>
                <a:spcPts val="1000"/>
              </a:spcBef>
              <a:buClr>
                <a:srgbClr val="C00000"/>
              </a:buClr>
              <a:buSzPct val="80000"/>
              <a:buFont typeface="Courier New" panose="02070309020205020404" pitchFamily="49" charset="0"/>
              <a:buChar char="o"/>
            </a:pP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Transportation</a:t>
            </a:r>
          </a:p>
          <a:p>
            <a:pPr marL="621792" lvl="1" indent="-320040">
              <a:spcBef>
                <a:spcPts val="1000"/>
              </a:spcBef>
              <a:buClr>
                <a:srgbClr val="C00000"/>
              </a:buClr>
              <a:buSzPct val="80000"/>
              <a:buFont typeface="Courier New" panose="02070309020205020404" pitchFamily="49" charset="0"/>
              <a:buChar char="o"/>
            </a:pP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Travel</a:t>
            </a:r>
          </a:p>
          <a:p>
            <a:pPr marL="621792" lvl="1" indent="-320040">
              <a:spcBef>
                <a:spcPts val="1000"/>
              </a:spcBef>
              <a:buClr>
                <a:srgbClr val="C00000"/>
              </a:buClr>
              <a:buSzPct val="80000"/>
              <a:buFont typeface="Courier New" panose="02070309020205020404" pitchFamily="49" charset="0"/>
              <a:buChar char="o"/>
            </a:pP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Moving</a:t>
            </a:r>
          </a:p>
          <a:p>
            <a:pPr marL="621792" lvl="1" indent="-320040">
              <a:spcBef>
                <a:spcPts val="1000"/>
              </a:spcBef>
              <a:buClr>
                <a:srgbClr val="C00000"/>
              </a:buClr>
              <a:buSzPct val="80000"/>
              <a:buFont typeface="Courier New" panose="02070309020205020404" pitchFamily="49" charset="0"/>
              <a:buChar char="o"/>
            </a:pP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Education</a:t>
            </a:r>
          </a:p>
          <a:p>
            <a:pPr marL="621792" lvl="1" indent="-320040">
              <a:spcBef>
                <a:spcPts val="1000"/>
              </a:spcBef>
              <a:buClr>
                <a:srgbClr val="C00000"/>
              </a:buClr>
              <a:buSzPct val="80000"/>
              <a:buFont typeface="Courier New" panose="02070309020205020404" pitchFamily="49" charset="0"/>
              <a:buChar char="o"/>
            </a:pP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Entertainment</a:t>
            </a:r>
          </a:p>
          <a:p>
            <a:pPr marL="621792" lvl="1" indent="-320040">
              <a:spcBef>
                <a:spcPts val="1000"/>
              </a:spcBef>
              <a:buClr>
                <a:srgbClr val="C00000"/>
              </a:buClr>
              <a:buSzPct val="80000"/>
              <a:buFont typeface="Courier New" panose="02070309020205020404" pitchFamily="49" charset="0"/>
              <a:buChar char="o"/>
            </a:pP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Other (including office in the home and miscellaneous expenses)</a:t>
            </a:r>
          </a:p>
        </p:txBody>
      </p:sp>
    </p:spTree>
    <p:extLst>
      <p:ext uri="{BB962C8B-B14F-4D97-AF65-F5344CB8AC3E}">
        <p14:creationId xmlns:p14="http://schemas.microsoft.com/office/powerpoint/2010/main" val="34506146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38199" y="365125"/>
            <a:ext cx="10887075" cy="672105"/>
          </a:xfrm>
        </p:spPr>
        <p:txBody>
          <a:bodyPr/>
          <a:lstStyle/>
          <a:p>
            <a:r>
              <a:rPr lang="en-US" altLang="en-US" dirty="0">
                <a:ea typeface="ＭＳ Ｐゴシック" panose="020B0600070205080204" pitchFamily="34" charset="-128"/>
              </a:rPr>
              <a:t>Transportation </a:t>
            </a:r>
            <a:r>
              <a:rPr lang="en-US" altLang="en-US" dirty="0" smtClean="0">
                <a:ea typeface="ＭＳ Ｐゴシック" panose="020B0600070205080204" pitchFamily="34" charset="-128"/>
              </a:rPr>
              <a:t>Expenses </a:t>
            </a:r>
            <a:r>
              <a:rPr lang="en-US" altLang="en-US" sz="2400" b="0" dirty="0" smtClean="0">
                <a:ea typeface="ＭＳ Ｐゴシック" panose="020B0600070205080204" pitchFamily="34" charset="-128"/>
              </a:rPr>
              <a:t>(1 </a:t>
            </a:r>
            <a:r>
              <a:rPr lang="en-US" altLang="en-US" sz="2400" b="0" dirty="0">
                <a:ea typeface="ＭＳ Ｐゴシック" panose="020B0600070205080204" pitchFamily="34" charset="-128"/>
              </a:rPr>
              <a:t>of 2)</a:t>
            </a:r>
            <a:endParaRPr lang="en-US" sz="2400" b="0" dirty="0">
              <a:latin typeface="Arial" panose="020B0604020202020204" pitchFamily="34" charset="0"/>
              <a:cs typeface="Arial" panose="020B0604020202020204" pitchFamily="34" charset="0"/>
            </a:endParaRPr>
          </a:p>
        </p:txBody>
      </p:sp>
      <p:sp>
        <p:nvSpPr>
          <p:cNvPr id="3" name="Text Placeholder 2"/>
          <p:cNvSpPr>
            <a:spLocks noGrp="1"/>
          </p:cNvSpPr>
          <p:nvPr>
            <p:ph type="body" sz="quarter" idx="15"/>
          </p:nvPr>
        </p:nvSpPr>
        <p:spPr>
          <a:xfrm>
            <a:off x="743576" y="1289683"/>
            <a:ext cx="10711543" cy="2939417"/>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noAutofit/>
          </a:bodyPr>
          <a:lstStyle/>
          <a:p>
            <a:pPr marL="292608" indent="-292608">
              <a:buClr>
                <a:srgbClr val="C00000"/>
              </a:buClr>
              <a:buFont typeface="Arial" panose="020B0604020202020204" pitchFamily="34" charset="0"/>
              <a:buChar char="•"/>
            </a:pPr>
            <a:r>
              <a:rPr lang="en-US" altLang="en-US" dirty="0">
                <a:latin typeface="Arial" panose="020B0604020202020204" pitchFamily="34" charset="0"/>
                <a:ea typeface="ＭＳ Ｐゴシック" panose="020B0600070205080204" pitchFamily="34" charset="-128"/>
                <a:cs typeface="Arial" panose="020B0604020202020204" pitchFamily="34" charset="0"/>
              </a:rPr>
              <a:t>Transportation expense defined</a:t>
            </a:r>
          </a:p>
          <a:p>
            <a:pPr marL="621792" lvl="1" indent="-320040">
              <a:spcBef>
                <a:spcPts val="1000"/>
              </a:spcBef>
              <a:buClr>
                <a:srgbClr val="C00000"/>
              </a:buClr>
              <a:buSzPct val="80000"/>
              <a:buFont typeface="Courier New" panose="02070309020205020404" pitchFamily="49" charset="0"/>
              <a:buChar char="o"/>
            </a:pP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Very limited, only from job site to job site and commuting to/from temporary work place</a:t>
            </a:r>
          </a:p>
          <a:p>
            <a:pPr marL="621792" lvl="1" indent="-320040">
              <a:spcBef>
                <a:spcPts val="1000"/>
              </a:spcBef>
              <a:buClr>
                <a:srgbClr val="C00000"/>
              </a:buClr>
              <a:buSzPct val="80000"/>
              <a:buFont typeface="Courier New" panose="02070309020205020404" pitchFamily="49" charset="0"/>
              <a:buChar char="o"/>
            </a:pPr>
            <a:r>
              <a:rPr lang="en-US" altLang="en-US" sz="2200" dirty="0">
                <a:solidFill>
                  <a:srgbClr val="000000"/>
                </a:solidFill>
                <a:latin typeface="Arial" panose="020B0604020202020204" pitchFamily="34" charset="0"/>
                <a:ea typeface="Arial" panose="020B0604020202020204" pitchFamily="34" charset="0"/>
                <a:cs typeface="Arial" panose="020B0604020202020204" pitchFamily="34" charset="0"/>
              </a:rPr>
              <a:t>Commuting from home to work and back is nondeductible</a:t>
            </a:r>
          </a:p>
          <a:p>
            <a:pPr lvl="2">
              <a:spcBef>
                <a:spcPts val="1000"/>
              </a:spcBef>
              <a:buClr>
                <a:srgbClr val="C00000"/>
              </a:buClr>
              <a:buFont typeface="Wingdings" panose="05000000000000000000" pitchFamily="2" charset="2"/>
              <a:buChar char="§"/>
            </a:pPr>
            <a:r>
              <a:rPr lang="en-US" altLang="en-US" dirty="0">
                <a:solidFill>
                  <a:srgbClr val="000000"/>
                </a:solidFill>
                <a:latin typeface="Arial" panose="020B0604020202020204" pitchFamily="34" charset="0"/>
                <a:ea typeface="Arial" panose="020B0604020202020204" pitchFamily="34" charset="0"/>
                <a:cs typeface="Arial" panose="020B0604020202020204" pitchFamily="34" charset="0"/>
              </a:rPr>
              <a:t>Exceptions:</a:t>
            </a:r>
          </a:p>
          <a:p>
            <a:pPr lvl="3">
              <a:spcBef>
                <a:spcPts val="1000"/>
              </a:spcBef>
              <a:buClr>
                <a:srgbClr val="C00000"/>
              </a:buClr>
              <a:buFont typeface="Courier New" panose="02070309020205020404" pitchFamily="49" charset="0"/>
              <a:buChar char="o"/>
            </a:pPr>
            <a:r>
              <a:rPr lang="en-US" altLang="en-US" dirty="0">
                <a:solidFill>
                  <a:srgbClr val="000000"/>
                </a:solidFill>
                <a:latin typeface="Arial" panose="020B0604020202020204" pitchFamily="34" charset="0"/>
                <a:ea typeface="Arial" panose="020B0604020202020204" pitchFamily="34" charset="0"/>
                <a:cs typeface="Arial" panose="020B0604020202020204" pitchFamily="34" charset="0"/>
              </a:rPr>
              <a:t>Additional costs incurred to transport heavy tools</a:t>
            </a:r>
          </a:p>
          <a:p>
            <a:pPr lvl="3">
              <a:spcBef>
                <a:spcPts val="1000"/>
              </a:spcBef>
              <a:buClr>
                <a:srgbClr val="C00000"/>
              </a:buClr>
              <a:buFont typeface="Courier New" panose="02070309020205020404" pitchFamily="49" charset="0"/>
              <a:buChar char="o"/>
            </a:pPr>
            <a:r>
              <a:rPr lang="en-US" altLang="en-US" dirty="0">
                <a:solidFill>
                  <a:srgbClr val="000000"/>
                </a:solidFill>
                <a:latin typeface="Arial" panose="020B0604020202020204" pitchFamily="34" charset="0"/>
                <a:ea typeface="Arial" panose="020B0604020202020204" pitchFamily="34" charset="0"/>
                <a:cs typeface="Arial" panose="020B0604020202020204" pitchFamily="34" charset="0"/>
              </a:rPr>
              <a:t>Employees with more than one job</a:t>
            </a:r>
          </a:p>
        </p:txBody>
      </p:sp>
    </p:spTree>
    <p:extLst>
      <p:ext uri="{BB962C8B-B14F-4D97-AF65-F5344CB8AC3E}">
        <p14:creationId xmlns:p14="http://schemas.microsoft.com/office/powerpoint/2010/main" val="20620619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ustom 1">
      <a:dk1>
        <a:srgbClr val="011892"/>
      </a:dk1>
      <a:lt1>
        <a:srgbClr val="FFFFFF"/>
      </a:lt1>
      <a:dk2>
        <a:srgbClr val="006198"/>
      </a:dk2>
      <a:lt2>
        <a:srgbClr val="E7E6E6"/>
      </a:lt2>
      <a:accent1>
        <a:srgbClr val="0098D4"/>
      </a:accent1>
      <a:accent2>
        <a:srgbClr val="00B7E6"/>
      </a:accent2>
      <a:accent3>
        <a:srgbClr val="81CFEC"/>
      </a:accent3>
      <a:accent4>
        <a:srgbClr val="E8255F"/>
      </a:accent4>
      <a:accent5>
        <a:srgbClr val="FF6300"/>
      </a:accent5>
      <a:accent6>
        <a:srgbClr val="F5B600"/>
      </a:accent6>
      <a:hlink>
        <a:srgbClr val="002060"/>
      </a:hlink>
      <a:folHlink>
        <a:srgbClr val="0098D4"/>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effectLst/>
      </a:spPr>
      <a:bodyPr wrap="square" lIns="0" tIns="0" rIns="0" rtlCol="0" anchor="b">
        <a:spAutoFit/>
      </a:bodyPr>
      <a:lstStyle>
        <a:defPPr>
          <a:defRPr sz="2000" smtClean="0">
            <a:latin typeface="Open Sans" panose="020B0606030504020204" pitchFamily="34" charset="0"/>
            <a:ea typeface="Open Sans" panose="020B0606030504020204" pitchFamily="34" charset="0"/>
            <a:cs typeface="Open Sans" panose="020B0606030504020204" pitchFamily="34" charset="0"/>
          </a:defRPr>
        </a:defPPr>
      </a:lstStyle>
    </a:txDef>
  </a:objectDefaults>
  <a:extraClrSchemeLst/>
  <a:extLst>
    <a:ext uri="{05A4C25C-085E-4340-85A3-A5531E510DB2}">
      <thm15:themeFamily xmlns:thm15="http://schemas.microsoft.com/office/thememl/2012/main" name="Presentation1" id="{276F6C23-6457-4163-906F-9FD71B1D340C}" vid="{9A4A37B5-06EA-4573-8274-FD94E47E4E8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mso-contentType ?>
<spe:Receivers xmlns:spe="http://schemas.microsoft.com/sharepoint/events">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3.xml><?xml version="1.0" encoding="utf-8"?>
<ct:contentTypeSchema xmlns:ct="http://schemas.microsoft.com/office/2006/metadata/contentType" xmlns:ma="http://schemas.microsoft.com/office/2006/metadata/properties/metaAttributes" ct:_="" ma:_="" ma:contentTypeName="Document" ma:contentTypeID="0x0101002A5D52E595BC2A47A3DCA88123D2A30D" ma:contentTypeVersion="35" ma:contentTypeDescription="Create a new document." ma:contentTypeScope="" ma:versionID="4c660e2e17d3ab93da6a423d8c1d122d">
  <xsd:schema xmlns:xsd="http://www.w3.org/2001/XMLSchema" xmlns:xs="http://www.w3.org/2001/XMLSchema" xmlns:p="http://schemas.microsoft.com/office/2006/metadata/properties" xmlns:ns2="a4d2ff27-a226-42e2-a79e-c1ae662d212e" xmlns:ns3="f856fc18-c0f7-462c-a53d-fc2610d0c4c8" xmlns:ns4="a3520c62-91d1-4715-93cb-6b6cc6733a1f" targetNamespace="http://schemas.microsoft.com/office/2006/metadata/properties" ma:root="true" ma:fieldsID="59feb48a41e2f3269242cbc893d6fc9a" ns2:_="" ns3:_="" ns4:_="">
    <xsd:import namespace="a4d2ff27-a226-42e2-a79e-c1ae662d212e"/>
    <xsd:import namespace="f856fc18-c0f7-462c-a53d-fc2610d0c4c8"/>
    <xsd:import namespace="a3520c62-91d1-4715-93cb-6b6cc6733a1f"/>
    <xsd:element name="properties">
      <xsd:complexType>
        <xsd:sequence>
          <xsd:element name="documentManagement">
            <xsd:complexType>
              <xsd:all>
                <xsd:element ref="ns2:Description0" minOccurs="0"/>
                <xsd:element ref="ns3:Review_x0020_Notes" minOccurs="0"/>
                <xsd:element ref="ns3:Source_x0020_File_x0020_Only" minOccurs="0"/>
                <xsd:element ref="ns3:SPM_x0020_Definitions_x0020_Doc" minOccurs="0"/>
                <xsd:element ref="ns3:Also_x0020_on_x0020_Doc_x0020_Center" minOccurs="0"/>
                <xsd:element ref="ns3:E2E" minOccurs="0"/>
                <xsd:element ref="ns3:Function" minOccurs="0"/>
                <xsd:element ref="ns3:Topic2" minOccurs="0"/>
                <xsd:element ref="ns3:Sub_x002d_Topic2" minOccurs="0"/>
                <xsd:element ref="ns3:Current_x0020_Vrs_x002e__x0020_Date" minOccurs="0"/>
                <xsd:element ref="ns3:Owner" minOccurs="0"/>
                <xsd:element ref="ns3:Doc_x0020_Type2" minOccurs="0"/>
                <xsd:element ref="ns3:_x0031_e_x0020_Audience" minOccurs="0"/>
                <xsd:element ref="ns3:Product_x0020_Delivery_x0020_Format" minOccurs="0"/>
                <xsd:element ref="ns3:Product_x0020_Type_x0028_s_x0029_" minOccurs="0"/>
                <xsd:element ref="ns3:System_x0028_s_x0029_" minOccurs="0"/>
                <xsd:element ref="ns3:Software" minOccurs="0"/>
                <xsd:element ref="ns3:Screen" minOccurs="0"/>
                <xsd:element ref="ns3:Component_x0028_s_x0029_" minOccurs="0"/>
                <xsd:element ref="ns4:_dlc_DocIdUrl" minOccurs="0"/>
                <xsd:element ref="ns4:_dlc_DocId" minOccurs="0"/>
                <xsd:element ref="ns4:_dlc_DocIdPersistId" minOccurs="0"/>
                <xsd:element ref="ns3:Portfolio"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4d2ff27-a226-42e2-a79e-c1ae662d212e" elementFormDefault="qualified">
    <xsd:import namespace="http://schemas.microsoft.com/office/2006/documentManagement/types"/>
    <xsd:import namespace="http://schemas.microsoft.com/office/infopath/2007/PartnerControls"/>
    <xsd:element name="Description0" ma:index="2" nillable="true" ma:displayName="Description" ma:internalName="Description0">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856fc18-c0f7-462c-a53d-fc2610d0c4c8" elementFormDefault="qualified">
    <xsd:import namespace="http://schemas.microsoft.com/office/2006/documentManagement/types"/>
    <xsd:import namespace="http://schemas.microsoft.com/office/infopath/2007/PartnerControls"/>
    <xsd:element name="Review_x0020_Notes" ma:index="3" nillable="true" ma:displayName="Review Notes" ma:internalName="Review_x0020_Notes">
      <xsd:simpleType>
        <xsd:restriction base="dms:Text">
          <xsd:maxLength value="255"/>
        </xsd:restriction>
      </xsd:simpleType>
    </xsd:element>
    <xsd:element name="Source_x0020_File_x0020_Only" ma:index="4" nillable="true" ma:displayName="Source File Only" ma:default="0" ma:internalName="Source_x0020_File_x0020_Only">
      <xsd:simpleType>
        <xsd:restriction base="dms:Boolean"/>
      </xsd:simpleType>
    </xsd:element>
    <xsd:element name="SPM_x0020_Definitions_x0020_Doc" ma:index="5" nillable="true" ma:displayName="SPM Definitions Doc" ma:default="0" ma:description="Documents that are referenced in scales vendor pricing definition documentation." ma:internalName="SPM_x0020_Definitions_x0020_Doc">
      <xsd:simpleType>
        <xsd:restriction base="dms:Boolean"/>
      </xsd:simpleType>
    </xsd:element>
    <xsd:element name="Also_x0020_on_x0020_Doc_x0020_Center" ma:index="6" nillable="true" ma:displayName="Shared Doc" ma:default="0" ma:internalName="Also_x0020_on_x0020_Doc_x0020_Center">
      <xsd:simpleType>
        <xsd:restriction base="dms:Boolean"/>
      </xsd:simpleType>
    </xsd:element>
    <xsd:element name="E2E" ma:index="7" nillable="true" ma:displayName="Outsourced Services" ma:default="0" ma:internalName="E2E">
      <xsd:simpleType>
        <xsd:restriction base="dms:Boolean"/>
      </xsd:simpleType>
    </xsd:element>
    <xsd:element name="Function" ma:index="8" nillable="true" ma:displayName="Function" ma:format="Dropdown" ma:internalName="Function">
      <xsd:simpleType>
        <xsd:restriction base="dms:Choice">
          <xsd:enumeration value="Product Setup"/>
          <xsd:enumeration value="Asset Selection"/>
          <xsd:enumeration value="Product Funding"/>
          <xsd:enumeration value="Content Authoring"/>
          <xsd:enumeration value="Content Development"/>
          <xsd:enumeration value="Content Design"/>
          <xsd:enumeration value="Content Clearance"/>
          <xsd:enumeration value="Content Production"/>
          <xsd:enumeration value="Project Management"/>
          <xsd:enumeration value="Content Finalization"/>
          <xsd:enumeration value="Product Closeout Activities"/>
          <xsd:enumeration value="Content Revision and Reprint"/>
          <xsd:enumeration value="General Reference"/>
        </xsd:restriction>
      </xsd:simpleType>
    </xsd:element>
    <xsd:element name="Topic2" ma:index="9" nillable="true" ma:displayName="Topic" ma:format="Dropdown" ma:internalName="Topic2">
      <xsd:simpleType>
        <xsd:restriction base="dms:Choice">
          <xsd:enumeration value="Managing Files"/>
          <xsd:enumeration value="Managing Quality and Compliance"/>
          <xsd:enumeration value="Managing Partners"/>
          <xsd:enumeration value="Managing Data"/>
          <xsd:enumeration value="Managing Budgets"/>
          <xsd:enumeration value="Managing Content Creation"/>
          <xsd:enumeration value="Other (Admin, Tools, Resources)"/>
        </xsd:restriction>
      </xsd:simpleType>
    </xsd:element>
    <xsd:element name="Sub_x002d_Topic2" ma:index="10" nillable="true" ma:displayName="Sub-Topic" ma:format="Dropdown" ma:internalName="Sub_x002d_Topic2">
      <xsd:simpleType>
        <xsd:restriction base="dms:Choice">
          <xsd:enumeration value="--MANAGING FILES--"/>
          <xsd:enumeration value="Archiving/File Sharing"/>
          <xsd:enumeration value="Automation"/>
          <xsd:enumeration value="Composition Standards"/>
          <xsd:enumeration value="File Approval"/>
          <xsd:enumeration value="File Certification"/>
          <xsd:enumeration value="File Delivery to Printer"/>
          <xsd:enumeration value="File Naming"/>
          <xsd:enumeration value="File Setup"/>
          <xsd:enumeration value="Format Conversion"/>
          <xsd:enumeration value="In-Prod Deliverables"/>
          <xsd:enumeration value="Page Proofs"/>
          <xsd:enumeration value="Print On Demand"/>
          <xsd:enumeration value="Printer Proofs"/>
          <xsd:enumeration value="Routing for Transmittal/Review"/>
          <xsd:enumeration value="Watermarking"/>
          <xsd:enumeration value="Word Downloads"/>
          <xsd:enumeration value="--MANAGING QUALITY &amp; COMPLIANCE--"/>
          <xsd:enumeration value="Alt text"/>
          <xsd:enumeration value="Assessments"/>
          <xsd:enumeration value="Branding"/>
          <xsd:enumeration value="Copyediting"/>
          <xsd:enumeration value="Copyright Lines and License Agreements"/>
          <xsd:enumeration value="Credit Line Placement"/>
          <xsd:enumeration value="CXX Processing"/>
          <xsd:enumeration value="CenDoc"/>
          <xsd:enumeration value="Design &amp; Semantic Coding"/>
          <xsd:enumeration value="Indexing"/>
          <xsd:enumeration value="Proofreading/QA"/>
          <xsd:enumeration value="Systems Testing"/>
          <xsd:enumeration value="--MANAGING PARTNERS--"/>
          <xsd:enumeration value="Author Communication"/>
          <xsd:enumeration value="Contact Lists"/>
          <xsd:enumeration value="Outsourced Services"/>
          <xsd:enumeration value="Escalation"/>
          <xsd:enumeration value="Project Team"/>
          <xsd:enumeration value="Vendor Assignments"/>
          <xsd:enumeration value="Vendor Communication"/>
          <xsd:enumeration value="Vendor Start Up"/>
          <xsd:enumeration value="Vendor Tracking"/>
          <xsd:enumeration value="--MANAGING DATA--"/>
          <xsd:enumeration value="Asset  Metadata"/>
          <xsd:enumeration value="Attachments"/>
          <xsd:enumeration value="Close-Out Materials"/>
          <xsd:enumeration value="Dashboard"/>
          <xsd:enumeration value="Data Integrity"/>
          <xsd:enumeration value="Meetings"/>
          <xsd:enumeration value="Order/Print Management"/>
          <xsd:enumeration value="Product Setup"/>
          <xsd:enumeration value="Schedules"/>
          <xsd:enumeration value="Specifications"/>
          <xsd:enumeration value="--MANAGING BUDGETS--"/>
          <xsd:enumeration value="Charge-Back Tracking"/>
          <xsd:enumeration value="Invoice Processing"/>
          <xsd:enumeration value="Plate &amp; Plate Wizard"/>
          <xsd:enumeration value="Purchase Orders"/>
          <xsd:enumeration value="Time Entry"/>
          <xsd:enumeration value="--MANAGING CONTENT CREATION--"/>
          <xsd:enumeration value="Approved Content Providers"/>
          <xsd:enumeration value="Art Manuscript / Logs"/>
          <xsd:enumeration value="Author Contract"/>
          <xsd:enumeration value="Content Authoring"/>
          <xsd:enumeration value="Content Design"/>
          <xsd:enumeration value="Content Development"/>
          <xsd:enumeration value="CXX Submission"/>
          <xsd:enumeration value="--OTHER: ADMIN/TOOLS/RESOURCES--"/>
          <xsd:enumeration value="Book Requests / Sample Copies"/>
          <xsd:enumeration value="Carts Request Form"/>
          <xsd:enumeration value="Codes &amp; Standard IDs"/>
          <xsd:enumeration value="Document Management *"/>
          <xsd:enumeration value="Other"/>
          <xsd:enumeration value="Shipping (Hardcopy)"/>
          <xsd:enumeration value="Tips &amp; Tricks *"/>
        </xsd:restriction>
      </xsd:simpleType>
    </xsd:element>
    <xsd:element name="Current_x0020_Vrs_x002e__x0020_Date" ma:index="11" nillable="true" ma:displayName="Current Vrs. Date" ma:format="DateOnly" ma:internalName="Current_x0020_Vrs_x002e__x0020_Date">
      <xsd:simpleType>
        <xsd:restriction base="dms:DateTime"/>
      </xsd:simpleType>
    </xsd:element>
    <xsd:element name="Owner" ma:index="12" nillable="true" ma:displayName="Owner" ma:description="Owner of this document" ma:list="UserInfo" ma:SearchPeopleOnly="false" ma:SharePointGroup="0" ma:internalName="Owne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Doc_x0020_Type2" ma:index="13" nillable="true" ma:displayName="Doc Type" ma:format="Dropdown" ma:internalName="Doc_x0020_Type2">
      <xsd:simpleType>
        <xsd:restriction base="dms:Choice">
          <xsd:enumeration value="Application File"/>
          <xsd:enumeration value="Calculator"/>
          <xsd:enumeration value="Cendoc Stylesheet"/>
          <xsd:enumeration value="Checklist/1-Pager"/>
          <xsd:enumeration value="Email Template"/>
          <xsd:enumeration value="Form"/>
          <xsd:enumeration value="Guidelines"/>
          <xsd:enumeration value="Non-PAL Stylesheet"/>
          <xsd:enumeration value="Presentation"/>
          <xsd:enumeration value="Process or Policy"/>
          <xsd:enumeration value="Reference FAQ"/>
          <xsd:enumeration value="Report"/>
          <xsd:enumeration value="Requirements (System)"/>
          <xsd:enumeration value="Sample / Example"/>
          <xsd:enumeration value="Style Guide"/>
          <xsd:enumeration value="Template"/>
          <xsd:enumeration value="User Guide/Manual"/>
          <xsd:enumeration value="Value List/Table"/>
          <xsd:enumeration value="Workflow"/>
        </xsd:restriction>
      </xsd:simpleType>
    </xsd:element>
    <xsd:element name="_x0031_e_x0020_Audience" ma:index="14" nillable="true" ma:displayName="Primary Audience" ma:internalName="_x0031_e_x0020_Audience">
      <xsd:complexType>
        <xsd:complexContent>
          <xsd:extension base="dms:MultiChoice">
            <xsd:sequence>
              <xsd:element name="Value" maxOccurs="unbounded" minOccurs="0" nillable="true">
                <xsd:simpleType>
                  <xsd:restriction base="dms:Choice">
                    <xsd:enumeration value="Content Development"/>
                    <xsd:enumeration value="Design"/>
                    <xsd:enumeration value="Digital Production"/>
                    <xsd:enumeration value="E2E Site Lead"/>
                    <xsd:enumeration value="Finance &amp; Metrics"/>
                    <xsd:enumeration value="Inventory"/>
                    <xsd:enumeration value="Manufacturing"/>
                    <xsd:enumeration value="Marketing / Sales"/>
                    <xsd:enumeration value="Media Development"/>
                    <xsd:enumeration value="Production"/>
                    <xsd:enumeration value="Product Management"/>
                    <xsd:enumeration value="R&amp;P Acquisitions"/>
                    <xsd:enumeration value="R&amp;P Clearance"/>
                    <xsd:enumeration value="Standards/Ops Only"/>
                    <xsd:enumeration value="Vendors (VIP)"/>
                  </xsd:restriction>
                </xsd:simpleType>
              </xsd:element>
            </xsd:sequence>
          </xsd:extension>
        </xsd:complexContent>
      </xsd:complexType>
    </xsd:element>
    <xsd:element name="Product_x0020_Delivery_x0020_Format" ma:index="15" nillable="true" ma:displayName="Product Delivery Format" ma:internalName="Product_x0020_Delivery_x0020_Format">
      <xsd:complexType>
        <xsd:complexContent>
          <xsd:extension base="dms:MultiChoice">
            <xsd:sequence>
              <xsd:element name="Value" maxOccurs="unbounded" minOccurs="0" nillable="true">
                <xsd:simpleType>
                  <xsd:restriction base="dms:Choice">
                    <xsd:enumeration value="Print"/>
                    <xsd:enumeration value="Manufactured Media"/>
                    <xsd:enumeration value="Online/Digital"/>
                  </xsd:restriction>
                </xsd:simpleType>
              </xsd:element>
            </xsd:sequence>
          </xsd:extension>
        </xsd:complexContent>
      </xsd:complexType>
    </xsd:element>
    <xsd:element name="Product_x0020_Type_x0028_s_x0029_" ma:index="16" nillable="true" ma:displayName="Product Type(s)" ma:default="None" ma:internalName="Product_x0020_Type_x0028_s_x0029_">
      <xsd:complexType>
        <xsd:complexContent>
          <xsd:extension base="dms:MultiChoice">
            <xsd:sequence>
              <xsd:element name="Value" maxOccurs="unbounded" minOccurs="0" nillable="true">
                <xsd:simpleType>
                  <xsd:restriction base="dms:Choice">
                    <xsd:enumeration value="None"/>
                    <xsd:enumeration value="Advantage Editions"/>
                    <xsd:enumeration value="Ancillaries - Digital"/>
                    <xsd:enumeration value="Ancillaries - Print"/>
                    <xsd:enumeration value="Annotated Editions"/>
                    <xsd:enumeration value="AP Editions"/>
                    <xsd:enumeration value="Custom"/>
                    <xsd:enumeration value="Digital Products (non-eBook)"/>
                    <xsd:enumeration value="eBook"/>
                    <xsd:enumeration value="K-12 Editions"/>
                    <xsd:enumeration value="K-12 HS Editions"/>
                    <xsd:enumeration value="Instructor Editions"/>
                    <xsd:enumeration value="International Editions"/>
                    <xsd:enumeration value="MindTap"/>
                    <xsd:enumeration value="National Geographic Learning"/>
                    <xsd:enumeration value="SimPub"/>
                    <xsd:enumeration value="Student/Base Editions"/>
                  </xsd:restriction>
                </xsd:simpleType>
              </xsd:element>
            </xsd:sequence>
          </xsd:extension>
        </xsd:complexContent>
      </xsd:complexType>
    </xsd:element>
    <xsd:element name="System_x0028_s_x0029_" ma:index="17" nillable="true" ma:displayName="System(s)" ma:default="None" ma:internalName="System_x0028_s_x0029_">
      <xsd:complexType>
        <xsd:complexContent>
          <xsd:extension base="dms:MultiChoice">
            <xsd:sequence>
              <xsd:element name="Value" maxOccurs="unbounded" minOccurs="0" nillable="true">
                <xsd:simpleType>
                  <xsd:restriction base="dms:Choice">
                    <xsd:enumeration value="None"/>
                    <xsd:enumeration value="Cardinal"/>
                    <xsd:enumeration value="CARTS"/>
                    <xsd:enumeration value="Compose"/>
                    <xsd:enumeration value="Docusphere"/>
                    <xsd:enumeration value="DropBox"/>
                    <xsd:enumeration value="E1"/>
                    <xsd:enumeration value="eProd"/>
                    <xsd:enumeration value="Geyser"/>
                    <xsd:enumeration value="Inside"/>
                    <xsd:enumeration value="Inside:ProdShare"/>
                    <xsd:enumeration value="IPS"/>
                    <xsd:enumeration value="JIRA"/>
                    <xsd:enumeration value="Mass Transit"/>
                    <xsd:enumeration value="ORCA"/>
                    <xsd:enumeration value="Printer Systems (JA/InSite/ePAC)"/>
                    <xsd:enumeration value="Rights Reporting Tool (RRT)"/>
                    <xsd:enumeration value="Rights Systems (RMS/CRS)"/>
                    <xsd:enumeration value="Telescope"/>
                  </xsd:restriction>
                </xsd:simpleType>
              </xsd:element>
            </xsd:sequence>
          </xsd:extension>
        </xsd:complexContent>
      </xsd:complexType>
    </xsd:element>
    <xsd:element name="Software" ma:index="18" nillable="true" ma:displayName="Software" ma:format="Dropdown" ma:internalName="Software">
      <xsd:simpleType>
        <xsd:restriction base="dms:Choice">
          <xsd:enumeration value="Adobe Acrobat"/>
          <xsd:enumeration value="Microsoft Visio"/>
          <xsd:enumeration value="PitStop"/>
        </xsd:restriction>
      </xsd:simpleType>
    </xsd:element>
    <xsd:element name="Screen" ma:index="19" nillable="true" ma:displayName="Screen" ma:format="Dropdown" ma:internalName="Screen">
      <xsd:simpleType>
        <xsd:restriction base="dms:Choice">
          <xsd:enumeration value="Attachments"/>
          <xsd:enumeration value="Dashboard(s)"/>
          <xsd:enumeration value="General/Multiple"/>
          <xsd:enumeration value="Main Setup"/>
          <xsd:enumeration value="MyTasks"/>
          <xsd:enumeration value="Narrative"/>
          <xsd:enumeration value="Plate"/>
          <xsd:enumeration value="Project Team"/>
          <xsd:enumeration value="Reprint Corrections"/>
          <xsd:enumeration value="Rights System View"/>
          <xsd:enumeration value="Routing"/>
          <xsd:enumeration value="Schedule"/>
          <xsd:enumeration value="Specifications"/>
          <xsd:enumeration value="Vendor Address Book"/>
          <xsd:enumeration value="Vendor Assignments"/>
        </xsd:restriction>
      </xsd:simpleType>
    </xsd:element>
    <xsd:element name="Component_x0028_s_x0029_" ma:index="20" nillable="true" ma:displayName="Component(s)" ma:default="None" ma:internalName="Component_x0028_s_x0029_">
      <xsd:complexType>
        <xsd:complexContent>
          <xsd:extension base="dms:MultiChoice">
            <xsd:sequence>
              <xsd:element name="Value" maxOccurs="unbounded" minOccurs="0" nillable="true">
                <xsd:simpleType>
                  <xsd:restriction base="dms:Choice">
                    <xsd:enumeration value="None"/>
                    <xsd:enumeration value="Book Covers"/>
                    <xsd:enumeration value="Book Endsheets"/>
                    <xsd:enumeration value="Book Inserts"/>
                    <xsd:enumeration value="Book Inside Covers"/>
                    <xsd:enumeration value="Book Interiors"/>
                    <xsd:enumeration value="Book Preface/FM/CR"/>
                    <xsd:enumeration value="CDs"/>
                    <xsd:enumeration value="DVDs"/>
                    <xsd:enumeration value="In-Book Ads"/>
                    <xsd:enumeration value="PACs"/>
                  </xsd:restriction>
                </xsd:simpleType>
              </xsd:element>
            </xsd:sequence>
          </xsd:extension>
        </xsd:complexContent>
      </xsd:complexType>
    </xsd:element>
    <xsd:element name="Portfolio" ma:index="30" nillable="true" ma:displayName="Portfolio" ma:hidden="true" ma:internalName="Portfolio" ma:readOnly="false">
      <xsd:complexType>
        <xsd:complexContent>
          <xsd:extension base="dms:MultiChoice">
            <xsd:sequence>
              <xsd:element name="Value" maxOccurs="unbounded" minOccurs="0" nillable="true">
                <xsd:simpleType>
                  <xsd:restriction base="dms:Choice">
                    <xsd:enumeration value="Higher Ed"/>
                    <xsd:enumeration value="NGL/International"/>
                    <xsd:enumeration value="School/Reference"/>
                  </xsd:restriction>
                </xsd:simpleType>
              </xsd:element>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a3520c62-91d1-4715-93cb-6b6cc6733a1f" elementFormDefault="qualified">
    <xsd:import namespace="http://schemas.microsoft.com/office/2006/documentManagement/types"/>
    <xsd:import namespace="http://schemas.microsoft.com/office/infopath/2007/PartnerControls"/>
    <xsd:element name="_dlc_DocIdUrl" ma:index="22"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 ma:index="23" nillable="true" ma:displayName="Document ID Value" ma:description="The value of the document ID assigned to this item." ma:internalName="_dlc_DocId" ma:readOnly="true">
      <xsd:simpleType>
        <xsd:restriction base="dms:Text"/>
      </xsd:simpleType>
    </xsd:element>
    <xsd:element name="_dlc_DocIdPersistId" ma:index="29" nillable="true" ma:displayName="Persist ID" ma:description="Keep ID on add." ma:hidden="true" ma:internalName="_dlc_DocIdPersistId" ma:readOnly="tru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5"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p:properties xmlns:p="http://schemas.microsoft.com/office/2006/metadata/properties" xmlns:xsi="http://www.w3.org/2001/XMLSchema-instance" xmlns:pc="http://schemas.microsoft.com/office/infopath/2007/PartnerControls">
  <documentManagement>
    <E2E xmlns="f856fc18-c0f7-462c-a53d-fc2610d0c4c8">false</E2E>
    <Review_x0020_Notes xmlns="f856fc18-c0f7-462c-a53d-fc2610d0c4c8" xsi:nil="true"/>
    <_x0031_e_x0020_Audience xmlns="f856fc18-c0f7-462c-a53d-fc2610d0c4c8"/>
    <Screen xmlns="f856fc18-c0f7-462c-a53d-fc2610d0c4c8" xsi:nil="true"/>
    <Also_x0020_on_x0020_Doc_x0020_Center xmlns="f856fc18-c0f7-462c-a53d-fc2610d0c4c8">false</Also_x0020_on_x0020_Doc_x0020_Center>
    <Sub_x002d_Topic2 xmlns="f856fc18-c0f7-462c-a53d-fc2610d0c4c8" xsi:nil="true"/>
    <Current_x0020_Vrs_x002e__x0020_Date xmlns="f856fc18-c0f7-462c-a53d-fc2610d0c4c8" xsi:nil="true"/>
    <Product_x0020_Delivery_x0020_Format xmlns="f856fc18-c0f7-462c-a53d-fc2610d0c4c8"/>
    <Topic2 xmlns="f856fc18-c0f7-462c-a53d-fc2610d0c4c8" xsi:nil="true"/>
    <Source_x0020_File_x0020_Only xmlns="f856fc18-c0f7-462c-a53d-fc2610d0c4c8">false</Source_x0020_File_x0020_Only>
    <Doc_x0020_Type2 xmlns="f856fc18-c0f7-462c-a53d-fc2610d0c4c8" xsi:nil="true"/>
    <Owner xmlns="f856fc18-c0f7-462c-a53d-fc2610d0c4c8">
      <UserInfo>
        <DisplayName/>
        <AccountId xsi:nil="true"/>
        <AccountType/>
      </UserInfo>
    </Owner>
    <Software xmlns="f856fc18-c0f7-462c-a53d-fc2610d0c4c8" xsi:nil="true"/>
    <System_x0028_s_x0029_ xmlns="f856fc18-c0f7-462c-a53d-fc2610d0c4c8">
      <Value>None</Value>
    </System_x0028_s_x0029_>
    <Description0 xmlns="a4d2ff27-a226-42e2-a79e-c1ae662d212e" xsi:nil="true"/>
    <Product_x0020_Type_x0028_s_x0029_ xmlns="f856fc18-c0f7-462c-a53d-fc2610d0c4c8">
      <Value>None</Value>
    </Product_x0020_Type_x0028_s_x0029_>
    <Component_x0028_s_x0029_ xmlns="f856fc18-c0f7-462c-a53d-fc2610d0c4c8">
      <Value>None</Value>
    </Component_x0028_s_x0029_>
    <Function xmlns="f856fc18-c0f7-462c-a53d-fc2610d0c4c8" xsi:nil="true"/>
    <Portfolio xmlns="f856fc18-c0f7-462c-a53d-fc2610d0c4c8"/>
    <SPM_x0020_Definitions_x0020_Doc xmlns="f856fc18-c0f7-462c-a53d-fc2610d0c4c8">false</SPM_x0020_Definitions_x0020_Doc>
    <_dlc_DocId xmlns="a3520c62-91d1-4715-93cb-6b6cc6733a1f">MCVMYN5H3SZ7-24-1867</_dlc_DocId>
    <_dlc_DocIdUrl xmlns="a3520c62-91d1-4715-93cb-6b6cc6733a1f">
      <Url>http://vendorportal/Docs/_layouts/DocIdRedir.aspx?ID=MCVMYN5H3SZ7-24-1867</Url>
      <Description>MCVMYN5H3SZ7-24-1867</Description>
    </_dlc_DocIdUrl>
  </documentManagement>
</p:properties>
</file>

<file path=customXml/itemProps1.xml><?xml version="1.0" encoding="utf-8"?>
<ds:datastoreItem xmlns:ds="http://schemas.openxmlformats.org/officeDocument/2006/customXml" ds:itemID="{E32CFAA7-E308-4DCB-89CD-C84C20E90241}">
  <ds:schemaRefs>
    <ds:schemaRef ds:uri="http://schemas.microsoft.com/sharepoint/v3/contenttype/forms"/>
  </ds:schemaRefs>
</ds:datastoreItem>
</file>

<file path=customXml/itemProps2.xml><?xml version="1.0" encoding="utf-8"?>
<ds:datastoreItem xmlns:ds="http://schemas.openxmlformats.org/officeDocument/2006/customXml" ds:itemID="{1FBD255F-1AB4-4B7F-97CA-248D24762D41}">
  <ds:schemaRefs>
    <ds:schemaRef ds:uri="http://schemas.microsoft.com/sharepoint/events"/>
  </ds:schemaRefs>
</ds:datastoreItem>
</file>

<file path=customXml/itemProps3.xml><?xml version="1.0" encoding="utf-8"?>
<ds:datastoreItem xmlns:ds="http://schemas.openxmlformats.org/officeDocument/2006/customXml" ds:itemID="{D75FD8AF-03B6-40B7-84F4-489ECF9A033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4d2ff27-a226-42e2-a79e-c1ae662d212e"/>
    <ds:schemaRef ds:uri="f856fc18-c0f7-462c-a53d-fc2610d0c4c8"/>
    <ds:schemaRef ds:uri="a3520c62-91d1-4715-93cb-6b6cc6733a1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xml><?xml version="1.0" encoding="utf-8"?>
<ds:datastoreItem xmlns:ds="http://schemas.openxmlformats.org/officeDocument/2006/customXml" ds:itemID="{BA9BA192-EF86-48DF-982C-2C526A268392}">
  <ds:schemaRefs>
    <ds:schemaRef ds:uri="http://purl.org/dc/elements/1.1/"/>
    <ds:schemaRef ds:uri="a3520c62-91d1-4715-93cb-6b6cc6733a1f"/>
    <ds:schemaRef ds:uri="a4d2ff27-a226-42e2-a79e-c1ae662d212e"/>
    <ds:schemaRef ds:uri="http://schemas.microsoft.com/office/2006/documentManagement/types"/>
    <ds:schemaRef ds:uri="f856fc18-c0f7-462c-a53d-fc2610d0c4c8"/>
    <ds:schemaRef ds:uri="http://purl.org/dc/dcmitype/"/>
    <ds:schemaRef ds:uri="http://schemas.microsoft.com/office/infopath/2007/PartnerControls"/>
    <ds:schemaRef ds:uri="http://schemas.openxmlformats.org/package/2006/metadata/core-properties"/>
    <ds:schemaRef ds:uri="http://schemas.microsoft.com/office/2006/metadata/properties"/>
    <ds:schemaRef ds:uri="http://www.w3.org/XML/1998/namespace"/>
    <ds:schemaRef ds:uri="http://purl.org/dc/terms/"/>
  </ds:schemaRefs>
</ds:datastoreItem>
</file>

<file path=docProps/app.xml><?xml version="1.0" encoding="utf-8"?>
<Properties xmlns="http://schemas.openxmlformats.org/officeDocument/2006/extended-properties" xmlns:vt="http://schemas.openxmlformats.org/officeDocument/2006/docPropsVTypes">
  <Template>Accessible_PPT_Template_Cengage</Template>
  <TotalTime>1125</TotalTime>
  <Words>5199</Words>
  <Application>Microsoft Office PowerPoint</Application>
  <PresentationFormat>Widescreen</PresentationFormat>
  <Paragraphs>448</Paragraphs>
  <Slides>73</Slides>
  <Notes>0</Notes>
  <HiddenSlides>0</HiddenSlides>
  <MMClips>0</MMClips>
  <ScaleCrop>false</ScaleCrop>
  <HeadingPairs>
    <vt:vector size="8" baseType="variant">
      <vt:variant>
        <vt:lpstr>Fonts Used</vt:lpstr>
      </vt:variant>
      <vt:variant>
        <vt:i4>10</vt:i4>
      </vt:variant>
      <vt:variant>
        <vt:lpstr>Theme</vt:lpstr>
      </vt:variant>
      <vt:variant>
        <vt:i4>1</vt:i4>
      </vt:variant>
      <vt:variant>
        <vt:lpstr>Embedded OLE Servers</vt:lpstr>
      </vt:variant>
      <vt:variant>
        <vt:i4>1</vt:i4>
      </vt:variant>
      <vt:variant>
        <vt:lpstr>Slide Titles</vt:lpstr>
      </vt:variant>
      <vt:variant>
        <vt:i4>73</vt:i4>
      </vt:variant>
    </vt:vector>
  </HeadingPairs>
  <TitlesOfParts>
    <vt:vector size="85" baseType="lpstr">
      <vt:lpstr>ＭＳ Ｐゴシック</vt:lpstr>
      <vt:lpstr>Arial</vt:lpstr>
      <vt:lpstr>Arial</vt:lpstr>
      <vt:lpstr>Calibri</vt:lpstr>
      <vt:lpstr>Courier New</vt:lpstr>
      <vt:lpstr>Helvetica</vt:lpstr>
      <vt:lpstr>LucidaGrande</vt:lpstr>
      <vt:lpstr>Open Sans</vt:lpstr>
      <vt:lpstr>Summer Font</vt:lpstr>
      <vt:lpstr>Wingdings</vt:lpstr>
      <vt:lpstr>Office Theme</vt:lpstr>
      <vt:lpstr>Equation</vt:lpstr>
      <vt:lpstr>Deductions: Employee and Self-Employed-Related Expenses</vt:lpstr>
      <vt:lpstr>The Big Picture (1 of 4)</vt:lpstr>
      <vt:lpstr>The Big Picture (2 of 4)</vt:lpstr>
      <vt:lpstr>The Big Picture (3 of 4)</vt:lpstr>
      <vt:lpstr>The Big Picture (4 of 4)</vt:lpstr>
      <vt:lpstr>Employee versus Self-Employed (1 of 2)</vt:lpstr>
      <vt:lpstr>Employee versus Self-Employed (2 of 2)</vt:lpstr>
      <vt:lpstr>Employee and Self-Employed Related Expenses</vt:lpstr>
      <vt:lpstr>Transportation Expenses (1 of 2)</vt:lpstr>
      <vt:lpstr>Transportation Expenses (2 of 2)</vt:lpstr>
      <vt:lpstr>The Big Picture - Example 5 Commuting Expense</vt:lpstr>
      <vt:lpstr>The Big Picture - Example 9 Automatic Mileage Method</vt:lpstr>
      <vt:lpstr>The Big Picture - Example 10 Documenting Business Mileage</vt:lpstr>
      <vt:lpstr>Travel Expenses (1 of 2)</vt:lpstr>
      <vt:lpstr>Travel Expenses (2 of 2)</vt:lpstr>
      <vt:lpstr>Restrictions on Travel Expenses (1 of 2)</vt:lpstr>
      <vt:lpstr>Restrictions on Travel Expenses (2 of 2)</vt:lpstr>
      <vt:lpstr>Combined Business/Pleasure Travel (1 of 4)</vt:lpstr>
      <vt:lpstr>Combined Business/Pleasure Travel (2 of 4)</vt:lpstr>
      <vt:lpstr>Combined Business/Pleasure Travel (3 of 4)</vt:lpstr>
      <vt:lpstr>Combined Business/Pleasure Travel (4 of 4)</vt:lpstr>
      <vt:lpstr>Education Expenses (1 of 3)</vt:lpstr>
      <vt:lpstr>Education Expenses (2 of 3)</vt:lpstr>
      <vt:lpstr>Education Expenses (3 of 3)</vt:lpstr>
      <vt:lpstr>Deduction For Qualified Tuition and Related Expenses (1 of 3)</vt:lpstr>
      <vt:lpstr>Deduction For Qualified Tuition and Related Expenses (2 of 3)</vt:lpstr>
      <vt:lpstr>Deduction For Qualified Tuition and Related Expenses (3 of 3)</vt:lpstr>
      <vt:lpstr>The Big Picture - Example 26 Education Expenses (1 of 2)</vt:lpstr>
      <vt:lpstr>The Big Picture - Example 26 Education Expenses (2 of 2)</vt:lpstr>
      <vt:lpstr>Office in the Home (1 of 2)</vt:lpstr>
      <vt:lpstr>Office in the Home (2 of 2)</vt:lpstr>
      <vt:lpstr>Office in the Home Deduction (1 of 4)</vt:lpstr>
      <vt:lpstr>Office in the Home Deduction (2 of 4)</vt:lpstr>
      <vt:lpstr>Office in the Home Deduction (3 of 4)</vt:lpstr>
      <vt:lpstr>Office in the Home Deduction (4 of 4)</vt:lpstr>
      <vt:lpstr>The Big Picture - Example 33 Office in the Home Deduction (1 of 3)</vt:lpstr>
      <vt:lpstr>The Big Picture - Example 33 Office in the Home Deduction (2 of 3)</vt:lpstr>
      <vt:lpstr>The Big Picture - Example 33 Office in the Home Deduction (3 of 3)</vt:lpstr>
      <vt:lpstr>Moving Expenses</vt:lpstr>
      <vt:lpstr>Entertainment Expenses (1 of 4)</vt:lpstr>
      <vt:lpstr>Entertainment Expenses (2 of 4)</vt:lpstr>
      <vt:lpstr>Entertainment Expenses (3 of 4)</vt:lpstr>
      <vt:lpstr>Entertainment Expenses (4 of 4)</vt:lpstr>
      <vt:lpstr>Business Gifts</vt:lpstr>
      <vt:lpstr>Misc. Employee Expenses</vt:lpstr>
      <vt:lpstr>Educator expenses (1 of 2)</vt:lpstr>
      <vt:lpstr>Educator expenses (2 of 2)</vt:lpstr>
      <vt:lpstr>Qualified Business Income (1 of 8)</vt:lpstr>
      <vt:lpstr>Qualified Business Income (2 of 8)</vt:lpstr>
      <vt:lpstr>Qualified Business Income (3 of 8)</vt:lpstr>
      <vt:lpstr>Qualified Business Income (4 of 8)</vt:lpstr>
      <vt:lpstr>Qualified Business Income (5 of 8)</vt:lpstr>
      <vt:lpstr>Qualified Business Income (6 of 8)</vt:lpstr>
      <vt:lpstr>Qualified Business Income (7 of 8)</vt:lpstr>
      <vt:lpstr>Qualified Business Income (8 of 8)</vt:lpstr>
      <vt:lpstr>The Big Picture - Example 58 Qualified Business Income (1 of 2)</vt:lpstr>
      <vt:lpstr>The Big Picture - Example 58 Qualified Business Income (2 of 2)</vt:lpstr>
      <vt:lpstr>Contributions to Retirement Accounts (1 of 2)</vt:lpstr>
      <vt:lpstr>Contributions to Retirement Accounts (2 of 2)</vt:lpstr>
      <vt:lpstr>Classification of Employee Expenses</vt:lpstr>
      <vt:lpstr>Accountable Plan (1 of 2)</vt:lpstr>
      <vt:lpstr>Accountable Plan (2 of 2)</vt:lpstr>
      <vt:lpstr>Substantiation for Expenditures (1 of 2)</vt:lpstr>
      <vt:lpstr>Substantiation for Expenditures (2 of 2)</vt:lpstr>
      <vt:lpstr>Nonaccountable Plan</vt:lpstr>
      <vt:lpstr>Unreimbursed Employee Expenses</vt:lpstr>
      <vt:lpstr>Miscellaneous Itemized Deductions</vt:lpstr>
      <vt:lpstr>Examples of Miscellaneous Itemized Deductions Subject to 2% Floor</vt:lpstr>
      <vt:lpstr>Examples of Miscellaneous Itemized Deductions Not Subject to 2% Floor</vt:lpstr>
      <vt:lpstr>Refocus On The Big Picture (1 of 4)</vt:lpstr>
      <vt:lpstr>Refocus On The Big Picture (2 of 4)</vt:lpstr>
      <vt:lpstr>Refocus On The Big Picture (3 of 4)</vt:lpstr>
      <vt:lpstr>Refocus On The Big Picture (4 of 4)</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laser</dc:creator>
  <cp:lastModifiedBy>D, Mohanapriya</cp:lastModifiedBy>
  <cp:revision>150</cp:revision>
  <cp:lastPrinted>2016-10-03T15:29:39Z</cp:lastPrinted>
  <dcterms:created xsi:type="dcterms:W3CDTF">2018-11-09T11:15:56Z</dcterms:created>
  <dcterms:modified xsi:type="dcterms:W3CDTF">2019-01-23T01:15:32Z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0x0101002A5D52E595BC2A47A3DCA88123D2A30D</vt:lpwstr>
  </property>
  <property fmtid="{D5CDD505-2E9C-101B-9397-08002B2CF9AE}" pid="3" name="Order">
    <vt:r8>112600</vt:r8>
  </property>
  <property fmtid="{D5CDD505-2E9C-101B-9397-08002B2CF9AE}" pid="4" name="Category">
    <vt:lpwstr>Accessibility</vt:lpwstr>
  </property>
  <property fmtid="{D5CDD505-2E9C-101B-9397-08002B2CF9AE}" pid="5" name="xd_Signature">
    <vt:bool>false</vt:bool>
  </property>
  <property fmtid="{D5CDD505-2E9C-101B-9397-08002B2CF9AE}" pid="6" name="xd_ProgID">
    <vt:lpwstr/>
  </property>
  <property fmtid="{D5CDD505-2E9C-101B-9397-08002B2CF9AE}" pid="7" name="Document Type">
    <vt:lpwstr>Template</vt:lpwstr>
  </property>
  <property fmtid="{D5CDD505-2E9C-101B-9397-08002B2CF9AE}" pid="8" name="_SourceUrl">
    <vt:lpwstr/>
  </property>
  <property fmtid="{D5CDD505-2E9C-101B-9397-08002B2CF9AE}" pid="9" name="_SharedFileIndex">
    <vt:lpwstr/>
  </property>
  <property fmtid="{D5CDD505-2E9C-101B-9397-08002B2CF9AE}" pid="10" name="Audience">
    <vt:lpwstr>Content Developer</vt:lpwstr>
  </property>
  <property fmtid="{D5CDD505-2E9C-101B-9397-08002B2CF9AE}" pid="11" name="Department">
    <vt:lpwstr>GPM Training</vt:lpwstr>
  </property>
  <property fmtid="{D5CDD505-2E9C-101B-9397-08002B2CF9AE}" pid="12" name="ComplianceAssetId">
    <vt:lpwstr/>
  </property>
  <property fmtid="{D5CDD505-2E9C-101B-9397-08002B2CF9AE}" pid="13" name="TemplateUrl">
    <vt:lpwstr/>
  </property>
  <property fmtid="{D5CDD505-2E9C-101B-9397-08002B2CF9AE}" pid="14" name="_dlc_DocIdItemGuid">
    <vt:lpwstr>8b70cda3-413b-4766-b009-7cf0a547d69e</vt:lpwstr>
  </property>
</Properties>
</file>