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72"/>
  </p:notesMasterIdLst>
  <p:handoutMasterIdLst>
    <p:handoutMasterId r:id="rId73"/>
  </p:handoutMasterIdLst>
  <p:sldIdLst>
    <p:sldId id="389" r:id="rId6"/>
    <p:sldId id="439" r:id="rId7"/>
    <p:sldId id="440" r:id="rId8"/>
    <p:sldId id="441" r:id="rId9"/>
    <p:sldId id="442" r:id="rId10"/>
    <p:sldId id="443" r:id="rId11"/>
    <p:sldId id="444" r:id="rId12"/>
    <p:sldId id="445" r:id="rId13"/>
    <p:sldId id="446" r:id="rId14"/>
    <p:sldId id="447" r:id="rId15"/>
    <p:sldId id="448" r:id="rId16"/>
    <p:sldId id="449" r:id="rId17"/>
    <p:sldId id="450" r:id="rId18"/>
    <p:sldId id="451" r:id="rId19"/>
    <p:sldId id="452" r:id="rId20"/>
    <p:sldId id="453" r:id="rId21"/>
    <p:sldId id="454" r:id="rId22"/>
    <p:sldId id="455" r:id="rId23"/>
    <p:sldId id="456" r:id="rId24"/>
    <p:sldId id="457" r:id="rId25"/>
    <p:sldId id="458" r:id="rId26"/>
    <p:sldId id="459" r:id="rId27"/>
    <p:sldId id="460" r:id="rId28"/>
    <p:sldId id="461" r:id="rId29"/>
    <p:sldId id="462" r:id="rId30"/>
    <p:sldId id="463" r:id="rId31"/>
    <p:sldId id="464" r:id="rId32"/>
    <p:sldId id="465" r:id="rId33"/>
    <p:sldId id="466" r:id="rId34"/>
    <p:sldId id="467" r:id="rId35"/>
    <p:sldId id="468" r:id="rId36"/>
    <p:sldId id="469" r:id="rId37"/>
    <p:sldId id="470" r:id="rId38"/>
    <p:sldId id="471" r:id="rId39"/>
    <p:sldId id="472" r:id="rId40"/>
    <p:sldId id="473" r:id="rId41"/>
    <p:sldId id="474" r:id="rId42"/>
    <p:sldId id="475" r:id="rId43"/>
    <p:sldId id="476" r:id="rId44"/>
    <p:sldId id="477" r:id="rId45"/>
    <p:sldId id="478" r:id="rId46"/>
    <p:sldId id="479" r:id="rId47"/>
    <p:sldId id="480" r:id="rId48"/>
    <p:sldId id="481" r:id="rId49"/>
    <p:sldId id="482" r:id="rId50"/>
    <p:sldId id="483" r:id="rId51"/>
    <p:sldId id="484" r:id="rId52"/>
    <p:sldId id="485" r:id="rId53"/>
    <p:sldId id="486" r:id="rId54"/>
    <p:sldId id="487" r:id="rId55"/>
    <p:sldId id="488" r:id="rId56"/>
    <p:sldId id="489" r:id="rId57"/>
    <p:sldId id="490" r:id="rId58"/>
    <p:sldId id="491" r:id="rId59"/>
    <p:sldId id="492" r:id="rId60"/>
    <p:sldId id="493" r:id="rId61"/>
    <p:sldId id="494" r:id="rId62"/>
    <p:sldId id="495" r:id="rId63"/>
    <p:sldId id="496" r:id="rId64"/>
    <p:sldId id="497" r:id="rId65"/>
    <p:sldId id="498" r:id="rId66"/>
    <p:sldId id="499" r:id="rId67"/>
    <p:sldId id="500" r:id="rId68"/>
    <p:sldId id="501" r:id="rId69"/>
    <p:sldId id="502" r:id="rId70"/>
    <p:sldId id="503" r:id="rId7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iola, Courtney A" initials="TCA" lastIdx="1" clrIdx="0">
    <p:extLst>
      <p:ext uri="{19B8F6BF-5375-455C-9EA6-DF929625EA0E}">
        <p15:presenceInfo xmlns:p15="http://schemas.microsoft.com/office/powerpoint/2012/main" userId="S-1-5-21-4027829005-1107895287-290554039-1564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78"/>
    <a:srgbClr val="000000"/>
    <a:srgbClr val="FFFFFF"/>
    <a:srgbClr val="006298"/>
    <a:srgbClr val="FF6300"/>
    <a:srgbClr val="E9255F"/>
    <a:srgbClr val="0098D4"/>
    <a:srgbClr val="00B8E7"/>
    <a:srgbClr val="81D0ED"/>
    <a:srgbClr val="F6B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5349" autoAdjust="0"/>
  </p:normalViewPr>
  <p:slideViewPr>
    <p:cSldViewPr snapToGrid="0" snapToObjects="1">
      <p:cViewPr varScale="1">
        <p:scale>
          <a:sx n="78" d="100"/>
          <a:sy n="78" d="100"/>
        </p:scale>
        <p:origin x="114" y="720"/>
      </p:cViewPr>
      <p:guideLst/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4" d="100"/>
          <a:sy n="64" d="100"/>
        </p:scale>
        <p:origin x="3115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6" Type="http://schemas.openxmlformats.org/officeDocument/2006/relationships/viewProps" Target="viewProps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handoutMaster" Target="handoutMasters/handoutMaster1.xml"/><Relationship Id="rId78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8AA413-85C6-40F2-B867-268CAAA7E377}" type="datetimeFigureOut">
              <a:rPr lang="en-US" smtClean="0"/>
              <a:t>1/23/2019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7803E-66EE-42CE-8DFB-98553954E4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210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680D68-05FF-7942-990A-B21BB8E6CE33}" type="datetimeFigureOut">
              <a:rPr lang="en-US"/>
              <a:pPr>
                <a:defRPr/>
              </a:pPr>
              <a:t>1/23/2019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CAE60C-72A0-D14D-8733-C13212F694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2" y="16"/>
            <a:ext cx="12191807" cy="68658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91187"/>
            <a:ext cx="10515600" cy="68402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867275" y="3619985"/>
            <a:ext cx="2457450" cy="597477"/>
          </a:xfrm>
        </p:spPr>
        <p:txBody>
          <a:bodyPr>
            <a:normAutofit/>
          </a:bodyPr>
          <a:lstStyle>
            <a:lvl1pPr marL="0" indent="0" algn="ctr">
              <a:buNone/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pic>
        <p:nvPicPr>
          <p:cNvPr id="9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61" y="6356350"/>
            <a:ext cx="1699425" cy="38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23890" y="6356350"/>
            <a:ext cx="88016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lang="en-US" sz="1400" b="0" i="0" u="none" strike="noStrike" baseline="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 dirty="0"/>
              <a:t>[Author Name], [Book Title], [#] Edition. © [Insert Year] Cengage. All Rights Reserved.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3600"/>
            </a:lvl1pPr>
          </a:lstStyle>
          <a:p>
            <a:pPr lvl="0"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33118" y="1619557"/>
            <a:ext cx="6477000" cy="4259263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478972" y="4070657"/>
            <a:ext cx="3976406" cy="1808163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62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Click to add caption to accompany content. Lorem ipsum dolor sit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amet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consectetur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adipiscing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elit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sed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do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eiusmod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tempor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incididunt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ut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labore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dolore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magna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aliqua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Viverra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vitae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congue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eu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consequat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ac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felis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donec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et.</a:t>
            </a:r>
          </a:p>
        </p:txBody>
      </p:sp>
      <p:sp>
        <p:nvSpPr>
          <p:cNvPr id="8" name="Footer"/>
          <p:cNvSpPr txBox="1"/>
          <p:nvPr userDrawn="1"/>
        </p:nvSpPr>
        <p:spPr>
          <a:xfrm>
            <a:off x="2850775" y="6323299"/>
            <a:ext cx="9050349" cy="477054"/>
          </a:xfrm>
          <a:prstGeom prst="rect">
            <a:avLst/>
          </a:prstGeom>
          <a:noFill/>
          <a:effectLst/>
        </p:spPr>
        <p:txBody>
          <a:bodyPr wrap="square" lIns="0" tIns="0" rIns="0" rtlCol="0" anchor="b">
            <a:spAutoFit/>
          </a:bodyPr>
          <a:lstStyle/>
          <a:p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Young/Hoffman/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Raabe</a:t>
            </a:r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/Maloney/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Nellen</a:t>
            </a:r>
            <a:r>
              <a:rPr lang="en-US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SWFT Individual Income Taxes, © 2019 Cengage. All Rights Reserved. May not be scanned, copied or duplicated, or posted to a publicly accessible website, in whole or in part.</a:t>
            </a:r>
            <a:endParaRPr lang="en-US" sz="1400" dirty="0">
              <a:solidFill>
                <a:srgbClr val="004A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19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3600"/>
            </a:lvl1pPr>
          </a:lstStyle>
          <a:p>
            <a:pPr lvl="0"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743576" y="1638300"/>
            <a:ext cx="10711543" cy="43942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dirty="0"/>
            </a:lvl1pPr>
          </a:lstStyle>
          <a:p>
            <a:pPr marL="291600" lvl="0" indent="-291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Click to add text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nullam</a:t>
            </a:r>
            <a:r>
              <a:rPr lang="en-US" dirty="0"/>
              <a:t> non.</a:t>
            </a:r>
          </a:p>
          <a:p>
            <a:pPr marL="291600" lvl="0" indent="-291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Mauris</a:t>
            </a:r>
            <a:r>
              <a:rPr lang="en-US" dirty="0"/>
              <a:t> a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.</a:t>
            </a:r>
          </a:p>
          <a:p>
            <a:pPr marL="291600" lvl="0" indent="-291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ornare</a:t>
            </a:r>
            <a:r>
              <a:rPr lang="en-US" dirty="0"/>
              <a:t>.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nisi.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vitae.</a:t>
            </a:r>
          </a:p>
          <a:p>
            <a:pPr marL="291600" lvl="0" indent="-291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Consectetur</a:t>
            </a:r>
            <a:r>
              <a:rPr lang="en-US" dirty="0"/>
              <a:t> libero id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</a:t>
            </a:r>
          </a:p>
          <a:p>
            <a:pPr marL="291600" lvl="0" indent="-291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</a:t>
            </a:r>
            <a:r>
              <a:rPr lang="en-US" dirty="0"/>
              <a:t> </a:t>
            </a:r>
            <a:r>
              <a:rPr lang="en-US" dirty="0" err="1"/>
              <a:t>morbi</a:t>
            </a:r>
            <a:r>
              <a:rPr lang="en-US" dirty="0"/>
              <a:t> tempus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id </a:t>
            </a:r>
            <a:r>
              <a:rPr lang="en-US" dirty="0" err="1"/>
              <a:t>volutpat</a:t>
            </a:r>
            <a:r>
              <a:rPr lang="en-US" dirty="0"/>
              <a:t> lacus.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gravida cum </a:t>
            </a:r>
            <a:r>
              <a:rPr lang="en-US" dirty="0" err="1"/>
              <a:t>sociis</a:t>
            </a:r>
            <a:r>
              <a:rPr lang="en-US" dirty="0"/>
              <a:t>.</a:t>
            </a:r>
          </a:p>
          <a:p>
            <a:pPr marL="291600" lvl="0" indent="-291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ut.</a:t>
            </a:r>
            <a:endParaRPr lang="en-US" dirty="0"/>
          </a:p>
        </p:txBody>
      </p:sp>
      <p:sp>
        <p:nvSpPr>
          <p:cNvPr id="5" name="Footer"/>
          <p:cNvSpPr txBox="1"/>
          <p:nvPr userDrawn="1"/>
        </p:nvSpPr>
        <p:spPr>
          <a:xfrm>
            <a:off x="2851245" y="6323299"/>
            <a:ext cx="9058373" cy="477054"/>
          </a:xfrm>
          <a:prstGeom prst="rect">
            <a:avLst/>
          </a:prstGeom>
          <a:noFill/>
          <a:effectLst/>
        </p:spPr>
        <p:txBody>
          <a:bodyPr wrap="square" lIns="0" tIns="0" rIns="0" rtlCol="0" anchor="b">
            <a:spAutoFit/>
          </a:bodyPr>
          <a:lstStyle/>
          <a:p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Young/Hoffman/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Raabe</a:t>
            </a:r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/Maloney/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Nellen</a:t>
            </a:r>
            <a:r>
              <a:rPr lang="en-US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SWFT Individual Income Taxes, © 2019 Cengage. All Rights Reserved. May not be scanned, copied or duplicated, or posted to a publicly accessible website, in whole or in part.</a:t>
            </a:r>
            <a:endParaRPr lang="en-US" sz="1400" dirty="0">
              <a:solidFill>
                <a:srgbClr val="004A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81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3600"/>
            </a:lvl1pPr>
          </a:lstStyle>
          <a:p>
            <a:pPr lvl="0"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743576" y="1638300"/>
            <a:ext cx="10711543" cy="4394200"/>
          </a:xfrm>
        </p:spPr>
        <p:txBody>
          <a:bodyPr>
            <a:normAutofit/>
          </a:bodyPr>
          <a:lstStyle>
            <a:lvl1pPr marL="457200" indent="-457200">
              <a:buClr>
                <a:srgbClr val="004A78"/>
              </a:buClr>
              <a:buFont typeface="+mj-lt"/>
              <a:buAutoNum type="arabicPeriod"/>
              <a:defRPr sz="2000">
                <a:solidFill>
                  <a:srgbClr val="000000"/>
                </a:solidFill>
              </a:defRPr>
            </a:lvl1pPr>
            <a:lvl2pPr marL="685800" marR="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F6300"/>
              </a:buClr>
              <a:buSzTx/>
              <a:buFont typeface="Arial" charset="0"/>
              <a:buChar char="•"/>
              <a:tabLst/>
              <a:defRPr sz="2000" baseline="0"/>
            </a:lvl2pPr>
            <a:lvl3pPr marL="1143000" indent="-228600">
              <a:buClr>
                <a:srgbClr val="000000"/>
              </a:buClr>
              <a:buFont typeface="Arial" charset="0"/>
              <a:buChar char="•"/>
              <a:defRPr sz="2000"/>
            </a:lvl3pPr>
            <a:lvl4pPr marL="1600200" indent="-228600">
              <a:buClr>
                <a:srgbClr val="000000"/>
              </a:buClr>
              <a:buSzPct val="50000"/>
              <a:buFont typeface="LucidaGrande" charset="0"/>
              <a:buChar char="▶"/>
              <a:defRPr sz="2000"/>
            </a:lvl4pPr>
            <a:lvl5pPr marL="2057400" indent="-228600">
              <a:buClr>
                <a:srgbClr val="000000"/>
              </a:buClr>
              <a:buFont typeface="Helvetica" charset="0"/>
              <a:buChar char="⁃"/>
              <a:defRPr sz="2000"/>
            </a:lvl5pPr>
          </a:lstStyle>
          <a:p>
            <a:pPr lvl="0"/>
            <a:r>
              <a:rPr lang="en-US" dirty="0"/>
              <a:t>Click to add text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nullam</a:t>
            </a:r>
            <a:r>
              <a:rPr lang="en-US" dirty="0"/>
              <a:t> non.</a:t>
            </a:r>
          </a:p>
          <a:p>
            <a:pPr lvl="0"/>
            <a:r>
              <a:rPr lang="en-US" dirty="0" err="1"/>
              <a:t>Mauris</a:t>
            </a:r>
            <a:r>
              <a:rPr lang="en-US" dirty="0"/>
              <a:t> a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ornare</a:t>
            </a:r>
            <a:r>
              <a:rPr lang="en-US" dirty="0"/>
              <a:t>.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nisi.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vitae.</a:t>
            </a:r>
          </a:p>
          <a:p>
            <a:pPr lvl="0"/>
            <a:r>
              <a:rPr lang="en-US" dirty="0" err="1"/>
              <a:t>Consectetur</a:t>
            </a:r>
            <a:r>
              <a:rPr lang="en-US" dirty="0"/>
              <a:t> libero id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</a:t>
            </a:r>
            <a:r>
              <a:rPr lang="en-US" dirty="0"/>
              <a:t> </a:t>
            </a:r>
            <a:r>
              <a:rPr lang="en-US" dirty="0" err="1"/>
              <a:t>morbi</a:t>
            </a:r>
            <a:r>
              <a:rPr lang="en-US" dirty="0"/>
              <a:t> tempus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id </a:t>
            </a:r>
            <a:r>
              <a:rPr lang="en-US" dirty="0" err="1"/>
              <a:t>volutpat</a:t>
            </a:r>
            <a:r>
              <a:rPr lang="en-US" dirty="0"/>
              <a:t> lacus.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gravida cum </a:t>
            </a:r>
            <a:r>
              <a:rPr lang="en-US" dirty="0" err="1"/>
              <a:t>sociis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ut.</a:t>
            </a:r>
            <a:endParaRPr lang="en-US" dirty="0"/>
          </a:p>
        </p:txBody>
      </p:sp>
      <p:sp>
        <p:nvSpPr>
          <p:cNvPr id="5" name="Footer"/>
          <p:cNvSpPr txBox="1"/>
          <p:nvPr userDrawn="1"/>
        </p:nvSpPr>
        <p:spPr>
          <a:xfrm>
            <a:off x="2851379" y="6323299"/>
            <a:ext cx="9085001" cy="477054"/>
          </a:xfrm>
          <a:prstGeom prst="rect">
            <a:avLst/>
          </a:prstGeom>
          <a:noFill/>
          <a:effectLst/>
        </p:spPr>
        <p:txBody>
          <a:bodyPr wrap="square" lIns="0" tIns="0" rIns="0" rtlCol="0" anchor="b">
            <a:spAutoFit/>
          </a:bodyPr>
          <a:lstStyle/>
          <a:p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Young/Hoffman/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Raabe</a:t>
            </a:r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/Maloney/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Nellen</a:t>
            </a:r>
            <a:r>
              <a:rPr lang="en-US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SWFT Individual Income Taxes, © 2019 Cengage. All Rights Reserved. May not be scanned, copied or duplicated, or posted to a publicly accessible website, in whole or in part.</a:t>
            </a:r>
            <a:endParaRPr lang="en-US" sz="1400" dirty="0">
              <a:solidFill>
                <a:srgbClr val="004A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264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3600"/>
            </a:lvl1pPr>
          </a:lstStyle>
          <a:p>
            <a:pPr lvl="0"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743576" y="1638300"/>
            <a:ext cx="10711543" cy="43942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dirty="0"/>
            </a:lvl1pPr>
            <a:lvl2pPr>
              <a:defRPr lang="en-US" dirty="0">
                <a:solidFill>
                  <a:srgbClr val="000000"/>
                </a:solidFill>
              </a:defRPr>
            </a:lvl2pPr>
            <a:lvl3pPr>
              <a:defRPr lang="en-US" dirty="0">
                <a:solidFill>
                  <a:srgbClr val="000000"/>
                </a:solidFill>
              </a:defRPr>
            </a:lvl3pPr>
            <a:lvl4pPr>
              <a:defRPr lang="en-US" dirty="0">
                <a:solidFill>
                  <a:srgbClr val="000000"/>
                </a:solidFill>
              </a:defRPr>
            </a:lvl4pPr>
            <a:lvl5pPr>
              <a:defRPr lang="en-US" dirty="0">
                <a:solidFill>
                  <a:srgbClr val="000000"/>
                </a:solidFill>
              </a:defRPr>
            </a:lvl5pPr>
          </a:lstStyle>
          <a:p>
            <a:pPr marL="291600" lvl="0" indent="-291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First level</a:t>
            </a:r>
          </a:p>
          <a:p>
            <a:pPr marL="622800" lvl="1" indent="-320400">
              <a:spcBef>
                <a:spcPts val="1000"/>
              </a:spcBef>
              <a:buClr>
                <a:srgbClr val="C00000"/>
              </a:buClr>
            </a:pPr>
            <a:r>
              <a:rPr lang="en-US" dirty="0"/>
              <a:t>Second level</a:t>
            </a:r>
          </a:p>
          <a:p>
            <a:pPr lvl="2">
              <a:spcBef>
                <a:spcPts val="1000"/>
              </a:spcBef>
              <a:buClr>
                <a:srgbClr val="C00000"/>
              </a:buClr>
            </a:pPr>
            <a:r>
              <a:rPr lang="en-US" dirty="0"/>
              <a:t>Third level</a:t>
            </a:r>
          </a:p>
          <a:p>
            <a:pPr lvl="3">
              <a:buClr>
                <a:srgbClr val="C00000"/>
              </a:buClr>
            </a:pPr>
            <a:r>
              <a:rPr lang="en-US" dirty="0"/>
              <a:t>Fourth level</a:t>
            </a:r>
          </a:p>
          <a:p>
            <a:pPr lvl="4">
              <a:buClr>
                <a:srgbClr val="C00000"/>
              </a:buClr>
            </a:pPr>
            <a:r>
              <a:rPr lang="en-US" dirty="0"/>
              <a:t>Fifth level</a:t>
            </a:r>
          </a:p>
        </p:txBody>
      </p:sp>
      <p:sp>
        <p:nvSpPr>
          <p:cNvPr id="5" name="Footer"/>
          <p:cNvSpPr txBox="1"/>
          <p:nvPr userDrawn="1"/>
        </p:nvSpPr>
        <p:spPr>
          <a:xfrm>
            <a:off x="2851156" y="6323299"/>
            <a:ext cx="9040622" cy="477054"/>
          </a:xfrm>
          <a:prstGeom prst="rect">
            <a:avLst/>
          </a:prstGeom>
          <a:noFill/>
          <a:effectLst/>
        </p:spPr>
        <p:txBody>
          <a:bodyPr wrap="square" lIns="0" tIns="0" rIns="0" rtlCol="0" anchor="b">
            <a:spAutoFit/>
          </a:bodyPr>
          <a:lstStyle/>
          <a:p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Young/Hoffman/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Raabe</a:t>
            </a:r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/Maloney/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Nellen</a:t>
            </a:r>
            <a:r>
              <a:rPr lang="en-US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SWFT Individual Income Taxes, © 2019 Cengage. All Rights Reserved. May not be scanned, copied or duplicated, or posted to a publicly accessible website, in whole or in part.</a:t>
            </a:r>
            <a:endParaRPr lang="en-US" sz="1400" dirty="0">
              <a:solidFill>
                <a:srgbClr val="004A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173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3600"/>
            </a:lvl1pPr>
          </a:lstStyle>
          <a:p>
            <a:pPr lvl="0"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0"/>
          </p:nvPr>
        </p:nvSpPr>
        <p:spPr>
          <a:xfrm>
            <a:off x="1895522" y="2019868"/>
            <a:ext cx="8128000" cy="3380095"/>
          </a:xfr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6" name="Footer"/>
          <p:cNvSpPr txBox="1"/>
          <p:nvPr userDrawn="1"/>
        </p:nvSpPr>
        <p:spPr>
          <a:xfrm>
            <a:off x="2851156" y="6323299"/>
            <a:ext cx="9040622" cy="477054"/>
          </a:xfrm>
          <a:prstGeom prst="rect">
            <a:avLst/>
          </a:prstGeom>
          <a:noFill/>
          <a:effectLst/>
        </p:spPr>
        <p:txBody>
          <a:bodyPr wrap="square" lIns="0" tIns="0" rIns="0" rtlCol="0" anchor="b">
            <a:spAutoFit/>
          </a:bodyPr>
          <a:lstStyle/>
          <a:p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Young/Hoffman/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Raabe</a:t>
            </a:r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/Maloney/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Nellen</a:t>
            </a:r>
            <a:r>
              <a:rPr lang="en-US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SWFT Individual Income Taxes, © 2019 Cengage. All Rights Reserved. May not be scanned, copied or duplicated, or posted to a publicly accessible website, in whole or in part.</a:t>
            </a:r>
            <a:endParaRPr lang="en-US" sz="1400" dirty="0">
              <a:solidFill>
                <a:srgbClr val="004A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3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2" y="16"/>
            <a:ext cx="12191807" cy="686587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274574" y="2193424"/>
            <a:ext cx="9642852" cy="618014"/>
          </a:xfrm>
        </p:spPr>
        <p:txBody>
          <a:bodyPr anchor="b">
            <a:noAutofit/>
          </a:bodyPr>
          <a:lstStyle>
            <a:lvl1pPr marL="0" indent="0" algn="ctr">
              <a:buNone/>
              <a:defRPr sz="5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2pPr>
            <a:lvl3pPr marL="9144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3pPr>
            <a:lvl4pPr marL="13716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4pPr>
          </a:lstStyle>
          <a:p>
            <a:pPr lvl="0"/>
            <a:r>
              <a:rPr lang="en-US" dirty="0"/>
              <a:t>Unit 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96122"/>
            <a:ext cx="10515600" cy="67210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61" y="6356350"/>
            <a:ext cx="1699425" cy="38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23890" y="6356350"/>
            <a:ext cx="88016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lang="en-US" sz="1400" b="0" i="0" u="none" strike="noStrike" baseline="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 dirty="0"/>
              <a:t>[Author Name], [Book Title], [#] Edition. © [Insert Year] Cengage. All Rights Reserved.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83817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2" y="16"/>
            <a:ext cx="12191807" cy="686587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996910" y="3112899"/>
            <a:ext cx="3297426" cy="618014"/>
          </a:xfrm>
        </p:spPr>
        <p:txBody>
          <a:bodyPr anchor="b">
            <a:noAutofit/>
          </a:bodyPr>
          <a:lstStyle>
            <a:lvl1pPr marL="0" indent="0" algn="l">
              <a:buNone/>
              <a:defRPr sz="3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2pPr>
            <a:lvl3pPr marL="9144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3pPr>
            <a:lvl4pPr marL="1371600" indent="0" algn="ctr">
              <a:buNone/>
              <a:defRPr>
                <a:latin typeface="Summer Font" charset="0"/>
                <a:ea typeface="Summer Font" charset="0"/>
                <a:cs typeface="Summer Font" charset="0"/>
              </a:defRPr>
            </a:lvl4pPr>
          </a:lstStyle>
          <a:p>
            <a:pPr lvl="0"/>
            <a:r>
              <a:rPr lang="en-US" dirty="0"/>
              <a:t>Chapter 1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996910" y="4035474"/>
            <a:ext cx="6402684" cy="67210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246063" y="314482"/>
            <a:ext cx="3343275" cy="431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61" y="6356350"/>
            <a:ext cx="1699425" cy="38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23890" y="6356350"/>
            <a:ext cx="88016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lang="en-US" sz="1400" b="0" i="0" u="none" strike="noStrike" baseline="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 dirty="0"/>
              <a:t>[Author Name], [Book Title], [#] Edition. © [Insert Year] Cengage. All Rights Reserved.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617780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3600" dirty="0"/>
            </a:lvl1pPr>
          </a:lstStyle>
          <a:p>
            <a:pPr lvl="0" algn="l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43576" y="1289684"/>
            <a:ext cx="10711543" cy="3732692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add text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nullam</a:t>
            </a:r>
            <a:r>
              <a:rPr lang="en-US" dirty="0"/>
              <a:t> non. </a:t>
            </a:r>
            <a:r>
              <a:rPr lang="en-US" dirty="0" err="1"/>
              <a:t>Mauris</a:t>
            </a:r>
            <a:r>
              <a:rPr lang="en-US" dirty="0"/>
              <a:t> a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ornare</a:t>
            </a:r>
            <a:r>
              <a:rPr lang="en-US" dirty="0"/>
              <a:t>.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nisi.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vitae. </a:t>
            </a:r>
            <a:r>
              <a:rPr lang="en-US" dirty="0" err="1"/>
              <a:t>Consectetur</a:t>
            </a:r>
            <a:r>
              <a:rPr lang="en-US" dirty="0"/>
              <a:t> libero id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</a:t>
            </a:r>
            <a:r>
              <a:rPr lang="en-US" dirty="0"/>
              <a:t> </a:t>
            </a:r>
            <a:r>
              <a:rPr lang="en-US" dirty="0" err="1"/>
              <a:t>morbi</a:t>
            </a:r>
            <a:r>
              <a:rPr lang="en-US" dirty="0"/>
              <a:t> tempus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id </a:t>
            </a:r>
            <a:r>
              <a:rPr lang="en-US" dirty="0" err="1"/>
              <a:t>volutpat</a:t>
            </a:r>
            <a:r>
              <a:rPr lang="en-US" dirty="0"/>
              <a:t> lacus.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gravida cum </a:t>
            </a:r>
            <a:r>
              <a:rPr lang="en-US" dirty="0" err="1"/>
              <a:t>sociis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ut.</a:t>
            </a:r>
            <a:endParaRPr lang="en-US" dirty="0"/>
          </a:p>
        </p:txBody>
      </p:sp>
      <p:sp>
        <p:nvSpPr>
          <p:cNvPr id="5" name="Footer"/>
          <p:cNvSpPr txBox="1"/>
          <p:nvPr userDrawn="1"/>
        </p:nvSpPr>
        <p:spPr>
          <a:xfrm>
            <a:off x="2844000" y="6325959"/>
            <a:ext cx="9021600" cy="477054"/>
          </a:xfrm>
          <a:prstGeom prst="rect">
            <a:avLst/>
          </a:prstGeom>
          <a:noFill/>
          <a:effectLst/>
        </p:spPr>
        <p:txBody>
          <a:bodyPr wrap="square" lIns="0" tIns="0" rIns="0" rtlCol="0" anchor="b">
            <a:spAutoFit/>
          </a:bodyPr>
          <a:lstStyle/>
          <a:p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Young/Hoffman/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Raabe</a:t>
            </a:r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/Maloney/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Nellen</a:t>
            </a:r>
            <a:r>
              <a:rPr lang="en-US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SWFT Individual Income Taxes, © 2019 Cengage. All Rights Reserved. May not be scanned, copied or duplicated, or posted to a publicly accessible website, in whole or in part.</a:t>
            </a:r>
            <a:endParaRPr lang="en-US" sz="1400" dirty="0">
              <a:solidFill>
                <a:srgbClr val="004A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067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725728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5" name="Footer"/>
          <p:cNvSpPr txBox="1"/>
          <p:nvPr userDrawn="1"/>
        </p:nvSpPr>
        <p:spPr>
          <a:xfrm>
            <a:off x="2842100" y="6323299"/>
            <a:ext cx="9022870" cy="477054"/>
          </a:xfrm>
          <a:prstGeom prst="rect">
            <a:avLst/>
          </a:prstGeom>
          <a:noFill/>
          <a:effectLst/>
        </p:spPr>
        <p:txBody>
          <a:bodyPr wrap="square" lIns="0" tIns="0" rIns="0" rtlCol="0" anchor="b">
            <a:spAutoFit/>
          </a:bodyPr>
          <a:lstStyle/>
          <a:p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Young/Hoffman/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Raabe</a:t>
            </a:r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/Maloney/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Nellen</a:t>
            </a:r>
            <a:r>
              <a:rPr lang="en-US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SWFT Individual Income Taxes, © 2019 Cengage. All Rights Reserved. May not be scanned, copied or duplicated, or posted to a publicly accessible website, in whole or in part.</a:t>
            </a:r>
            <a:endParaRPr lang="en-US" sz="1400" dirty="0">
              <a:solidFill>
                <a:srgbClr val="004A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37354" y="2123221"/>
            <a:ext cx="10711543" cy="725728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1"/>
          </p:nvPr>
        </p:nvSpPr>
        <p:spPr>
          <a:xfrm>
            <a:off x="728663" y="2122488"/>
            <a:ext cx="10710862" cy="727075"/>
          </a:xfrm>
        </p:spPr>
        <p:txBody>
          <a:bodyPr/>
          <a:lstStyle>
            <a:lvl1pPr marL="291600" indent="-291600">
              <a:buClr>
                <a:srgbClr val="C00000"/>
              </a:buClr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lvl1pPr>
            <a:lvl2pPr marL="622800" indent="-320400">
              <a:spcBef>
                <a:spcPts val="1000"/>
              </a:spcBef>
              <a:buClr>
                <a:srgbClr val="C00000"/>
              </a:buClr>
              <a:defRPr>
                <a:solidFill>
                  <a:srgbClr val="000000"/>
                </a:solidFill>
              </a:defRPr>
            </a:lvl2pPr>
            <a:lvl3pPr>
              <a:spcBef>
                <a:spcPts val="1000"/>
              </a:spcBef>
              <a:buClr>
                <a:srgbClr val="C00000"/>
              </a:buClr>
              <a:defRPr>
                <a:solidFill>
                  <a:srgbClr val="000000"/>
                </a:solidFill>
              </a:defRPr>
            </a:lvl3pPr>
            <a:lvl4pPr>
              <a:buClr>
                <a:srgbClr val="C00000"/>
              </a:buClr>
              <a:defRPr>
                <a:solidFill>
                  <a:srgbClr val="000000"/>
                </a:solidFill>
              </a:defRPr>
            </a:lvl4pPr>
            <a:lvl5pPr>
              <a:buClr>
                <a:srgbClr val="C00000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22"/>
          </p:nvPr>
        </p:nvSpPr>
        <p:spPr>
          <a:xfrm>
            <a:off x="741104" y="3235942"/>
            <a:ext cx="10710862" cy="7270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rgbClr val="000000"/>
                </a:solidFill>
              </a:defRPr>
            </a:lvl2pPr>
            <a:lvl3pPr>
              <a:defRPr lang="en-US" dirty="0" smtClean="0">
                <a:solidFill>
                  <a:srgbClr val="000000"/>
                </a:solidFill>
              </a:defRPr>
            </a:lvl3pPr>
            <a:lvl4pPr>
              <a:defRPr lang="en-US" dirty="0" smtClean="0">
                <a:solidFill>
                  <a:srgbClr val="000000"/>
                </a:solidFill>
              </a:defRPr>
            </a:lvl4pPr>
            <a:lvl5pPr>
              <a:defRPr lang="en-US" dirty="0">
                <a:solidFill>
                  <a:srgbClr val="000000"/>
                </a:solidFill>
              </a:defRPr>
            </a:lvl5pPr>
          </a:lstStyle>
          <a:p>
            <a:pPr marL="291600" lvl="0" indent="-291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Edit Master text styles</a:t>
            </a:r>
          </a:p>
          <a:p>
            <a:pPr marL="622800" lvl="1" indent="-320400">
              <a:spcBef>
                <a:spcPts val="1000"/>
              </a:spcBef>
              <a:buClr>
                <a:srgbClr val="C00000"/>
              </a:buClr>
            </a:pPr>
            <a:r>
              <a:rPr lang="en-US" dirty="0" smtClean="0"/>
              <a:t>Second level</a:t>
            </a:r>
          </a:p>
          <a:p>
            <a:pPr lvl="2">
              <a:spcBef>
                <a:spcPts val="1000"/>
              </a:spcBef>
              <a:buClr>
                <a:srgbClr val="C00000"/>
              </a:buClr>
            </a:pPr>
            <a:r>
              <a:rPr lang="en-US" dirty="0" smtClean="0"/>
              <a:t>Third level</a:t>
            </a:r>
          </a:p>
          <a:p>
            <a:pPr lvl="3">
              <a:buClr>
                <a:srgbClr val="C00000"/>
              </a:buClr>
            </a:pPr>
            <a:r>
              <a:rPr lang="en-US" dirty="0" smtClean="0"/>
              <a:t>Fourth level</a:t>
            </a:r>
          </a:p>
          <a:p>
            <a:pPr lvl="4">
              <a:buClr>
                <a:srgbClr val="C00000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23"/>
          </p:nvPr>
        </p:nvSpPr>
        <p:spPr>
          <a:xfrm>
            <a:off x="734881" y="4088137"/>
            <a:ext cx="10710862" cy="7270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rgbClr val="000000"/>
                </a:solidFill>
              </a:defRPr>
            </a:lvl2pPr>
            <a:lvl3pPr>
              <a:defRPr lang="en-US" dirty="0" smtClean="0">
                <a:solidFill>
                  <a:srgbClr val="000000"/>
                </a:solidFill>
              </a:defRPr>
            </a:lvl3pPr>
            <a:lvl4pPr>
              <a:defRPr lang="en-US" dirty="0" smtClean="0">
                <a:solidFill>
                  <a:srgbClr val="000000"/>
                </a:solidFill>
              </a:defRPr>
            </a:lvl4pPr>
            <a:lvl5pPr>
              <a:defRPr lang="en-US" dirty="0">
                <a:solidFill>
                  <a:srgbClr val="000000"/>
                </a:solidFill>
              </a:defRPr>
            </a:lvl5pPr>
          </a:lstStyle>
          <a:p>
            <a:pPr marL="291600" lvl="0" indent="-291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Edit Master text styles</a:t>
            </a:r>
          </a:p>
          <a:p>
            <a:pPr marL="622800" lvl="1" indent="-320400">
              <a:spcBef>
                <a:spcPts val="1000"/>
              </a:spcBef>
              <a:buClr>
                <a:srgbClr val="C00000"/>
              </a:buClr>
            </a:pPr>
            <a:r>
              <a:rPr lang="en-US" dirty="0" smtClean="0"/>
              <a:t>Second level</a:t>
            </a:r>
          </a:p>
          <a:p>
            <a:pPr lvl="2">
              <a:spcBef>
                <a:spcPts val="1000"/>
              </a:spcBef>
              <a:buClr>
                <a:srgbClr val="C00000"/>
              </a:buClr>
            </a:pPr>
            <a:r>
              <a:rPr lang="en-US" dirty="0" smtClean="0"/>
              <a:t>Third level</a:t>
            </a:r>
          </a:p>
          <a:p>
            <a:pPr lvl="3">
              <a:buClr>
                <a:srgbClr val="C00000"/>
              </a:buClr>
            </a:pPr>
            <a:r>
              <a:rPr lang="en-US" dirty="0" smtClean="0"/>
              <a:t>Fourth level</a:t>
            </a:r>
          </a:p>
          <a:p>
            <a:pPr lvl="4">
              <a:buClr>
                <a:srgbClr val="C00000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24"/>
          </p:nvPr>
        </p:nvSpPr>
        <p:spPr>
          <a:xfrm>
            <a:off x="734882" y="5123837"/>
            <a:ext cx="10710862" cy="7270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rgbClr val="000000"/>
                </a:solidFill>
              </a:defRPr>
            </a:lvl2pPr>
            <a:lvl3pPr>
              <a:defRPr lang="en-US" dirty="0" smtClean="0">
                <a:solidFill>
                  <a:srgbClr val="000000"/>
                </a:solidFill>
              </a:defRPr>
            </a:lvl3pPr>
            <a:lvl4pPr>
              <a:defRPr lang="en-US" dirty="0" smtClean="0">
                <a:solidFill>
                  <a:srgbClr val="000000"/>
                </a:solidFill>
              </a:defRPr>
            </a:lvl4pPr>
            <a:lvl5pPr>
              <a:defRPr lang="en-US" dirty="0">
                <a:solidFill>
                  <a:srgbClr val="000000"/>
                </a:solidFill>
              </a:defRPr>
            </a:lvl5pPr>
          </a:lstStyle>
          <a:p>
            <a:pPr marL="291600" lvl="0" indent="-2916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Edit Master text styles</a:t>
            </a:r>
          </a:p>
          <a:p>
            <a:pPr marL="622800" lvl="1" indent="-320400">
              <a:spcBef>
                <a:spcPts val="1000"/>
              </a:spcBef>
              <a:buClr>
                <a:srgbClr val="C00000"/>
              </a:buClr>
            </a:pPr>
            <a:r>
              <a:rPr lang="en-US" dirty="0" smtClean="0"/>
              <a:t>Second level</a:t>
            </a:r>
          </a:p>
          <a:p>
            <a:pPr lvl="2">
              <a:spcBef>
                <a:spcPts val="1000"/>
              </a:spcBef>
              <a:buClr>
                <a:srgbClr val="C00000"/>
              </a:buClr>
            </a:pPr>
            <a:r>
              <a:rPr lang="en-US" dirty="0" smtClean="0"/>
              <a:t>Third level</a:t>
            </a:r>
          </a:p>
          <a:p>
            <a:pPr lvl="3">
              <a:buClr>
                <a:srgbClr val="C00000"/>
              </a:buClr>
            </a:pPr>
            <a:r>
              <a:rPr lang="en-US" dirty="0" smtClean="0"/>
              <a:t>Fourth level</a:t>
            </a:r>
          </a:p>
          <a:p>
            <a:pPr lvl="4">
              <a:buClr>
                <a:srgbClr val="C00000"/>
              </a:buClr>
            </a:pPr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537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Section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3600"/>
            </a:lvl1pPr>
          </a:lstStyle>
          <a:p>
            <a:pPr lvl="0"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43574" y="1290690"/>
            <a:ext cx="10711543" cy="348047"/>
          </a:xfrm>
        </p:spPr>
        <p:txBody>
          <a:bodyPr>
            <a:noAutofit/>
          </a:bodyPr>
          <a:lstStyle>
            <a:lvl1pPr marL="0" indent="0" algn="l">
              <a:buNone/>
              <a:defRPr sz="2400" b="1" i="0" baseline="0">
                <a:solidFill>
                  <a:srgbClr val="006298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Section Header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43572" y="1737343"/>
            <a:ext cx="10711543" cy="1462674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add text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nullam</a:t>
            </a:r>
            <a:r>
              <a:rPr lang="en-US" dirty="0"/>
              <a:t> non. </a:t>
            </a:r>
            <a:r>
              <a:rPr lang="en-US" dirty="0" err="1"/>
              <a:t>Mauris</a:t>
            </a:r>
            <a:r>
              <a:rPr lang="en-US" dirty="0"/>
              <a:t> a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ornare</a:t>
            </a:r>
            <a:r>
              <a:rPr lang="en-US" dirty="0"/>
              <a:t>.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3573" y="3389727"/>
            <a:ext cx="10711543" cy="348047"/>
          </a:xfrm>
        </p:spPr>
        <p:txBody>
          <a:bodyPr>
            <a:noAutofit/>
          </a:bodyPr>
          <a:lstStyle>
            <a:lvl1pPr marL="0" indent="0" algn="l">
              <a:buNone/>
              <a:defRPr sz="2400" b="1" i="0" baseline="0">
                <a:solidFill>
                  <a:srgbClr val="006298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Section Header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43572" y="3856204"/>
            <a:ext cx="10711543" cy="1462674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add text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nullam</a:t>
            </a:r>
            <a:r>
              <a:rPr lang="en-US" dirty="0"/>
              <a:t> non. </a:t>
            </a:r>
            <a:r>
              <a:rPr lang="en-US" dirty="0" err="1"/>
              <a:t>Mauris</a:t>
            </a:r>
            <a:r>
              <a:rPr lang="en-US" dirty="0"/>
              <a:t> a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ornare</a:t>
            </a:r>
            <a:r>
              <a:rPr lang="en-US" dirty="0"/>
              <a:t>.</a:t>
            </a:r>
          </a:p>
        </p:txBody>
      </p:sp>
      <p:sp>
        <p:nvSpPr>
          <p:cNvPr id="12" name="Footer"/>
          <p:cNvSpPr txBox="1"/>
          <p:nvPr userDrawn="1"/>
        </p:nvSpPr>
        <p:spPr>
          <a:xfrm>
            <a:off x="2851199" y="6323299"/>
            <a:ext cx="9049498" cy="477054"/>
          </a:xfrm>
          <a:prstGeom prst="rect">
            <a:avLst/>
          </a:prstGeom>
          <a:noFill/>
          <a:effectLst/>
        </p:spPr>
        <p:txBody>
          <a:bodyPr wrap="square" lIns="0" tIns="0" rIns="0" rtlCol="0" anchor="b">
            <a:spAutoFit/>
          </a:bodyPr>
          <a:lstStyle/>
          <a:p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Young/Hoffman/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Raabe</a:t>
            </a:r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/Maloney/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Nellen</a:t>
            </a:r>
            <a:r>
              <a:rPr lang="en-US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SWFT Individual Income Taxes, © 2019 Cengage. All Rights Reserved. May not be scanned, copied or duplicated, or posted to a publicly accessible website, in whole or in part.</a:t>
            </a:r>
            <a:endParaRPr lang="en-US" sz="1400" dirty="0">
              <a:solidFill>
                <a:srgbClr val="004A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366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3600"/>
            </a:lvl1pPr>
          </a:lstStyle>
          <a:p>
            <a:pPr lvl="0"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743576" y="1579015"/>
            <a:ext cx="5084468" cy="492443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2000" b="1" smtClean="0">
                <a:solidFill>
                  <a:srgbClr val="006298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3576" y="2202774"/>
            <a:ext cx="5084468" cy="3953578"/>
          </a:xfrm>
        </p:spPr>
        <p:txBody>
          <a:bodyPr>
            <a:normAutofit/>
          </a:bodyPr>
          <a:lstStyle>
            <a:lvl1pPr marL="228600" indent="-228600">
              <a:buClr>
                <a:srgbClr val="004A78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lvl1pPr>
            <a:lvl2pPr marL="685800" indent="-228600">
              <a:buClr>
                <a:srgbClr val="004A78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lvl2pPr>
            <a:lvl3pPr marL="1143000" indent="-228600">
              <a:buClr>
                <a:srgbClr val="004A78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lvl3pPr>
            <a:lvl4pPr marL="1600200" indent="-228600">
              <a:buClr>
                <a:srgbClr val="004A78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lvl4pPr>
            <a:lvl5pPr marL="2057400" indent="-228600">
              <a:buClr>
                <a:srgbClr val="004A78"/>
              </a:buClr>
              <a:buFont typeface="Arial" charset="0"/>
              <a:buChar char="•"/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Viverra</a:t>
            </a:r>
            <a:r>
              <a:rPr lang="en-US" dirty="0"/>
              <a:t> vitae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ac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donec</a:t>
            </a:r>
            <a:r>
              <a:rPr lang="en-US" dirty="0"/>
              <a:t> et.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 </a:t>
            </a:r>
            <a:r>
              <a:rPr lang="en-US" dirty="0" err="1"/>
              <a:t>nascetur</a:t>
            </a:r>
            <a:r>
              <a:rPr lang="en-US" dirty="0"/>
              <a:t>. Massa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fusce</a:t>
            </a:r>
            <a:r>
              <a:rPr lang="en-US" dirty="0"/>
              <a:t> id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in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In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nisi porta lorem. </a:t>
            </a:r>
            <a:r>
              <a:rPr lang="en-US" dirty="0" err="1"/>
              <a:t>Fermentum</a:t>
            </a:r>
            <a:r>
              <a:rPr lang="en-US" dirty="0"/>
              <a:t> et </a:t>
            </a:r>
            <a:r>
              <a:rPr lang="en-US" dirty="0" err="1"/>
              <a:t>sollicitudin</a:t>
            </a:r>
            <a:r>
              <a:rPr lang="en-US" dirty="0"/>
              <a:t>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Nec</a:t>
            </a:r>
            <a:r>
              <a:rPr lang="en-US" dirty="0"/>
              <a:t> dui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id </a:t>
            </a:r>
            <a:r>
              <a:rPr lang="en-US" dirty="0" err="1"/>
              <a:t>venenatis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. Non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0"/>
          </p:nvPr>
        </p:nvSpPr>
        <p:spPr>
          <a:xfrm>
            <a:off x="6370651" y="1579015"/>
            <a:ext cx="5084468" cy="492443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2000" b="1" smtClean="0">
                <a:solidFill>
                  <a:srgbClr val="006298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6370651" y="2202774"/>
            <a:ext cx="5084468" cy="3953578"/>
          </a:xfrm>
        </p:spPr>
        <p:txBody>
          <a:bodyPr>
            <a:normAutofit/>
          </a:bodyPr>
          <a:lstStyle>
            <a:lvl1pPr>
              <a:buClr>
                <a:srgbClr val="004A78"/>
              </a:buClr>
              <a:defRPr sz="1800">
                <a:solidFill>
                  <a:srgbClr val="000000"/>
                </a:solidFill>
              </a:defRPr>
            </a:lvl1pPr>
            <a:lvl2pPr marL="685800" indent="-228600">
              <a:buClr>
                <a:srgbClr val="004A78"/>
              </a:buClr>
              <a:buFontTx/>
              <a:buChar char="‒"/>
              <a:defRPr sz="1800">
                <a:solidFill>
                  <a:srgbClr val="000000"/>
                </a:solidFill>
              </a:defRPr>
            </a:lvl2pPr>
            <a:lvl3pPr>
              <a:buClr>
                <a:srgbClr val="004A78"/>
              </a:buClr>
              <a:defRPr sz="1800">
                <a:solidFill>
                  <a:srgbClr val="000000"/>
                </a:solidFill>
              </a:defRPr>
            </a:lvl3pPr>
            <a:lvl4pPr>
              <a:buClr>
                <a:srgbClr val="004A78"/>
              </a:buClr>
              <a:defRPr sz="1800">
                <a:solidFill>
                  <a:srgbClr val="000000"/>
                </a:solidFill>
              </a:defRPr>
            </a:lvl4pPr>
            <a:lvl5pPr>
              <a:buClr>
                <a:srgbClr val="004A78"/>
              </a:buCl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lvl="0"/>
            <a:r>
              <a:rPr lang="en-US" dirty="0" err="1"/>
              <a:t>Viverra</a:t>
            </a:r>
            <a:r>
              <a:rPr lang="en-US" dirty="0"/>
              <a:t> vitae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ac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donec</a:t>
            </a:r>
            <a:r>
              <a:rPr lang="en-US" dirty="0"/>
              <a:t> et.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 </a:t>
            </a:r>
            <a:r>
              <a:rPr lang="en-US" dirty="0" err="1"/>
              <a:t>nascetur</a:t>
            </a:r>
            <a:r>
              <a:rPr lang="en-US" dirty="0"/>
              <a:t>. Massa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fusce</a:t>
            </a:r>
            <a:r>
              <a:rPr lang="en-US" dirty="0"/>
              <a:t> id </a:t>
            </a:r>
            <a:r>
              <a:rPr lang="en-US" dirty="0" err="1"/>
              <a:t>velit</a:t>
            </a:r>
            <a:r>
              <a:rPr lang="en-US" dirty="0"/>
              <a:t>. </a:t>
            </a:r>
          </a:p>
          <a:p>
            <a:pPr lvl="0"/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in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In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nisi porta lorem. </a:t>
            </a:r>
            <a:r>
              <a:rPr lang="en-US" dirty="0" err="1"/>
              <a:t>Fermentum</a:t>
            </a:r>
            <a:r>
              <a:rPr lang="en-US" dirty="0"/>
              <a:t> et </a:t>
            </a:r>
            <a:r>
              <a:rPr lang="en-US" dirty="0" err="1"/>
              <a:t>sollicitudin</a:t>
            </a:r>
            <a:r>
              <a:rPr lang="en-US" dirty="0"/>
              <a:t>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Nec</a:t>
            </a:r>
            <a:r>
              <a:rPr lang="en-US" dirty="0"/>
              <a:t> dui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id </a:t>
            </a:r>
            <a:r>
              <a:rPr lang="en-US" dirty="0" err="1"/>
              <a:t>venenatis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. Non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</a:t>
            </a:r>
          </a:p>
        </p:txBody>
      </p:sp>
      <p:sp>
        <p:nvSpPr>
          <p:cNvPr id="8" name="Footer"/>
          <p:cNvSpPr txBox="1"/>
          <p:nvPr userDrawn="1"/>
        </p:nvSpPr>
        <p:spPr>
          <a:xfrm>
            <a:off x="2851110" y="6323299"/>
            <a:ext cx="9031746" cy="477054"/>
          </a:xfrm>
          <a:prstGeom prst="rect">
            <a:avLst/>
          </a:prstGeom>
          <a:noFill/>
          <a:effectLst/>
        </p:spPr>
        <p:txBody>
          <a:bodyPr wrap="square" lIns="0" tIns="0" rIns="0" rtlCol="0" anchor="b">
            <a:spAutoFit/>
          </a:bodyPr>
          <a:lstStyle/>
          <a:p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Young/Hoffman/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Raabe</a:t>
            </a:r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/Maloney/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Nellen</a:t>
            </a:r>
            <a:r>
              <a:rPr lang="en-US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SWFT Individual Income Taxes, © 2019 Cengage. All Rights Reserved. May not be scanned, copied or duplicated, or posted to a publicly accessible website, in whole or in part.</a:t>
            </a:r>
            <a:endParaRPr lang="en-US" sz="1400" dirty="0">
              <a:solidFill>
                <a:srgbClr val="004A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00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3600"/>
            </a:lvl1pPr>
          </a:lstStyle>
          <a:p>
            <a:pPr lvl="0"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43576" y="1579015"/>
            <a:ext cx="3300402" cy="492443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2000" b="1" smtClean="0">
                <a:solidFill>
                  <a:srgbClr val="006298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3576" y="2202774"/>
            <a:ext cx="3300402" cy="3953578"/>
          </a:xfrm>
        </p:spPr>
        <p:txBody>
          <a:bodyPr>
            <a:normAutofit/>
          </a:bodyPr>
          <a:lstStyle>
            <a:lvl1pPr>
              <a:buClr>
                <a:srgbClr val="004A78"/>
              </a:buClr>
              <a:defRPr sz="1800">
                <a:solidFill>
                  <a:srgbClr val="000000"/>
                </a:solidFill>
              </a:defRPr>
            </a:lvl1pPr>
            <a:lvl2pPr marL="685800" indent="-228600">
              <a:buFontTx/>
              <a:buChar char="‒"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Viverra</a:t>
            </a:r>
            <a:r>
              <a:rPr lang="en-US" dirty="0"/>
              <a:t> vitae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ac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donec</a:t>
            </a:r>
            <a:r>
              <a:rPr lang="en-US" dirty="0"/>
              <a:t> et.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 </a:t>
            </a:r>
            <a:r>
              <a:rPr lang="en-US" dirty="0" err="1"/>
              <a:t>nascetur</a:t>
            </a:r>
            <a:r>
              <a:rPr lang="en-US" dirty="0"/>
              <a:t>.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2"/>
          </p:nvPr>
        </p:nvSpPr>
        <p:spPr>
          <a:xfrm>
            <a:off x="4445799" y="1579015"/>
            <a:ext cx="3300402" cy="492443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2000" b="1" smtClean="0">
                <a:solidFill>
                  <a:srgbClr val="006298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4445799" y="2202774"/>
            <a:ext cx="3300402" cy="3953578"/>
          </a:xfrm>
        </p:spPr>
        <p:txBody>
          <a:bodyPr>
            <a:normAutofit/>
          </a:bodyPr>
          <a:lstStyle>
            <a:lvl1pPr>
              <a:buClr>
                <a:srgbClr val="004A78"/>
              </a:buClr>
              <a:defRPr sz="1800">
                <a:solidFill>
                  <a:srgbClr val="000000"/>
                </a:solidFill>
              </a:defRPr>
            </a:lvl1pPr>
            <a:lvl2pPr marL="685800" indent="-228600">
              <a:buFontTx/>
              <a:buChar char="‒"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Viverra</a:t>
            </a:r>
            <a:r>
              <a:rPr lang="en-US" dirty="0"/>
              <a:t> vitae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ac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donec</a:t>
            </a:r>
            <a:r>
              <a:rPr lang="en-US" dirty="0"/>
              <a:t> et.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 </a:t>
            </a:r>
            <a:r>
              <a:rPr lang="en-US" dirty="0" err="1"/>
              <a:t>nascetur</a:t>
            </a:r>
            <a:r>
              <a:rPr lang="en-US" dirty="0"/>
              <a:t>.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8145953" y="1579015"/>
            <a:ext cx="3300402" cy="492443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2000" b="1" smtClean="0">
                <a:solidFill>
                  <a:srgbClr val="006298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8154717" y="2202774"/>
            <a:ext cx="3300402" cy="3953578"/>
          </a:xfrm>
        </p:spPr>
        <p:txBody>
          <a:bodyPr>
            <a:normAutofit/>
          </a:bodyPr>
          <a:lstStyle>
            <a:lvl1pPr>
              <a:buClr>
                <a:srgbClr val="004A78"/>
              </a:buClr>
              <a:defRPr sz="1800">
                <a:solidFill>
                  <a:srgbClr val="000000"/>
                </a:solidFill>
              </a:defRPr>
            </a:lvl1pPr>
            <a:lvl2pPr marL="685800" indent="-228600">
              <a:buFontTx/>
              <a:buChar char="‒"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Viverra</a:t>
            </a:r>
            <a:r>
              <a:rPr lang="en-US" dirty="0"/>
              <a:t> vitae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ac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donec</a:t>
            </a:r>
            <a:r>
              <a:rPr lang="en-US" dirty="0"/>
              <a:t> et.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 </a:t>
            </a:r>
            <a:r>
              <a:rPr lang="en-US" dirty="0" err="1"/>
              <a:t>nascetur</a:t>
            </a:r>
            <a:r>
              <a:rPr lang="en-US" dirty="0"/>
              <a:t>.</a:t>
            </a:r>
          </a:p>
        </p:txBody>
      </p:sp>
      <p:sp>
        <p:nvSpPr>
          <p:cNvPr id="10" name="Footer"/>
          <p:cNvSpPr txBox="1"/>
          <p:nvPr userDrawn="1"/>
        </p:nvSpPr>
        <p:spPr>
          <a:xfrm>
            <a:off x="2851199" y="6323299"/>
            <a:ext cx="9049503" cy="477054"/>
          </a:xfrm>
          <a:prstGeom prst="rect">
            <a:avLst/>
          </a:prstGeom>
          <a:noFill/>
          <a:effectLst/>
        </p:spPr>
        <p:txBody>
          <a:bodyPr wrap="square" lIns="0" tIns="0" rIns="0" rtlCol="0" anchor="b">
            <a:spAutoFit/>
          </a:bodyPr>
          <a:lstStyle/>
          <a:p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Young/Hoffman/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Raabe</a:t>
            </a:r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/Maloney/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Nellen</a:t>
            </a:r>
            <a:r>
              <a:rPr lang="en-US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SWFT Individual Income Taxes, © 2019 Cengage. All Rights Reserved. May not be scanned, copied or duplicated, or posted to a publicly accessible website, in whole or in part.</a:t>
            </a:r>
            <a:endParaRPr lang="en-US" sz="1400" dirty="0">
              <a:solidFill>
                <a:srgbClr val="004A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z="3600"/>
            </a:lvl1pPr>
          </a:lstStyle>
          <a:p>
            <a:pPr lvl="0"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5" hasCustomPrompt="1"/>
          </p:nvPr>
        </p:nvSpPr>
        <p:spPr>
          <a:xfrm>
            <a:off x="743576" y="1289684"/>
            <a:ext cx="10711543" cy="2750053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2pPr>
            <a:lvl3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3pPr>
            <a:lvl4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4pPr>
            <a:lvl5pPr>
              <a:defRPr>
                <a:solidFill>
                  <a:schemeClr val="bg1"/>
                </a:solidFill>
                <a:latin typeface="Summer Font" charset="0"/>
                <a:ea typeface="Summer Font" charset="0"/>
                <a:cs typeface="Summer Font" charset="0"/>
              </a:defRPr>
            </a:lvl5pPr>
          </a:lstStyle>
          <a:p>
            <a:pPr lvl="0"/>
            <a:r>
              <a:rPr lang="en-US" dirty="0"/>
              <a:t>Click to add text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nullam</a:t>
            </a:r>
            <a:r>
              <a:rPr lang="en-US" dirty="0"/>
              <a:t> non. </a:t>
            </a:r>
            <a:r>
              <a:rPr lang="en-US" dirty="0" err="1"/>
              <a:t>Mauris</a:t>
            </a:r>
            <a:r>
              <a:rPr lang="en-US" dirty="0"/>
              <a:t> a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ornare</a:t>
            </a:r>
            <a:r>
              <a:rPr lang="en-US" dirty="0"/>
              <a:t>.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nisi.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vitae. </a:t>
            </a:r>
            <a:r>
              <a:rPr lang="en-US" dirty="0" err="1"/>
              <a:t>Consectetur</a:t>
            </a:r>
            <a:r>
              <a:rPr lang="en-US" dirty="0"/>
              <a:t> libero id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</a:t>
            </a:r>
            <a:r>
              <a:rPr lang="en-US" dirty="0"/>
              <a:t> </a:t>
            </a:r>
            <a:r>
              <a:rPr lang="en-US" dirty="0" err="1"/>
              <a:t>morbi</a:t>
            </a:r>
            <a:r>
              <a:rPr lang="en-US" dirty="0"/>
              <a:t> tempus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id </a:t>
            </a:r>
            <a:r>
              <a:rPr lang="en-US" dirty="0" err="1"/>
              <a:t>volutpat</a:t>
            </a:r>
            <a:r>
              <a:rPr lang="en-US" dirty="0"/>
              <a:t> lacus.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gravida cum </a:t>
            </a:r>
            <a:r>
              <a:rPr lang="en-US" dirty="0" err="1"/>
              <a:t>sociis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ut.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740228" y="4846655"/>
            <a:ext cx="10711543" cy="82550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629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Click to add caption to accompany content. Lorem ipsum dolor sit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amet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consectetur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adipiscing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elit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sed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do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eiusmod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tempor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incididunt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ut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labore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dolore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magna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aliqua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Viverra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vitae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congue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eu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consequat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ac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felis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donec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629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et.</a:t>
            </a:r>
          </a:p>
        </p:txBody>
      </p:sp>
      <p:sp>
        <p:nvSpPr>
          <p:cNvPr id="8" name="Footer"/>
          <p:cNvSpPr txBox="1"/>
          <p:nvPr userDrawn="1"/>
        </p:nvSpPr>
        <p:spPr>
          <a:xfrm>
            <a:off x="2850774" y="6323299"/>
            <a:ext cx="9086208" cy="477054"/>
          </a:xfrm>
          <a:prstGeom prst="rect">
            <a:avLst/>
          </a:prstGeom>
          <a:noFill/>
          <a:effectLst/>
        </p:spPr>
        <p:txBody>
          <a:bodyPr wrap="square" lIns="0" tIns="0" rIns="0" rtlCol="0" anchor="b">
            <a:spAutoFit/>
          </a:bodyPr>
          <a:lstStyle/>
          <a:p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Young/Hoffman/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Raabe</a:t>
            </a:r>
            <a:r>
              <a:rPr lang="en-IN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/Maloney/</a:t>
            </a:r>
            <a:r>
              <a:rPr lang="en-IN" sz="1400" dirty="0" err="1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Nellen</a:t>
            </a:r>
            <a:r>
              <a:rPr lang="en-US" sz="1400" dirty="0" smtClean="0">
                <a:solidFill>
                  <a:srgbClr val="004A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SWFT Individual Income Taxes, © 2019 Cengage. All Rights Reserved. May not be scanned, copied or duplicated, or posted to a publicly accessible website, in whole or in part.</a:t>
            </a:r>
            <a:endParaRPr lang="en-US" sz="1400" dirty="0">
              <a:solidFill>
                <a:srgbClr val="004A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805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672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43" y="6356350"/>
            <a:ext cx="1579562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56330" y="6356350"/>
            <a:ext cx="9279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u="none" strike="noStrike" baseline="0">
                <a:solidFill>
                  <a:srgbClr val="006298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IN" sz="1400" b="0" i="0" kern="1200" dirty="0" smtClean="0">
                <a:solidFill>
                  <a:srgbClr val="004A78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Young/Hoffman/Raabe/Maloney/</a:t>
            </a:r>
            <a:r>
              <a:rPr lang="en-IN" sz="1400" b="0" i="0" kern="1200" dirty="0" err="1" smtClean="0">
                <a:solidFill>
                  <a:srgbClr val="004A78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Nellen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A7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Individual Income Taxes, © 2019 Cengage. All Rights Reserved. May not be scanned, copied or duplicated, or posted to a publicly accessible website, in whole or in part.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4A7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1" r:id="rId2"/>
    <p:sldLayoutId id="2147483722" r:id="rId3"/>
    <p:sldLayoutId id="2147483714" r:id="rId4"/>
    <p:sldLayoutId id="2147483725" r:id="rId5"/>
    <p:sldLayoutId id="2147483718" r:id="rId6"/>
    <p:sldLayoutId id="2147483715" r:id="rId7"/>
    <p:sldLayoutId id="2147483716" r:id="rId8"/>
    <p:sldLayoutId id="2147483719" r:id="rId9"/>
    <p:sldLayoutId id="2147483720" r:id="rId10"/>
    <p:sldLayoutId id="2147483723" r:id="rId11"/>
    <p:sldLayoutId id="2147483724" r:id="rId12"/>
    <p:sldLayoutId id="2147483713" r:id="rId13"/>
    <p:sldLayoutId id="2147483717" r:id="rId14"/>
  </p:sldLayoutIdLst>
  <p:hf sldNum="0" hdr="0" ftr="0" dt="0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 b="1" i="0" kern="1200" baseline="0">
          <a:solidFill>
            <a:srgbClr val="004A78"/>
          </a:solidFill>
          <a:latin typeface="Arial" charset="0"/>
          <a:ea typeface="Arial" charset="0"/>
          <a:cs typeface="Arial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9pPr>
    </p:titleStyle>
    <p:bodyStyle>
      <a:lvl1pPr marL="0" indent="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None/>
        <a:defRPr sz="2800" kern="1200" baseline="0">
          <a:solidFill>
            <a:srgbClr val="000000"/>
          </a:solidFill>
          <a:latin typeface="Arial" charset="0"/>
          <a:ea typeface="Arial" charset="0"/>
          <a:cs typeface="Arial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 baseline="0">
          <a:solidFill>
            <a:srgbClr val="004A78"/>
          </a:solidFill>
          <a:latin typeface="Arial" charset="0"/>
          <a:ea typeface="Arial" charset="0"/>
          <a:cs typeface="Arial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 baseline="0">
          <a:solidFill>
            <a:srgbClr val="004A78"/>
          </a:solidFill>
          <a:latin typeface="Arial" charset="0"/>
          <a:ea typeface="Arial" charset="0"/>
          <a:cs typeface="Arial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 baseline="0">
          <a:solidFill>
            <a:srgbClr val="004A78"/>
          </a:solidFill>
          <a:latin typeface="Arial" charset="0"/>
          <a:ea typeface="Arial" charset="0"/>
          <a:cs typeface="Arial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 baseline="0">
          <a:solidFill>
            <a:srgbClr val="004A78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Chapter 10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096122"/>
            <a:ext cx="10515600" cy="1082771"/>
          </a:xfrm>
        </p:spPr>
        <p:txBody>
          <a:bodyPr/>
          <a:lstStyle/>
          <a:p>
            <a:r>
              <a:rPr lang="en-US" altLang="en-US" sz="3600" dirty="0"/>
              <a:t>Deductions and </a:t>
            </a:r>
            <a:r>
              <a:rPr lang="en-US" altLang="en-US" sz="3600" dirty="0" smtClean="0"/>
              <a:t>Losses: Certain </a:t>
            </a:r>
            <a:r>
              <a:rPr lang="en-US" altLang="en-US" sz="3600" dirty="0"/>
              <a:t>Itemized Deductions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2466976" y="6356350"/>
            <a:ext cx="9258584" cy="501650"/>
          </a:xfrm>
        </p:spPr>
        <p:txBody>
          <a:bodyPr/>
          <a:lstStyle/>
          <a:p>
            <a:r>
              <a:rPr lang="en-IN" dirty="0" smtClean="0">
                <a:latin typeface="Arial" panose="020B0604020202020204" pitchFamily="34" charset="0"/>
                <a:cs typeface="Arial" panose="020B0604020202020204" pitchFamily="34" charset="0"/>
              </a:rPr>
              <a:t>Young/Hoffman/Raabe/Maloney/Nellen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/>
              <a:t>SWFT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Individual Income Taxes, © 2019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Cengage. All Rights Reserved.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15679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Medical </a:t>
            </a:r>
            <a:r>
              <a:rPr lang="en-US" altLang="en-US" sz="3600" dirty="0" smtClean="0"/>
              <a:t>Expenses </a:t>
            </a:r>
            <a:r>
              <a:rPr lang="en-US" altLang="en-US" sz="2400" b="0" dirty="0" smtClean="0"/>
              <a:t>(3 </a:t>
            </a:r>
            <a:r>
              <a:rPr lang="en-US" altLang="en-US" sz="2400" b="0" dirty="0"/>
              <a:t>of 5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036222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Expenditures for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diagnosis, cure, mitigation, treatment, prevention of disease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purpose of affecting any structure or function of the body of the taxpayer, spouse, or dependents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Includes prescription drugs and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insulin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03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Medical </a:t>
            </a:r>
            <a:r>
              <a:rPr lang="en-US" altLang="en-US" sz="3600" dirty="0" smtClean="0"/>
              <a:t>Expenses </a:t>
            </a:r>
            <a:r>
              <a:rPr lang="en-US" altLang="en-US" sz="2400" b="0" dirty="0" smtClean="0"/>
              <a:t>(4 </a:t>
            </a:r>
            <a:r>
              <a:rPr lang="en-US" altLang="en-US" sz="2400" b="0" dirty="0"/>
              <a:t>of 5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4107070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Does not include the cost of items such as: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Unnecessary cosmetic surgery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health items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Nonprescription drugs</a:t>
            </a:r>
          </a:p>
          <a:p>
            <a:pPr marL="34290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cosmetic surgery is deemed necessary, it is deductible as a medical expense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Cosmetic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surgery is necessary when it ameliorates</a:t>
            </a:r>
          </a:p>
          <a:p>
            <a:pPr lvl="2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deformity arising from a congenital abnormality</a:t>
            </a:r>
          </a:p>
          <a:p>
            <a:pPr lvl="2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personal injury</a:t>
            </a:r>
          </a:p>
          <a:p>
            <a:pPr lvl="2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disfiguring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disease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80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Medical </a:t>
            </a:r>
            <a:r>
              <a:rPr lang="en-US" altLang="en-US" sz="3600" dirty="0" smtClean="0"/>
              <a:t>Expenses </a:t>
            </a:r>
            <a:r>
              <a:rPr lang="en-US" altLang="en-US" sz="2400" b="0" dirty="0" smtClean="0"/>
              <a:t>(5 </a:t>
            </a:r>
            <a:r>
              <a:rPr lang="en-US" altLang="en-US" sz="2400" b="0" dirty="0"/>
              <a:t>of 5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43576" y="1289683"/>
            <a:ext cx="10711543" cy="897705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Medical expenditures are deductible in year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paid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Includes payment by check or credit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card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80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The Big Picture - Example </a:t>
            </a:r>
            <a:r>
              <a:rPr lang="en-US" altLang="en-US" sz="3600" dirty="0" smtClean="0"/>
              <a:t>2 Medical </a:t>
            </a:r>
            <a:r>
              <a:rPr lang="en-US" altLang="en-US" sz="3600" dirty="0"/>
              <a:t>Expenses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493422"/>
          </a:xfrm>
        </p:spPr>
        <p:txBody>
          <a:bodyPr/>
          <a:lstStyle/>
          <a:p>
            <a:r>
              <a:rPr lang="en-US" dirty="0"/>
              <a:t>Return to the facts of </a:t>
            </a:r>
            <a:r>
              <a:rPr lang="en-US" i="1" dirty="0"/>
              <a:t>The Big Picture </a:t>
            </a:r>
            <a:r>
              <a:rPr lang="en-US" dirty="0"/>
              <a:t>on p. 10-1. Because the Williamsons’ </a:t>
            </a:r>
            <a:r>
              <a:rPr lang="en-US" dirty="0" smtClean="0"/>
              <a:t>A</a:t>
            </a:r>
            <a:r>
              <a:rPr lang="en-US" sz="100" dirty="0" smtClean="0"/>
              <a:t> </a:t>
            </a:r>
            <a:r>
              <a:rPr lang="en-US" dirty="0" smtClean="0"/>
              <a:t>G</a:t>
            </a:r>
            <a:r>
              <a:rPr lang="en-US" sz="100" dirty="0" smtClean="0"/>
              <a:t> </a:t>
            </a:r>
            <a:r>
              <a:rPr lang="en-US" dirty="0" smtClean="0"/>
              <a:t>I </a:t>
            </a:r>
            <a:r>
              <a:rPr lang="en-US" dirty="0"/>
              <a:t>for the year is $</a:t>
            </a:r>
            <a:r>
              <a:rPr lang="en-US" dirty="0" smtClean="0"/>
              <a:t>200,000, to </a:t>
            </a:r>
            <a:r>
              <a:rPr lang="en-US" dirty="0"/>
              <a:t>receive a tax benefit from any unreimbursed medical expenses, they must itemize their </a:t>
            </a:r>
            <a:r>
              <a:rPr lang="en-US" dirty="0" smtClean="0"/>
              <a:t>deductions and </a:t>
            </a:r>
            <a:r>
              <a:rPr lang="en-US" dirty="0"/>
              <a:t>have more than $15,000 ($200,000 </a:t>
            </a:r>
            <a:r>
              <a:rPr lang="en-US" dirty="0" smtClean="0"/>
              <a:t>× 7.5</a:t>
            </a:r>
            <a:r>
              <a:rPr lang="en-US" dirty="0"/>
              <a:t>%) of those expenses. If they incurred $17,000 </a:t>
            </a:r>
            <a:r>
              <a:rPr lang="en-US" dirty="0" smtClean="0"/>
              <a:t>of unreimbursed </a:t>
            </a:r>
            <a:r>
              <a:rPr lang="en-US" dirty="0"/>
              <a:t>medical expenses during the year and itemize their deductions, their total </a:t>
            </a:r>
            <a:r>
              <a:rPr lang="en-US" dirty="0" smtClean="0"/>
              <a:t>itemized deductions </a:t>
            </a:r>
            <a:r>
              <a:rPr lang="en-US" dirty="0"/>
              <a:t>increase by $2,000 ($17,000 unreimbursed medical </a:t>
            </a:r>
            <a:r>
              <a:rPr lang="en-US" dirty="0" smtClean="0"/>
              <a:t>expenses − $15,000 A</a:t>
            </a:r>
            <a:r>
              <a:rPr lang="en-US" sz="100" dirty="0" smtClean="0"/>
              <a:t> </a:t>
            </a:r>
            <a:r>
              <a:rPr lang="en-US" dirty="0" smtClean="0"/>
              <a:t>G</a:t>
            </a:r>
            <a:r>
              <a:rPr lang="en-US" sz="100" dirty="0" smtClean="0"/>
              <a:t> </a:t>
            </a:r>
            <a:r>
              <a:rPr lang="en-US" dirty="0" smtClean="0"/>
              <a:t>I </a:t>
            </a:r>
            <a:r>
              <a:rPr lang="en-US" dirty="0"/>
              <a:t>floor).</a:t>
            </a:r>
          </a:p>
        </p:txBody>
      </p:sp>
    </p:spTree>
    <p:extLst>
      <p:ext uri="{BB962C8B-B14F-4D97-AF65-F5344CB8AC3E}">
        <p14:creationId xmlns:p14="http://schemas.microsoft.com/office/powerpoint/2010/main" val="291425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5795"/>
            <a:ext cx="10515600" cy="990764"/>
          </a:xfrm>
        </p:spPr>
        <p:txBody>
          <a:bodyPr/>
          <a:lstStyle/>
          <a:p>
            <a:pPr algn="l"/>
            <a:r>
              <a:rPr lang="en-US" altLang="en-US" sz="3600" dirty="0"/>
              <a:t>Examples of Deductible </a:t>
            </a:r>
            <a:r>
              <a:rPr lang="en-US" altLang="en-US" sz="3600" dirty="0" smtClean="0"/>
              <a:t>and Nondeductible </a:t>
            </a:r>
            <a:r>
              <a:rPr lang="en-US" altLang="en-US" sz="3600" dirty="0"/>
              <a:t>Medical Expenses</a:t>
            </a:r>
            <a:endParaRPr lang="en-US" sz="3600" dirty="0"/>
          </a:p>
        </p:txBody>
      </p:sp>
      <p:graphicFrame>
        <p:nvGraphicFramePr>
          <p:cNvPr id="9" name="Content Placeholder 8" descr="Table is accessible to screenreaders"/>
          <p:cNvGraphicFramePr>
            <a:graphicFrameLocks noGrp="1"/>
          </p:cNvGraphicFramePr>
          <p:nvPr>
            <p:ph sz="quarter" idx="24"/>
            <p:extLst>
              <p:ext uri="{D42A27DB-BD31-4B8C-83A1-F6EECF244321}">
                <p14:modId xmlns:p14="http://schemas.microsoft.com/office/powerpoint/2010/main" val="471000730"/>
              </p:ext>
            </p:extLst>
          </p:nvPr>
        </p:nvGraphicFramePr>
        <p:xfrm>
          <a:off x="735013" y="1290916"/>
          <a:ext cx="10710862" cy="4857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5431">
                  <a:extLst>
                    <a:ext uri="{9D8B030D-6E8A-4147-A177-3AD203B41FA5}">
                      <a16:colId xmlns:a16="http://schemas.microsoft.com/office/drawing/2014/main" val="1205979612"/>
                    </a:ext>
                  </a:extLst>
                </a:gridCol>
                <a:gridCol w="5355431">
                  <a:extLst>
                    <a:ext uri="{9D8B030D-6E8A-4147-A177-3AD203B41FA5}">
                      <a16:colId xmlns:a16="http://schemas.microsoft.com/office/drawing/2014/main" val="264332954"/>
                    </a:ext>
                  </a:extLst>
                </a:gridCol>
              </a:tblGrid>
              <a:tr h="376518">
                <a:tc>
                  <a:txBody>
                    <a:bodyPr/>
                    <a:lstStyle/>
                    <a:p>
                      <a:r>
                        <a:rPr lang="en-IN" sz="1800" b="1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Deductible</a:t>
                      </a:r>
                      <a:endParaRPr lang="en-IN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1800" b="1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Nondeductible</a:t>
                      </a:r>
                      <a:endParaRPr lang="en-IN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955075"/>
                  </a:ext>
                </a:extLst>
              </a:tr>
              <a:tr h="2103830"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Medical (including dental, mental, and hospital) care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Prescription drugs and insulin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Special equipment:</a:t>
                      </a:r>
                    </a:p>
                    <a:p>
                      <a:pPr marL="291600" indent="-291600"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Wheelchairs</a:t>
                      </a:r>
                    </a:p>
                    <a:p>
                      <a:pPr marL="291600" indent="-291600"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Crutches</a:t>
                      </a:r>
                    </a:p>
                    <a:p>
                      <a:pPr marL="291600" indent="-291600"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Artificial limbs</a:t>
                      </a:r>
                    </a:p>
                    <a:p>
                      <a:pPr marL="291600" indent="-291600"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Eyeglasses (including contact lenses)</a:t>
                      </a:r>
                    </a:p>
                    <a:p>
                      <a:pPr marL="291600" indent="-291600"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Hearing aids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Transportation for medical care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Medical and hospital insurance premiums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Long-term care insurance premiums (subject to limitations)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Cost of alcohol and drug rehabilitation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Certain costs to stop smoking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Weight reduction programs related to Obesity</a:t>
                      </a:r>
                      <a:endParaRPr lang="en-IN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Funeral, burial, or cremation expenses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Over-the-counter medicines (except insulin)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Bottled water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Toiletries, cosmetics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Diaper service, maternity clothes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Programs for the </a:t>
                      </a:r>
                      <a:r>
                        <a:rPr lang="en-IN" sz="1800" b="0" i="1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general </a:t>
                      </a:r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improvement of health:</a:t>
                      </a:r>
                    </a:p>
                    <a:p>
                      <a:pPr marL="291600" indent="-291600" algn="l" defTabSz="914400" rtl="0" eaLnBrk="1" latinLnBrk="0" hangingPunct="1"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Weight reduction</a:t>
                      </a:r>
                    </a:p>
                    <a:p>
                      <a:pPr marL="291600" indent="-291600" algn="l" defTabSz="914400" rtl="0" eaLnBrk="1" latinLnBrk="0" hangingPunct="1"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Health spas</a:t>
                      </a:r>
                    </a:p>
                    <a:p>
                      <a:pPr marL="291600" indent="-291600" algn="l" defTabSz="914400" rtl="0" eaLnBrk="1" latinLnBrk="0" hangingPunct="1"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Social activities (e.g., dancing and swimming</a:t>
                      </a:r>
                    </a:p>
                    <a:p>
                      <a:pPr marL="291600" indent="-291600" algn="l" defTabSz="914400" rtl="0" eaLnBrk="1" latinLnBrk="0" hangingPunct="1"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lessons)</a:t>
                      </a:r>
                    </a:p>
                    <a:p>
                      <a:r>
                        <a:rPr lang="en-IN" sz="1800" b="0" i="0" u="none" strike="noStrike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Unnecessary cosmetic surgery</a:t>
                      </a:r>
                      <a:endParaRPr lang="en-IN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69324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451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Nursing Home Expenditures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525234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If primary reason for being in nursing home is medical, costs (including meals and lodging) qualify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If primary purpose of placement in home is personal, only specific medical costs qualify (no meals or lodging</a:t>
            </a:r>
            <a:r>
              <a:rPr lang="en-US" altLang="en-US" dirty="0" smtClean="0"/>
              <a:t>)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813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 smtClean="0"/>
              <a:t>Special School Expenditures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242410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Medical expense deduction may include the expenses of a special school for a mentally or physically handicapped individual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Deduction is allowed if a principal reason for sending the individual to the school is the school’s special resources for alleviating the infirmities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 this case, the cost of meals and lodging, in addition to the tuition, is a proper medical expense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deduction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18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Capital Medical Expenditures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583069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May include a pool, air conditioners if they do not become permanent improvements, dust elimination systems, elevators, </a:t>
            </a:r>
            <a:r>
              <a:rPr lang="en-US" altLang="en-US" dirty="0" err="1"/>
              <a:t>etc</a:t>
            </a:r>
            <a:endParaRPr lang="en-US" altLang="en-US" dirty="0"/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Must be medical necessity, advised by a physician, used primarily by patient, and expense is reasonable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Full amount of cost is medical expense in year paid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Maintenance on capital expenditures also medical </a:t>
            </a:r>
            <a:r>
              <a:rPr lang="en-US" altLang="en-US" dirty="0" smtClean="0"/>
              <a:t>expense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102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Capital Improvement to Home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60996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92608" indent="-292608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Deductible medical expense only to extent cost exceeds increase in value of home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Appraisal costs related to capital improvements are miscellaneous itemized deductions, but not medical expenses</a:t>
            </a:r>
          </a:p>
          <a:p>
            <a:pPr marL="292608" indent="-292608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Exception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: Removal of structural barriers to home of handicapped are deemed to add no value to home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As a result, the full amount is a medical expense</a:t>
            </a:r>
          </a:p>
        </p:txBody>
      </p:sp>
    </p:spTree>
    <p:extLst>
      <p:ext uri="{BB962C8B-B14F-4D97-AF65-F5344CB8AC3E}">
        <p14:creationId xmlns:p14="http://schemas.microsoft.com/office/powerpoint/2010/main" val="126379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Medical Care for </a:t>
            </a:r>
            <a:r>
              <a:rPr lang="en-US" altLang="en-US" sz="3600" dirty="0" smtClean="0"/>
              <a:t>Spouse and </a:t>
            </a:r>
            <a:r>
              <a:rPr lang="en-US" altLang="en-US" sz="3600" dirty="0"/>
              <a:t>Dependents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3"/>
            <a:ext cx="10711543" cy="1623845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Taxpayer may deduct cost of medical care for spouse and dependents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Dependents need not meet gross income or joint return tests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Medical expenses of children of divorced parents can be deducted by non-custodial parent even though child is claimed as dependent of custodial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parent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33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The Big </a:t>
            </a:r>
            <a:r>
              <a:rPr lang="en-US" altLang="en-US" sz="3600" dirty="0" smtClean="0"/>
              <a:t>Picture </a:t>
            </a:r>
            <a:r>
              <a:rPr lang="en-US" altLang="en-US" sz="2400" b="0" dirty="0" smtClean="0"/>
              <a:t>(1 of 3)</a:t>
            </a:r>
            <a:endParaRPr lang="en-US" sz="24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314128"/>
          </a:xfrm>
        </p:spPr>
        <p:txBody>
          <a:bodyPr/>
          <a:lstStyle/>
          <a:p>
            <a:pPr marL="342900" indent="-342900"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5029200" algn="r"/>
              </a:tabLst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John and Susan Williamson have been renting an apartment since they were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married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  <a:tabLst>
                <a:tab pos="5029200" algn="r"/>
              </a:tabLst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They now want to purchase their own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home</a:t>
            </a:r>
          </a:p>
          <a:p>
            <a:pPr marL="342900" lvl="1" indent="-342900">
              <a:spcBef>
                <a:spcPts val="1000"/>
              </a:spcBef>
              <a:buClr>
                <a:srgbClr val="C00000"/>
              </a:buClr>
              <a:tabLst>
                <a:tab pos="5029200" algn="r"/>
              </a:tabLst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current monthly rent is $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2,000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  <a:tabLst>
                <a:tab pos="5029200" algn="r"/>
              </a:tabLst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They are willing to spend $2,500 per month on an after-tax basis if necessary to purchase their first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home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04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/>
              <a:t>Medical </a:t>
            </a:r>
            <a:r>
              <a:rPr lang="en-US" sz="3600" dirty="0" smtClean="0"/>
              <a:t>Transportation and </a:t>
            </a:r>
            <a:r>
              <a:rPr lang="en-US" sz="3600" dirty="0"/>
              <a:t>Lodging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708575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Transportation costs to and from medical care are deductible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Mileage allowance of 18 cents per mile (in 2018) may be used instead of actual out-of-pocket automobile expenses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Lodging while away from home for medical care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Allowable amount is $50 per person per night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If parent and/or aide needs to accompany patient, their expenses are also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deductible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83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The Big Picture - Example </a:t>
            </a:r>
            <a:r>
              <a:rPr lang="en-US" altLang="en-US" sz="3600" dirty="0" smtClean="0"/>
              <a:t>9 Medical </a:t>
            </a:r>
            <a:r>
              <a:rPr lang="en-US" altLang="en-US" sz="3600" dirty="0"/>
              <a:t>Expenses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162350"/>
            <a:ext cx="10711543" cy="2187340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Return to the facts of The Big Picture on p. 10-1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Because of her disabilities, John’s mother, Martha, moves in with them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She becomes their dependent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family physician advises them that Martha needs specialized treatment for her heart condition.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John and Martha fly to Cleveland, Ohio, where Martha receives </a:t>
            </a:r>
            <a:r>
              <a:rPr lang="en-US" altLang="en-US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therapy</a:t>
            </a:r>
            <a:endParaRPr lang="en-US" altLang="en-US" sz="18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Expenses in connection with the trip are as follows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Content Placeholder 10" descr="Table is accessible to screenreaders"/>
          <p:cNvGraphicFramePr>
            <a:graphicFrameLocks noGrp="1"/>
          </p:cNvGraphicFramePr>
          <p:nvPr>
            <p:ph sz="quarter" idx="23"/>
            <p:extLst>
              <p:ext uri="{D42A27DB-BD31-4B8C-83A1-F6EECF244321}">
                <p14:modId xmlns:p14="http://schemas.microsoft.com/office/powerpoint/2010/main" val="2048372692"/>
              </p:ext>
            </p:extLst>
          </p:nvPr>
        </p:nvGraphicFramePr>
        <p:xfrm>
          <a:off x="734201" y="3738188"/>
          <a:ext cx="787944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85">
                  <a:extLst>
                    <a:ext uri="{9D8B030D-6E8A-4147-A177-3AD203B41FA5}">
                      <a16:colId xmlns:a16="http://schemas.microsoft.com/office/drawing/2014/main" val="1037910991"/>
                    </a:ext>
                  </a:extLst>
                </a:gridCol>
                <a:gridCol w="1162062">
                  <a:extLst>
                    <a:ext uri="{9D8B030D-6E8A-4147-A177-3AD203B41FA5}">
                      <a16:colId xmlns:a16="http://schemas.microsoft.com/office/drawing/2014/main" val="208888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7675" indent="-236538">
                        <a:buClr>
                          <a:srgbClr val="C00000"/>
                        </a:buClr>
                        <a:buSzPct val="80000"/>
                        <a:buFont typeface="Courier New" panose="02070309020205020404" pitchFamily="49" charset="0"/>
                        <a:buChar char="o"/>
                      </a:pPr>
                      <a:r>
                        <a:rPr lang="en-US" altLang="en-US" sz="18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Round-trip airfare ($250 each)</a:t>
                      </a:r>
                      <a:endParaRPr lang="en-IN" sz="18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US" sz="18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$500</a:t>
                      </a:r>
                      <a:endParaRPr lang="en-IN" sz="18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6708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6400" indent="-237600">
                        <a:buClr>
                          <a:srgbClr val="C00000"/>
                        </a:buClr>
                        <a:buSzPct val="80000"/>
                        <a:buFont typeface="Courier New" panose="02070309020205020404" pitchFamily="49" charset="0"/>
                        <a:buChar char="o"/>
                        <a:tabLst/>
                      </a:pPr>
                      <a:r>
                        <a:rPr lang="en-US" altLang="en-US" sz="1800" b="0" kern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Lodging</a:t>
                      </a:r>
                      <a:r>
                        <a:rPr lang="en-US" altLang="en-US" sz="18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in Cleveland for two nights ($120 each per night)</a:t>
                      </a:r>
                      <a:endParaRPr lang="en-IN" sz="18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US" sz="18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$480</a:t>
                      </a:r>
                      <a:endParaRPr lang="en-IN" sz="18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4358997"/>
                  </a:ext>
                </a:extLst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quarter" idx="21"/>
          </p:nvPr>
        </p:nvSpPr>
        <p:spPr>
          <a:xfrm>
            <a:off x="744257" y="4539873"/>
            <a:ext cx="10710862" cy="543116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000" dirty="0"/>
              <a:t>Assuming that the Williamsons itemize their deductions, the medical expense deduction is as follows</a:t>
            </a:r>
            <a:r>
              <a:rPr lang="en-US" altLang="en-US" sz="2000" dirty="0" smtClean="0"/>
              <a:t>:</a:t>
            </a:r>
            <a:endParaRPr lang="en-US" altLang="en-US" sz="2000" dirty="0"/>
          </a:p>
        </p:txBody>
      </p:sp>
      <p:graphicFrame>
        <p:nvGraphicFramePr>
          <p:cNvPr id="14" name="Content Placeholder 10" descr="Table is accessible to screenreaders"/>
          <p:cNvGraphicFramePr>
            <a:graphicFrameLocks noGrp="1"/>
          </p:cNvGraphicFramePr>
          <p:nvPr>
            <p:ph sz="quarter" idx="21"/>
            <p:extLst>
              <p:ext uri="{D42A27DB-BD31-4B8C-83A1-F6EECF244321}">
                <p14:modId xmlns:p14="http://schemas.microsoft.com/office/powerpoint/2010/main" val="4268294999"/>
              </p:ext>
            </p:extLst>
          </p:nvPr>
        </p:nvGraphicFramePr>
        <p:xfrm>
          <a:off x="720895" y="5161525"/>
          <a:ext cx="566161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9394">
                  <a:extLst>
                    <a:ext uri="{9D8B030D-6E8A-4147-A177-3AD203B41FA5}">
                      <a16:colId xmlns:a16="http://schemas.microsoft.com/office/drawing/2014/main" val="1037910991"/>
                    </a:ext>
                  </a:extLst>
                </a:gridCol>
                <a:gridCol w="1502223">
                  <a:extLst>
                    <a:ext uri="{9D8B030D-6E8A-4147-A177-3AD203B41FA5}">
                      <a16:colId xmlns:a16="http://schemas.microsoft.com/office/drawing/2014/main" val="208888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6400" indent="-237600" algn="l" defTabSz="914400" rtl="0" eaLnBrk="1" latinLnBrk="0" hangingPunct="1">
                        <a:buClr>
                          <a:srgbClr val="C00000"/>
                        </a:buClr>
                        <a:buSzPct val="80000"/>
                        <a:buFont typeface="Courier New" panose="02070309020205020404" pitchFamily="49" charset="0"/>
                        <a:buChar char="o"/>
                        <a:tabLst/>
                      </a:pPr>
                      <a:r>
                        <a:rPr lang="en-US" altLang="en-US" sz="1800" b="0" kern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Transportation</a:t>
                      </a:r>
                      <a:endParaRPr lang="en-IN" sz="1800" b="0" kern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74320" lvl="1" indent="0">
                        <a:spcBef>
                          <a:spcPts val="1000"/>
                        </a:spcBef>
                        <a:buSzPct val="80000"/>
                        <a:buFont typeface="Courier New" panose="02070309020205020404" pitchFamily="49" charset="0"/>
                        <a:buNone/>
                      </a:pPr>
                      <a:r>
                        <a:rPr lang="en-US" altLang="en-US" sz="18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$500</a:t>
                      </a:r>
                      <a:endParaRPr lang="en-US" altLang="en-US" sz="18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6708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6400" indent="-237600" algn="l" defTabSz="914400" rtl="0" eaLnBrk="1" latinLnBrk="0" hangingPunct="1">
                        <a:buClr>
                          <a:srgbClr val="C00000"/>
                        </a:buClr>
                        <a:buSzPct val="80000"/>
                        <a:buFont typeface="Courier New" panose="02070309020205020404" pitchFamily="49" charset="0"/>
                        <a:buChar char="o"/>
                        <a:tabLst/>
                      </a:pPr>
                      <a:r>
                        <a:rPr lang="en-US" altLang="en-US" sz="1800" b="0" kern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Lodging ($50 per night per person) </a:t>
                      </a:r>
                      <a:endParaRPr lang="en-IN" sz="1800" b="0" kern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74320" lvl="1" indent="0">
                        <a:spcBef>
                          <a:spcPts val="1000"/>
                        </a:spcBef>
                        <a:buSzPct val="80000"/>
                        <a:buNone/>
                      </a:pPr>
                      <a:r>
                        <a:rPr lang="en-US" altLang="en-US" sz="18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$200</a:t>
                      </a:r>
                      <a:endParaRPr lang="en-US" altLang="en-US" sz="18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4358997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734200" y="5969925"/>
            <a:ext cx="10711543" cy="250843"/>
          </a:xfrm>
        </p:spPr>
        <p:txBody>
          <a:bodyPr/>
          <a:lstStyle/>
          <a:p>
            <a:pPr lvl="2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Because Martha is disabled, it is assumed that John’s accompanying her is justified</a:t>
            </a:r>
            <a:endParaRPr lang="en-US" altLang="en-US" sz="18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89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Medical Insurance </a:t>
            </a:r>
            <a:r>
              <a:rPr lang="en-US" altLang="en-US" sz="3600" dirty="0" smtClean="0"/>
              <a:t>Premiums </a:t>
            </a:r>
            <a:r>
              <a:rPr lang="en-US" altLang="en-US" sz="2400" b="0" dirty="0" smtClean="0"/>
              <a:t>(</a:t>
            </a:r>
            <a:r>
              <a:rPr lang="en-US" altLang="en-US" sz="2400" b="0" dirty="0"/>
              <a:t>1 of 2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855852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Premiums paid for medical care insurance are deductible medical expenses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If employer pays all or part of taxpayer’s medical insurance premiums the amount paid by employer is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Not included in gross income by employee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deductible by the employee as medical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expense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7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Medical Insurance </a:t>
            </a:r>
            <a:r>
              <a:rPr lang="en-US" altLang="en-US" sz="3600" dirty="0" smtClean="0"/>
              <a:t>Premiums </a:t>
            </a:r>
            <a:r>
              <a:rPr lang="en-US" altLang="en-US" sz="2400" b="0" dirty="0" smtClean="0"/>
              <a:t>(2 </a:t>
            </a:r>
            <a:r>
              <a:rPr lang="en-US" altLang="en-US" sz="2400" b="0" dirty="0"/>
              <a:t>of 2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953132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For self-employed, 100% of insurance premiums are deductible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792" lvl="2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Includes amounts paid for taxpayer’s spouse and dependents</a:t>
            </a:r>
          </a:p>
          <a:p>
            <a:pPr marL="621792" lvl="2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Not allowed if taxpayer is eligible to participate in a subsidized health plan maintained by any employer of the taxpayer or the taxpayer’s spouse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Premiums paid for qualified long-term care insurance are deductible medical expenses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Subject to limitations based on age of the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insured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25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4559"/>
          </a:xfrm>
        </p:spPr>
        <p:txBody>
          <a:bodyPr/>
          <a:lstStyle/>
          <a:p>
            <a:pPr algn="l"/>
            <a:r>
              <a:rPr lang="en-US" altLang="en-US" sz="3600" dirty="0"/>
              <a:t>The Big Picture - Example </a:t>
            </a:r>
            <a:r>
              <a:rPr lang="en-US" altLang="en-US" sz="3600" dirty="0" smtClean="0"/>
              <a:t>10 Medical </a:t>
            </a:r>
            <a:r>
              <a:rPr lang="en-US" altLang="en-US" sz="3600" dirty="0"/>
              <a:t>Insurance Premiums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0228" y="1494958"/>
            <a:ext cx="10711543" cy="3732692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Return to the facts of The Big Picture on p. 10-1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John Williamson is the sole practitioner in his unincorporated accounting practice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During the year, he paid health insurance premiums of $12,000 for his own coverage and $8,000 for coverage for his wife, Susan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John can deduct $20,000 as a business deduction (</a:t>
            </a:r>
            <a:r>
              <a:rPr lang="en-US" altLang="en-US" sz="22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 in computing their taxable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income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8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dirty="0"/>
              <a:t>Reimbursement by Medical Insurance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320916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If reimbursed in same year as expense paid: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Reimbursement offsets medical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expense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Amount deductible is excess of expenses over reimbursement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If reimbursed in the year after medical expenses were paid: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Reimbursement is income only to extent medical deduction decreased taxable income in the earlier year (tax benefit rule)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If standard deduction was taken in year expenses were paid, none of the reimbursement is included in income</a:t>
            </a:r>
          </a:p>
        </p:txBody>
      </p:sp>
    </p:spTree>
    <p:extLst>
      <p:ext uri="{BB962C8B-B14F-4D97-AF65-F5344CB8AC3E}">
        <p14:creationId xmlns:p14="http://schemas.microsoft.com/office/powerpoint/2010/main" val="300969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Example of Medical </a:t>
            </a:r>
            <a:r>
              <a:rPr lang="en-US" altLang="en-US" sz="3600" dirty="0" smtClean="0"/>
              <a:t>Reimbursements </a:t>
            </a:r>
            <a:r>
              <a:rPr lang="en-US" altLang="en-US" sz="2400" b="0" dirty="0" smtClean="0"/>
              <a:t>(1 of 2)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960744" cy="1243204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In 2018, a taxpayer, age 35, paid medical expenses of $4,200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 2018, taxpayer was reimbursed $800 by insurance company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 2018, deductible medical expense is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: ($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4,200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−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$800) = $3,400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− (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7.5% ×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I)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9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Example of Medical </a:t>
            </a:r>
            <a:r>
              <a:rPr lang="en-US" altLang="en-US" sz="3600" dirty="0" smtClean="0"/>
              <a:t>Reimbursements </a:t>
            </a:r>
            <a:r>
              <a:rPr lang="en-US" altLang="en-US" sz="2400" b="0" dirty="0" smtClean="0"/>
              <a:t>(2 of 2)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139316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In 2018, taxpayer, paid medical expenses of $4,200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In 2019, taxpayer is reimbursed $800 by insurance company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 2018, deductible medical expense is: $4,200 − (7.5% × A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 2019, reimbursement is income to extent taxpayer received a tax benefit from medical expense deduction in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46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Health Savings Accounts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3099436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Used in conjunction with a high deductible medical insurance policy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Employee contributions to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are deductible </a:t>
            </a:r>
            <a:r>
              <a:rPr lang="en-US" altLang="en-US" sz="22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and earnings on funds in account are not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taxable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Deductible contributions are limited to the sum of the monthly limitations. The monthly deductible amount is limited to the lesser of one twelfth of:</a:t>
            </a:r>
          </a:p>
          <a:p>
            <a:pPr lvl="2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$3,450 for self-only ($6,850 for family coverage) in 2018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Withdrawals from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are excludible to the extent used for qualified medical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expenses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26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 smtClean="0"/>
              <a:t>Taxes </a:t>
            </a:r>
            <a:r>
              <a:rPr lang="en-US" altLang="en-US" sz="2400" b="0" dirty="0" smtClean="0"/>
              <a:t>(</a:t>
            </a:r>
            <a:r>
              <a:rPr lang="en-US" altLang="en-US" sz="2400" b="0" dirty="0"/>
              <a:t>1 of 5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623948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State, local, and foreign income and real property taxes are deductible in the year paid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Real property taxes do not include taxes assessed for local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benefits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 example, special assessments for streets, sidewalks, curbing, and other similar improvements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State and local personal property taxes based on value (ad valorem) are deductible in the year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paid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08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The Big </a:t>
            </a:r>
            <a:r>
              <a:rPr lang="en-US" altLang="en-US" sz="3600" dirty="0" smtClean="0"/>
              <a:t>Picture </a:t>
            </a:r>
            <a:r>
              <a:rPr lang="en-US" altLang="en-US" sz="2400" b="0" dirty="0" smtClean="0"/>
              <a:t>(2 </a:t>
            </a:r>
            <a:r>
              <a:rPr lang="en-US" altLang="en-US" sz="2400" b="0" dirty="0"/>
              <a:t>of </a:t>
            </a:r>
            <a:r>
              <a:rPr lang="en-US" altLang="en-US" sz="2400" b="0" dirty="0" smtClean="0"/>
              <a:t>3)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546822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5029200" algn="r"/>
              </a:tabLst>
            </a:pPr>
            <a:r>
              <a:rPr lang="en-US" altLang="en-US" dirty="0"/>
              <a:t>After months of house hunting, they have found the perfect home, but they fear it may be too expensive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5029200" algn="r"/>
              </a:tabLst>
            </a:pPr>
            <a:r>
              <a:rPr lang="en-US" altLang="en-US" dirty="0"/>
              <a:t>Using a standard mortgage to finance the purchase, the total cash outlay during the first year of ownership would be as follows</a:t>
            </a:r>
            <a:r>
              <a:rPr lang="en-US" altLang="en-US" dirty="0" smtClean="0"/>
              <a:t>:</a:t>
            </a:r>
            <a:endParaRPr lang="en-US" altLang="en-US" dirty="0"/>
          </a:p>
        </p:txBody>
      </p:sp>
      <p:graphicFrame>
        <p:nvGraphicFramePr>
          <p:cNvPr id="5" name="Content Placeholder 4" descr="Table is accessible to screenreaders"/>
          <p:cNvGraphicFramePr>
            <a:graphicFrameLocks noGrp="1"/>
          </p:cNvGraphicFramePr>
          <p:nvPr>
            <p:ph sz="quarter" idx="24"/>
            <p:extLst>
              <p:ext uri="{D42A27DB-BD31-4B8C-83A1-F6EECF244321}">
                <p14:modId xmlns:p14="http://schemas.microsoft.com/office/powerpoint/2010/main" val="3834632093"/>
              </p:ext>
            </p:extLst>
          </p:nvPr>
        </p:nvGraphicFramePr>
        <p:xfrm>
          <a:off x="2825495" y="2984754"/>
          <a:ext cx="472745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8377">
                  <a:extLst>
                    <a:ext uri="{9D8B030D-6E8A-4147-A177-3AD203B41FA5}">
                      <a16:colId xmlns:a16="http://schemas.microsoft.com/office/drawing/2014/main" val="3589366081"/>
                    </a:ext>
                  </a:extLst>
                </a:gridCol>
                <a:gridCol w="1719073">
                  <a:extLst>
                    <a:ext uri="{9D8B030D-6E8A-4147-A177-3AD203B41FA5}">
                      <a16:colId xmlns:a16="http://schemas.microsoft.com/office/drawing/2014/main" val="21137956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en-US" sz="20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Principal payments</a:t>
                      </a:r>
                      <a:endParaRPr lang="en-US" sz="20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en-US" sz="20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$ 2,000</a:t>
                      </a:r>
                      <a:endParaRPr lang="en-US" sz="20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3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20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Interest payments</a:t>
                      </a:r>
                      <a:endParaRPr lang="en-US" sz="20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37,000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1288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20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Real estate taxes</a:t>
                      </a:r>
                      <a:endParaRPr lang="en-US" sz="20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b="0" u="sng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4,000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153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20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cash outlay</a:t>
                      </a:r>
                      <a:endParaRPr lang="en-US" sz="2000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b="0" u="sng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$43,000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5712960"/>
                  </a:ext>
                </a:extLst>
              </a:tr>
            </a:tbl>
          </a:graphicData>
        </a:graphic>
      </p:graphicFrame>
      <p:sp>
        <p:nvSpPr>
          <p:cNvPr id="8" name="Content Placeholder 7" descr="Monthly cost  left parenthesis $43,000 over 12 right parenthesi = $3,583."/>
          <p:cNvSpPr>
            <a:spLocks noGrp="1"/>
          </p:cNvSpPr>
          <p:nvPr>
            <p:ph sz="quarter" idx="24"/>
          </p:nvPr>
        </p:nvSpPr>
        <p:spPr>
          <a:xfrm>
            <a:off x="744257" y="4954440"/>
            <a:ext cx="5333814" cy="364512"/>
          </a:xfrm>
        </p:spPr>
        <p:txBody>
          <a:bodyPr/>
          <a:lstStyle/>
          <a:p>
            <a:r>
              <a:rPr lang="en-US" altLang="en-US" sz="2400" dirty="0"/>
              <a:t>Monthly cost ($43,000 </a:t>
            </a:r>
            <a:r>
              <a:rPr lang="en-US" altLang="en-US" sz="2400" dirty="0">
                <a:cs typeface="Times New Roman" panose="02020603050405020304" pitchFamily="18" charset="0"/>
              </a:rPr>
              <a:t>÷</a:t>
            </a:r>
            <a:r>
              <a:rPr lang="en-US" altLang="en-US" sz="2400" dirty="0"/>
              <a:t> 12</a:t>
            </a:r>
            <a:r>
              <a:rPr lang="en-US" altLang="en-US" sz="2400" dirty="0" smtClean="0"/>
              <a:t>) = </a:t>
            </a:r>
            <a:r>
              <a:rPr lang="en-US" altLang="en-US" sz="2400" dirty="0"/>
              <a:t>$ </a:t>
            </a:r>
            <a:r>
              <a:rPr lang="en-US" altLang="en-US" sz="2400" dirty="0" smtClean="0"/>
              <a:t>3,583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1245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 smtClean="0"/>
              <a:t>Taxes </a:t>
            </a:r>
            <a:r>
              <a:rPr lang="en-US" altLang="en-US" sz="2400" b="0" dirty="0" smtClean="0"/>
              <a:t>(2 </a:t>
            </a:r>
            <a:r>
              <a:rPr lang="en-US" altLang="en-US" sz="2400" b="0" dirty="0"/>
              <a:t>of 5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316356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Other taxes such as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excise, etc. are not deductible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May be deductible if incurred in business or production of income activity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Fees are not deductible as a tax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65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 smtClean="0"/>
              <a:t>Taxes </a:t>
            </a:r>
            <a:r>
              <a:rPr lang="en-US" altLang="en-US" sz="2400" b="0" dirty="0" smtClean="0"/>
              <a:t>(3 </a:t>
            </a:r>
            <a:r>
              <a:rPr lang="en-US" altLang="en-US" sz="2400" b="0" dirty="0"/>
              <a:t>of 5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462660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Real estate taxes for year property is sold must be apportioned between the buyer and the seller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Failure to correctly apportion requires offsetting adjustments to seller’s amount realized and buyer’s adjusted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basis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1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 smtClean="0"/>
              <a:t>Taxes </a:t>
            </a:r>
            <a:r>
              <a:rPr lang="en-US" altLang="en-US" sz="2400" b="0" dirty="0" smtClean="0"/>
              <a:t>(4 </a:t>
            </a:r>
            <a:r>
              <a:rPr lang="en-US" altLang="en-US" sz="2400" b="0" dirty="0"/>
              <a:t>of 5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3"/>
            <a:ext cx="10711543" cy="3510917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Can elect to deduct either state and local income taxes </a:t>
            </a:r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sales/use taxes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 state and local income taxes, deduct amounts paid during year: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Amounts withheld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Estimated tax payments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Amounts paid in current year for prior year’s liability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 sales/use taxes, deduct either: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Actual sales/use tax payments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Amount from an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 table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Table amount may be increased by sales tax paid on certain specific items (e.g., purchase of motor vehicles, boats, </a:t>
            </a:r>
            <a:r>
              <a:rPr lang="en-US" altLang="en-US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 smtClean="0"/>
              <a:t>Taxes </a:t>
            </a:r>
            <a:r>
              <a:rPr lang="en-US" altLang="en-US" sz="2400" b="0" dirty="0" smtClean="0"/>
              <a:t>(</a:t>
            </a:r>
            <a:r>
              <a:rPr lang="en-US" altLang="en-US" sz="2400" b="0" dirty="0"/>
              <a:t>5 of 5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938148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Overall Limit on State and Local Taxes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From 2018 through 2025, the Tax Cuts and Jobs Act (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 of 2017 limits the deduction for all state and local taxes to a maximum of $10,000 per year ($5,000 if married filing separately)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Includes property taxes and either income taxes or sales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taxes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44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5838"/>
            <a:ext cx="10515600" cy="1010679"/>
          </a:xfrm>
        </p:spPr>
        <p:txBody>
          <a:bodyPr/>
          <a:lstStyle/>
          <a:p>
            <a:pPr algn="l"/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The Big Picture - Example </a:t>
            </a:r>
            <a:r>
              <a:rPr lang="en-US" alt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16 Deductible 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Property Taxes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4251580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Return to the facts of The Big Picture on p. 10-1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If the Williamsons purchase their home, the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real estate taxes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they pay will be deductible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(subject to the $10,000 limit) as an itemized deduction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If they also pay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personal property tax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on their car, the payment may be only partially deductible</a:t>
            </a:r>
          </a:p>
          <a:p>
            <a:pPr lvl="1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Assume that in their state, the motor vehicle registration tax is 2% of the value of the vehicle plus 40 cents per hundredweight</a:t>
            </a:r>
          </a:p>
          <a:p>
            <a:pPr lvl="1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Williamsons car is valued at $20,000 and weighs 3,000 </a:t>
            </a:r>
            <a:r>
              <a:rPr lang="en-US" altLang="en-US" sz="2200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lbs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Their annual registration fee is $412</a:t>
            </a:r>
          </a:p>
          <a:p>
            <a:pPr lvl="2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$400 (2% of $20,000) is deductible as a personal property tax</a:t>
            </a:r>
          </a:p>
          <a:p>
            <a:pPr lvl="2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remaining $12, based on the weight of the car, is not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deductible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73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Interest Expense</a:t>
            </a:r>
            <a:endParaRPr lang="en-US" sz="36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587372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Deduction of interest expense is limited to: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Interest on qualified student loans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Investment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interest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Qualified residence (home mortgage) interest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Business interest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Personal interest expense is not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deductible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4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/>
              <a:t>Interest on </a:t>
            </a:r>
            <a:r>
              <a:rPr lang="en-US" sz="3600" dirty="0" smtClean="0"/>
              <a:t>Qualified Student Loans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267332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Deductible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subject to limits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Maximum deduction is $2,500 per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year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Deduction is phased out for taxpayers with modified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 between $65,000 and $80,000 ($135,000 and $165,000 on joint returns)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Not allowed for those claimed as a dependent or for married filing separate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returns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8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Qualified Residence </a:t>
            </a:r>
            <a:r>
              <a:rPr lang="en-US" altLang="en-US" sz="3600" dirty="0" smtClean="0"/>
              <a:t>Interest </a:t>
            </a:r>
            <a:r>
              <a:rPr lang="en-US" altLang="en-US" sz="2400" b="0" dirty="0" smtClean="0"/>
              <a:t>(</a:t>
            </a:r>
            <a:r>
              <a:rPr lang="en-US" altLang="en-US" sz="2400" b="0" dirty="0"/>
              <a:t>1 of 3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386204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Interest on indebtedness secured by the principal residence and one other residence (qualified residences)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Interest must be on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acquisition indebtedness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home equity loans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Under the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of 2017, from 2018 through 2025, qualified residence interest only includes interest on acquisition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indebtedness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Interest on home equity loans is not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deductible</a:t>
            </a:r>
            <a:endParaRPr lang="en-US" altLang="en-US" sz="2200" i="1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54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Qualified Residence </a:t>
            </a:r>
            <a:r>
              <a:rPr lang="en-US" altLang="en-US" sz="3600" dirty="0" smtClean="0"/>
              <a:t>Interest </a:t>
            </a:r>
            <a:r>
              <a:rPr lang="en-US" altLang="en-US" sz="2400" b="0" dirty="0" smtClean="0"/>
              <a:t>(2 </a:t>
            </a:r>
            <a:r>
              <a:rPr lang="en-US" altLang="en-US" sz="2400" b="0" dirty="0"/>
              <a:t>of 3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3584068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Acquisition indebtedness: amounts incurred to acquire, construct, or substantially improve the qualified residences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If the debt is incurred on or before 12/15/17, interest paid on aggregate acquisition indebtedness of $1 million or less ($500,000 for married, filing separately) is deductible as qualified residence interest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If the debt is incurred after 12/15/17, and before 01/01/26, acquisition indebtedness is limited to $750,000 ($375,000 for married taxpayers filing separate returns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These higher debt limits will apply to all homeowners after 2025, regardless of the date of borrowing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Qualified Residence </a:t>
            </a:r>
            <a:r>
              <a:rPr lang="en-US" altLang="en-US" sz="3600" dirty="0" smtClean="0"/>
              <a:t>Interest </a:t>
            </a:r>
            <a:r>
              <a:rPr lang="en-US" altLang="en-US" sz="2400" b="0" dirty="0" smtClean="0"/>
              <a:t>(3 </a:t>
            </a:r>
            <a:r>
              <a:rPr lang="en-US" altLang="en-US" sz="2400" b="0" dirty="0"/>
              <a:t>of 3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861692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Prior to 2018 and after 2025, qualified residence interest also includes interest on 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home equity loans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Home equity loans are secured by qualified residences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Interest is deductible only on portion of home equity loan that does not exceed the lesser of: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$100,000 ($50,000 for married, filing separate)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of home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−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acquisition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indebtedness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26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The Big </a:t>
            </a:r>
            <a:r>
              <a:rPr lang="en-US" altLang="en-US" sz="3600" dirty="0" smtClean="0"/>
              <a:t>Picture </a:t>
            </a:r>
            <a:r>
              <a:rPr lang="en-US" altLang="en-US" sz="2400" b="0" dirty="0" smtClean="0"/>
              <a:t>(3 </a:t>
            </a:r>
            <a:r>
              <a:rPr lang="en-US" altLang="en-US" sz="2400" b="0" dirty="0"/>
              <a:t>of 3</a:t>
            </a:r>
            <a:r>
              <a:rPr lang="en-US" altLang="en-US" sz="2400" b="0" dirty="0" smtClean="0"/>
              <a:t>)</a:t>
            </a:r>
            <a:endParaRPr lang="en-US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3"/>
            <a:ext cx="10711543" cy="4107069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5029200" algn="r"/>
              </a:tabLst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Alternatively, if they use their retirement and taxable investments to secure financing, they could qualify for a lower interest rate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  <a:tabLst>
                <a:tab pos="5029200" algn="r"/>
              </a:tabLst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Reduces the interest charge from $37,000 to $35,000</a:t>
            </a:r>
          </a:p>
          <a:p>
            <a:pPr marL="342900" indent="-342900"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5029200" algn="r"/>
              </a:tabLst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Their Federal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will be $200,000 and their taxable income will be between $160,000 and $176,000 for the year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  <a:tabLst>
                <a:tab pos="5029200" algn="r"/>
              </a:tabLst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They do not itemize their deductions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5029200" algn="r"/>
              </a:tabLst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Assume their marginal income tax rate under Georgia law is 6%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5029200" algn="r"/>
              </a:tabLst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Can John and Susan Williamson afford to pursue their dream of home ownership?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  <a:tabLst>
                <a:tab pos="5029200" algn="r"/>
              </a:tabLst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Read the chapter and formulate your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response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85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38200" y="243700"/>
            <a:ext cx="10515600" cy="91495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en-US" dirty="0"/>
              <a:t>The Big Picture - Example </a:t>
            </a:r>
            <a:r>
              <a:rPr lang="en-US" altLang="en-US" dirty="0" smtClean="0"/>
              <a:t>21 </a:t>
            </a:r>
            <a:r>
              <a:rPr lang="en-US" altLang="en-US" dirty="0"/>
              <a:t>Acquisition Indebtedness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969888" cy="4260724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Return to the facts of The Big Picture on p. 10-1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John and Susan will need to borrow at least a portion of the purchase price of their new home</a:t>
            </a:r>
          </a:p>
          <a:p>
            <a:pPr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standard mortgage likely will qualify as </a:t>
            </a:r>
            <a:r>
              <a:rPr lang="en-US" altLang="en-US" sz="22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acquisition indebtedness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However, the interest on the acquisition indebtedness will be fully deductible only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if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amount of the mortgage is $750,000 or less (assuming they file a joint return), and 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mortgage is secured by the home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Recall that they are also considering what appears to be a less expensive route of using their investments to secure the debt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If they choose this alternative, the interest will not be deductible as qualified residence interest because the loan would not be acquisition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indebtedness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45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Interest Paid For </a:t>
            </a:r>
            <a:r>
              <a:rPr lang="en-US" altLang="en-US" sz="3600" dirty="0" smtClean="0"/>
              <a:t>Services </a:t>
            </a:r>
            <a:r>
              <a:rPr lang="en-US" altLang="en-US" sz="2400" b="0" dirty="0" smtClean="0"/>
              <a:t>(1 of 2)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636396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“Points” paid for the use or forbearance of money qualify as deductible interest</a:t>
            </a:r>
          </a:p>
          <a:p>
            <a:pPr lvl="1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Cannot be a service charge if they are to qualify as deductible interest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Points generally must be capitalized and amortized over the life of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loan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77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Interest Paid For </a:t>
            </a:r>
            <a:r>
              <a:rPr lang="en-US" altLang="en-US" sz="3600" dirty="0" smtClean="0"/>
              <a:t>Services </a:t>
            </a:r>
            <a:r>
              <a:rPr lang="en-US" altLang="en-US" sz="2400" b="0" dirty="0" smtClean="0"/>
              <a:t>(2 of 2)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901572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Exception: Points paid in the acquisition or improvement of principal residence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Entire amount of such points are deductible in the year paid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Points paid to refinance an existing home mortgage must be capitalized and amortized over the life of the new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loan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87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Investment Interest 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929004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Investment interest on loans whose proceeds are used to purchase investment property may be deductible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 example, investment property may include stock, bonds, and land held for investment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Deduction of investment interest expense is limited to net investment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income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9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Other Interest Expense Limits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206628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Interest expense payable to related parties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Interest expense incurred to purchase tax exempt securities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 smtClean="0"/>
              <a:t>Others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417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Classification of Interest Expense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3"/>
            <a:ext cx="10711543" cy="3410333"/>
          </a:xfrm>
        </p:spPr>
        <p:txBody>
          <a:bodyPr/>
          <a:lstStyle/>
          <a:p>
            <a:pPr marL="34290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Whether interest is deductible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or as an itemized deduction (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 depends on purpose of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indebtedness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94360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If related to a business or the production of rent or royalty income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Interest is deductible </a:t>
            </a:r>
            <a:r>
              <a:rPr lang="en-US" altLang="en-US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If incurred for personal use, such as qualified residence interest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Deduction is reported on Schedule A, Form 1040 if taxpayer itemizes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However, interest on a student loan is a deduction </a:t>
            </a:r>
            <a:r>
              <a:rPr lang="en-US" altLang="en-US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If the taxpayer incurs debt in relation to his or her employment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Interest is considered to be personal, or consumer,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interest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67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Charitable Contributions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782700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Individuals and corporations may deduct contributions made to qualified domestic organizations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Contributor must have donative intent and expect nothing in return</a:t>
            </a:r>
          </a:p>
          <a:p>
            <a:pPr lvl="1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If contributor receives tangible benefit, the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of such benefit reduces the amount of the charitable contribution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deduction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16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Contribution of Services</a:t>
            </a:r>
            <a:endParaRPr lang="en-US" sz="36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569084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No deduction is allowed for the contribution of services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Unreimbursed expenses related to the services are deductible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Out-of-pocket transportation costs or a standard mileage rate of 14 cents per mile are deductible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Deductions are also permitted for transportation, reasonable expenses for lodging, and the cost of meals while away from home incurred in performing the donated services</a:t>
            </a:r>
          </a:p>
        </p:txBody>
      </p:sp>
    </p:spTree>
    <p:extLst>
      <p:ext uri="{BB962C8B-B14F-4D97-AF65-F5344CB8AC3E}">
        <p14:creationId xmlns:p14="http://schemas.microsoft.com/office/powerpoint/2010/main" val="75583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Nondeductible Items</a:t>
            </a:r>
            <a:endParaRPr lang="en-US" sz="36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43576" y="1289683"/>
            <a:ext cx="10711543" cy="4416173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The following items may not be deducted as charitable contributions: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Dues, fees, or bills paid to country clubs, lodges, fraternal orders, or similar groups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Cost of raffle, bingo, or lottery tickets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Cost of tuition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Payment for the right to purchase tickets for seating at an athletic event in a university stadium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Value of blood given to a blood bank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Donations to homeowners associations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Gifts to individuals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Rental value of property used by a qualified charity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82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/>
              <a:t>Qualified Organizations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029588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To be deductible, contributions must be to a qualified domestic nonprofit organization or state or possession of U.S. or any subdivisions thereof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(but not all) qualified domestic charities are listed in </a:t>
            </a:r>
            <a:r>
              <a:rPr lang="en-US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Publication 78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maintains a searchable database </a:t>
            </a:r>
            <a:r>
              <a:rPr lang="en-US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 www.irs.gov/charities-non-profits/organizations-eligible-to-receive-tax-deductible-charitable-contributions</a:t>
            </a:r>
            <a:endParaRPr lang="en-US" sz="2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43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Itemized </a:t>
            </a:r>
            <a:r>
              <a:rPr lang="en-US" altLang="en-US" sz="3600" dirty="0" smtClean="0"/>
              <a:t>Deductions </a:t>
            </a:r>
            <a:r>
              <a:rPr lang="en-US" altLang="en-US" sz="2400" b="0" dirty="0" smtClean="0"/>
              <a:t>(1 of 2)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3"/>
            <a:ext cx="10711543" cy="2556175"/>
          </a:xfrm>
        </p:spPr>
        <p:txBody>
          <a:bodyPr/>
          <a:lstStyle/>
          <a:p>
            <a:pPr marL="34290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Personal expenditures that are deductible from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as itemized deductions include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Medical expenses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Certain taxes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Mortgage and investment interest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Charitable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Contributions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20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Record-Keeping Requirements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258188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No deduction is allowed for charitable contributions unless the taxpayer has appropriate documentation and substantiation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specific type of documentation required depends on the amount of the contribution and whether the contribution is made in cash or noncash property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Special rules may apply to gifts of certain types of property (e.g., used automobiles) where Congress has noted taxpayer abuse in the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past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48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Ordinary Income Property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3"/>
            <a:ext cx="10711543" cy="1791845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Defined: assets that would produce ordinary income or short-term capital gain if sold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Contribution amount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of asset less ordinary income (or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 potential; generally the lower of adjusted basis or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88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Capital Gain Property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736980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Defined: assets that would produce long-term capital gain or Section 1231 gain if sold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Contribution amount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Generally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asset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30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5838"/>
            <a:ext cx="10515600" cy="1010679"/>
          </a:xfrm>
        </p:spPr>
        <p:txBody>
          <a:bodyPr/>
          <a:lstStyle/>
          <a:p>
            <a:pPr algn="l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Exceptions to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 Deduction of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Capital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Gain Property </a:t>
            </a:r>
            <a:r>
              <a:rPr lang="en-US" altLang="en-US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(1 of 2)</a:t>
            </a:r>
            <a:endParaRPr lang="en-US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544956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Private nonoperating foundations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Deduction for contributions to private nonoperating foundations must be reduced by the amount of long-term capital gain potential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Thus, the contribution deduction is limited to the adjusted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basis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69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9837"/>
            <a:ext cx="10515600" cy="1020786"/>
          </a:xfrm>
        </p:spPr>
        <p:txBody>
          <a:bodyPr/>
          <a:lstStyle/>
          <a:p>
            <a:pPr algn="l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Exceptions to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 Deduction of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Capital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Gain Property </a:t>
            </a:r>
            <a:r>
              <a:rPr lang="en-US" altLang="en-US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(2 of 2)</a:t>
            </a:r>
            <a:endParaRPr lang="en-US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697100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For contributions of tangible personalty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charitable deduction may be limited to the adjusted basis if the asset contributed is not used in charity’s exempt function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This reduction generally does not apply if</a:t>
            </a:r>
          </a:p>
          <a:p>
            <a:pPr lvl="2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property is, in fact, not put to an unrelated use, or</a:t>
            </a:r>
          </a:p>
          <a:p>
            <a:pPr lvl="2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At the time of the contribution, it was reasonable to anticipate that the property would not be put to an unrelated use by the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donee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61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01528" cy="672105"/>
          </a:xfrm>
        </p:spPr>
        <p:txBody>
          <a:bodyPr/>
          <a:lstStyle/>
          <a:p>
            <a:pPr algn="l"/>
            <a:r>
              <a:rPr lang="en-US" dirty="0"/>
              <a:t>Example of </a:t>
            </a:r>
            <a:r>
              <a:rPr lang="en-US" dirty="0" smtClean="0"/>
              <a:t>Contributions of </a:t>
            </a:r>
            <a:r>
              <a:rPr lang="en-US" dirty="0"/>
              <a:t>Tangible Personalty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166748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Taxpayer contributes painting to local charity: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$100,000 and adjusted basis $10,000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If charitable organization is a local museum that hangs the painting for patrons to view, taxpayer has $100,000 contribution deduction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If charitable organization is a local church that sells the painting immediately to obtain funds for its operation, taxpayer has $10,000 contribution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29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Charitable </a:t>
            </a:r>
            <a:r>
              <a:rPr lang="en-US" altLang="en-US" sz="3600" dirty="0" smtClean="0"/>
              <a:t>Contribution Limitations </a:t>
            </a:r>
            <a:r>
              <a:rPr lang="en-US" altLang="en-US" sz="2400" b="0" dirty="0" smtClean="0"/>
              <a:t>(1 of 5)</a:t>
            </a:r>
            <a:endParaRPr lang="en-US" sz="24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3785236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50% limit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charitable contribution deduction for a year cannot exceed 50% of the taxpayer’s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Contributions of cash, ordinary income property, and certain capital gain property (where the contribution amount is adjusted basis) are subject to the 50% limit (50% assets)</a:t>
            </a:r>
          </a:p>
          <a:p>
            <a:pPr marL="621792" lvl="1" indent="-320040">
              <a:spcBef>
                <a:spcPts val="1000"/>
              </a:spcBef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Generally, applies to contributions to public charities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 example, churches, schools, hospitals, and Federal, state, or local governmental units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Also applies to private operating foundations and certain private nonoperating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foundations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2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Charitable </a:t>
            </a:r>
            <a:r>
              <a:rPr lang="en-US" altLang="en-US" sz="3600" dirty="0" smtClean="0"/>
              <a:t>Contribution Limitations </a:t>
            </a:r>
            <a:r>
              <a:rPr lang="en-US" altLang="en-US" sz="2400" b="0" dirty="0" smtClean="0"/>
              <a:t>(2 </a:t>
            </a:r>
            <a:r>
              <a:rPr lang="en-US" altLang="en-US" sz="2400" b="0" dirty="0"/>
              <a:t>of 5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889124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Temporary 60 Percent Ceiling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From 2018 through 2025, the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of 2017 increases the deduction limit to 60% of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en-US" sz="22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cash donations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to organizations subject to the 50% limit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rationale for this increase is to offset the likely drop in charitable donations due to the effect of the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of 2017 on charitable contributions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higher standard deduction and the scaling back of many individual itemized deductions will result in fewer individuals itemizing deductions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These changes may reduce the tax incentive to make charitable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contributions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89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Charitable </a:t>
            </a:r>
            <a:r>
              <a:rPr lang="en-US" altLang="en-US" sz="3600" dirty="0" smtClean="0"/>
              <a:t>Contribution Limitations </a:t>
            </a:r>
            <a:r>
              <a:rPr lang="en-US" altLang="en-US" sz="2400" b="0" dirty="0" smtClean="0"/>
              <a:t>(3 of 5)</a:t>
            </a:r>
            <a:endParaRPr lang="en-US" sz="24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782700"/>
          </a:xfrm>
        </p:spPr>
        <p:txBody>
          <a:bodyPr/>
          <a:lstStyle/>
          <a:p>
            <a:pPr marL="34290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30% limit</a:t>
            </a:r>
          </a:p>
          <a:p>
            <a:pPr lvl="1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30% ceiling applies to contributions of cash and ordinary income property to private nonoperating foundations that are not 50% organizations</a:t>
            </a:r>
          </a:p>
          <a:p>
            <a:pPr lvl="1"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30% ceiling also applies to contributions of appreciated capital gain property to 50%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organizations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4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Charitable </a:t>
            </a:r>
            <a:r>
              <a:rPr lang="en-US" altLang="en-US" sz="3600" dirty="0" smtClean="0"/>
              <a:t>Contribution Limitations </a:t>
            </a:r>
            <a:r>
              <a:rPr lang="en-US" altLang="en-US" sz="2400" b="0" dirty="0" smtClean="0"/>
              <a:t>(4 </a:t>
            </a:r>
            <a:r>
              <a:rPr lang="en-US" altLang="en-US" sz="2400" b="0" dirty="0"/>
              <a:t>of 5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810132"/>
          </a:xfrm>
        </p:spPr>
        <p:txBody>
          <a:bodyPr/>
          <a:lstStyle/>
          <a:p>
            <a:pPr marL="347472" indent="-347472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30% limit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Taxpayer can elect to treat capital gain property as 50% assets by limiting the amount of such contributions to their adjusted bases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Referred to as the </a:t>
            </a:r>
            <a:r>
              <a:rPr lang="en-US" altLang="en-US" sz="22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reduced deduction election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Enables the taxpayer to move from the 30% limitation to the 50% 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limitation</a:t>
            </a: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12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Itemized </a:t>
            </a:r>
            <a:r>
              <a:rPr lang="en-US" altLang="en-US" sz="3600" dirty="0" smtClean="0"/>
              <a:t>Deductions </a:t>
            </a:r>
            <a:r>
              <a:rPr lang="en-US" altLang="en-US" sz="2400" b="0" dirty="0" smtClean="0"/>
              <a:t>(2 of 2)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Itemized deductions provide a tax benefit only to extent that, in total, they exceed the standard deduction amount for the </a:t>
            </a:r>
            <a:r>
              <a:rPr lang="en-US" altLang="en-US" dirty="0" smtClean="0"/>
              <a:t>taxpayer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2334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Charitable </a:t>
            </a:r>
            <a:r>
              <a:rPr lang="en-US" altLang="en-US" sz="3600" dirty="0" smtClean="0"/>
              <a:t>Contribution Limitations </a:t>
            </a:r>
            <a:r>
              <a:rPr lang="en-US" altLang="en-US" sz="2400" b="0" dirty="0" smtClean="0"/>
              <a:t>(</a:t>
            </a:r>
            <a:r>
              <a:rPr lang="en-US" altLang="en-US" sz="2400" b="0" dirty="0"/>
              <a:t>5 of 5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941452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20% limit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Certain contributions of capital gain property to private nonoperating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foundations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91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Charitable Contributions Carryover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578228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Contributions that cannot be taken in current year due to limitations may be carried forward for 5 years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Contributions carried forward retain their classification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For example, if the contribution originally involved 30% property, the carryover will continue to be classified as 30% property in the carryover year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When using carryovers, current contributions are used first, then carryovers used on a F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 basis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70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/>
              <a:t>Example of Charitable Contribution </a:t>
            </a:r>
            <a:r>
              <a:rPr lang="en-US" sz="3600" dirty="0" smtClean="0"/>
              <a:t>A</a:t>
            </a:r>
            <a:r>
              <a:rPr lang="en-US" sz="100" dirty="0" smtClean="0"/>
              <a:t> </a:t>
            </a:r>
            <a:r>
              <a:rPr lang="en-US" sz="3600" dirty="0" smtClean="0"/>
              <a:t>G</a:t>
            </a:r>
            <a:r>
              <a:rPr lang="en-US" sz="100" dirty="0" smtClean="0"/>
              <a:t> </a:t>
            </a:r>
            <a:r>
              <a:rPr lang="en-US" sz="3600" dirty="0" smtClean="0"/>
              <a:t>I </a:t>
            </a:r>
            <a:r>
              <a:rPr lang="en-US" sz="3600" dirty="0"/>
              <a:t>Limits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905880" cy="3547492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Taxpayer, AGI $60,000, contributed $2,000 cash and land with a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of $30,000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Potential total charitable contribution deduction is $32,000 ($2,000 cash + $30,000 land)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50% limit = $30,000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% limit = $18,000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Current deduction for the land is limited to $18,000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Amount of current deduction = $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20,000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$2,000 cash + $18,000 land = $20,000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Contribution carryforward = $12,000 land (as 30% asset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2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/>
              <a:t>Miscellaneous Itemized Deductions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3"/>
            <a:ext cx="10711543" cy="4160141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Prior to 2018 and after 2025, certain expenses are deductible only to the extent, in total, they exceed 2% of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Examples include: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Professional dues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Uniforms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Tax return prep fees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Job-hunting costs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Certain investment expenses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Hobby losses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Unreimbursed employee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expenses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77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167872" cy="672105"/>
          </a:xfrm>
        </p:spPr>
        <p:txBody>
          <a:bodyPr/>
          <a:lstStyle/>
          <a:p>
            <a:pPr algn="l"/>
            <a:r>
              <a:rPr lang="en-US" sz="3200" dirty="0"/>
              <a:t>Misc. Itemized Deductions Not Subject to 2% of </a:t>
            </a:r>
            <a:r>
              <a:rPr lang="en-US" sz="3200" dirty="0" smtClean="0"/>
              <a:t>A</a:t>
            </a:r>
            <a:r>
              <a:rPr lang="en-US" sz="100" dirty="0" smtClean="0"/>
              <a:t> </a:t>
            </a:r>
            <a:r>
              <a:rPr lang="en-US" sz="3200" dirty="0" smtClean="0"/>
              <a:t>G</a:t>
            </a:r>
            <a:r>
              <a:rPr lang="en-US" sz="100" dirty="0" smtClean="0"/>
              <a:t> </a:t>
            </a:r>
            <a:r>
              <a:rPr lang="en-US" sz="3200" dirty="0" smtClean="0"/>
              <a:t>I </a:t>
            </a:r>
            <a:r>
              <a:rPr lang="en-US" sz="3200" dirty="0"/>
              <a:t>Floor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2852548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Examples, which are currently deductible,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include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Gambling losses to the extent of gambling winnings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Impairment-related work expenses of a handicapped person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Federal estate tax on income in respect of a decedent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Deduction for repayment of amounts under a claim of right if more than $3,000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Unrecovered investment in an annuity contract when annuity ceases by reason of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death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60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Refocus On The Big </a:t>
            </a:r>
            <a:r>
              <a:rPr lang="en-US" altLang="en-US" sz="3600" dirty="0" smtClean="0"/>
              <a:t>Picture </a:t>
            </a:r>
            <a:r>
              <a:rPr lang="en-US" altLang="en-US" sz="2400" b="0" dirty="0" smtClean="0"/>
              <a:t>(1 of 2)</a:t>
            </a:r>
            <a:endParaRPr lang="en-US" sz="24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43576" y="1289683"/>
            <a:ext cx="10969888" cy="2249045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7550150" algn="r"/>
              </a:tabLst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Because qualified residence interest and real estate taxes are deductible, the after-tax cost of a home purchase is reduced by the tax savings associated with these itemized tax deductions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7550150" algn="r"/>
              </a:tabLst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Given the Williamsons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projected taxable income, they are in the 24% Federal and 6% state tax brackets for an aggregate marginal tax bracket of 30%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  <a:tabLst>
                <a:tab pos="7550150" algn="r"/>
              </a:tabLst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As a result, the after-tax cost of financing the purchase of the home will be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Content Placeholder 14" descr="Table is accessible to screenreaders"/>
          <p:cNvGraphicFramePr>
            <a:graphicFrameLocks noGrp="1"/>
          </p:cNvGraphicFramePr>
          <p:nvPr>
            <p:ph sz="quarter" idx="23"/>
            <p:extLst>
              <p:ext uri="{D42A27DB-BD31-4B8C-83A1-F6EECF244321}">
                <p14:modId xmlns:p14="http://schemas.microsoft.com/office/powerpoint/2010/main" val="2470858717"/>
              </p:ext>
            </p:extLst>
          </p:nvPr>
        </p:nvGraphicFramePr>
        <p:xfrm>
          <a:off x="1359877" y="3621489"/>
          <a:ext cx="10656277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01993">
                  <a:extLst>
                    <a:ext uri="{9D8B030D-6E8A-4147-A177-3AD203B41FA5}">
                      <a16:colId xmlns:a16="http://schemas.microsoft.com/office/drawing/2014/main" val="510122949"/>
                    </a:ext>
                  </a:extLst>
                </a:gridCol>
                <a:gridCol w="1054284">
                  <a:extLst>
                    <a:ext uri="{9D8B030D-6E8A-4147-A177-3AD203B41FA5}">
                      <a16:colId xmlns:a16="http://schemas.microsoft.com/office/drawing/2014/main" val="37926386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Nondeductible principal payments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en-US" sz="18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$ 2,000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356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Deductible qualified residence interest and real estate taxes [($37,000 + $4,000) × (1</a:t>
                      </a:r>
                      <a:r>
                        <a:rPr lang="en-US" altLang="en-US" sz="18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−</a:t>
                      </a:r>
                      <a:r>
                        <a:rPr lang="en-US" altLang="en-US" sz="18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.30)]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en-US" sz="1800" u="sng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28,700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1982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18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en-US" sz="1800" u="sng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$30,700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0186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18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After-tax monthly cost ($30,700 ÷ 12) 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en-US" sz="1800" u="sng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$ 2,558</a:t>
                      </a:r>
                      <a:endParaRPr 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40801674"/>
                  </a:ext>
                </a:extLst>
              </a:tr>
            </a:tbl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24"/>
          </p:nvPr>
        </p:nvSpPr>
        <p:spPr>
          <a:xfrm>
            <a:off x="744257" y="5295700"/>
            <a:ext cx="10710862" cy="998395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sz="2400" dirty="0"/>
              <a:t>Because the Williamsons will be able to itemize their deductions if they purchase a new home and will be able to deduct most of their monthly house payment, the home purchase will be </a:t>
            </a:r>
            <a:r>
              <a:rPr lang="en-US" altLang="en-US" sz="2400" dirty="0" smtClean="0"/>
              <a:t>affordable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7455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Refocus On The Big Picture </a:t>
            </a:r>
            <a:r>
              <a:rPr lang="en-US" altLang="en-US" sz="2400" b="0" dirty="0" smtClean="0"/>
              <a:t>(2 </a:t>
            </a:r>
            <a:r>
              <a:rPr lang="en-US" altLang="en-US" sz="2400" b="0" dirty="0"/>
              <a:t>of 2)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43576" y="1289683"/>
            <a:ext cx="10711543" cy="3090293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7550150" algn="r"/>
              </a:tabLst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What if the Williamsons choose to finance the purchase of their home using their investments as security for the loan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tabLst>
                <a:tab pos="7550150" algn="r"/>
              </a:tabLst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What may appear to be a cost-effective approach ends up being more costly on an after-tax basis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7550150" algn="r"/>
              </a:tabLst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With this approach, the interest expense is not deductible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tabLst>
                <a:tab pos="7550150" algn="r"/>
              </a:tabLst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It is not qualified residence interest or investment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interest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  <a:tabLst>
                <a:tab pos="7550150" algn="r"/>
              </a:tabLst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Therefore, the after-tax cost of financing the home using this approach makes the home more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expensive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Content Placeholder 9" descr="Table is accessible to screenreaders"/>
          <p:cNvGraphicFramePr>
            <a:graphicFrameLocks noGrp="1"/>
          </p:cNvGraphicFramePr>
          <p:nvPr>
            <p:ph sz="quarter" idx="24"/>
            <p:extLst>
              <p:ext uri="{D42A27DB-BD31-4B8C-83A1-F6EECF244321}">
                <p14:modId xmlns:p14="http://schemas.microsoft.com/office/powerpoint/2010/main" val="2083159876"/>
              </p:ext>
            </p:extLst>
          </p:nvPr>
        </p:nvGraphicFramePr>
        <p:xfrm>
          <a:off x="1060704" y="4509897"/>
          <a:ext cx="8692896" cy="1584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60809">
                  <a:extLst>
                    <a:ext uri="{9D8B030D-6E8A-4147-A177-3AD203B41FA5}">
                      <a16:colId xmlns:a16="http://schemas.microsoft.com/office/drawing/2014/main" val="257198715"/>
                    </a:ext>
                  </a:extLst>
                </a:gridCol>
                <a:gridCol w="1632087">
                  <a:extLst>
                    <a:ext uri="{9D8B030D-6E8A-4147-A177-3AD203B41FA5}">
                      <a16:colId xmlns:a16="http://schemas.microsoft.com/office/drawing/2014/main" val="2796988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en-US" sz="20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Nondeductible principal and interest payments 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en-US" sz="20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$37,000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310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20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Deductible real estate taxes [$4,000 × (1 −.30)] 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2,800</a:t>
                      </a:r>
                      <a:endParaRPr lang="en-US" sz="2000" u="sng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275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20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en-US" sz="2000" u="sng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$39,800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574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20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After-tax monthly cost ($39,800 ÷ 12) 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en-US" sz="2000" u="sng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$ 3,317</a:t>
                      </a:r>
                      <a:endParaRPr lang="en-US" sz="20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646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61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9125"/>
            <a:ext cx="10515600" cy="924104"/>
          </a:xfrm>
        </p:spPr>
        <p:txBody>
          <a:bodyPr/>
          <a:lstStyle/>
          <a:p>
            <a:pPr algn="l"/>
            <a:r>
              <a:rPr lang="en-US" altLang="en-US" sz="3600" dirty="0"/>
              <a:t>The Big Picture - Example </a:t>
            </a:r>
            <a:r>
              <a:rPr lang="en-US" altLang="en-US" sz="3600" dirty="0" smtClean="0"/>
              <a:t>1 Allowable </a:t>
            </a:r>
            <a:r>
              <a:rPr lang="en-US" altLang="en-US" sz="3600" dirty="0"/>
              <a:t>Itemized Deductions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4089140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Return to the facts of The Big Picture on p. 10-1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With the purchase of a home, John and Susan will be able to </a:t>
            </a:r>
            <a:r>
              <a:rPr lang="en-US" altLang="en-US" i="1" dirty="0">
                <a:latin typeface="Arial" panose="020B0604020202020204" pitchFamily="34" charset="0"/>
                <a:cs typeface="Arial" panose="020B0604020202020204" pitchFamily="34" charset="0"/>
              </a:rPr>
              <a:t>itemize their deductions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for the first time instead of claiming the standard deduction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Assuming the home mortgage interest expense and real estate taxes meet the requirements discussed in this chapter, they will be deducted </a:t>
            </a:r>
            <a:r>
              <a:rPr lang="en-US" altLang="en-US" sz="22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Their total itemized deductions will exceed the amount of their allowable standard deduction</a:t>
            </a:r>
          </a:p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Further, other qualifying expenditures, including up to $10,000 of state and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local income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and property taxes and charitable contributions will be deductible as itemized deductions, providing an explicit tax benefit to the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Williamsons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44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Medical </a:t>
            </a:r>
            <a:r>
              <a:rPr lang="en-US" altLang="en-US" sz="3600" dirty="0" smtClean="0"/>
              <a:t>Expenses </a:t>
            </a:r>
            <a:r>
              <a:rPr lang="en-US" altLang="en-US" sz="2400" b="0" dirty="0" smtClean="0"/>
              <a:t>(1 </a:t>
            </a:r>
            <a:r>
              <a:rPr lang="en-US" altLang="en-US" sz="2400" b="0" dirty="0"/>
              <a:t>of 5)</a:t>
            </a:r>
            <a:endParaRPr lang="en-US" sz="24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22939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Medical expenses are deductible to the extent unreimbursed medical expenses, in total, exceed 7.5% of A</a:t>
            </a:r>
            <a:r>
              <a:rPr lang="en-US" altLang="en-US" sz="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10% of A</a:t>
            </a:r>
            <a:r>
              <a:rPr lang="en-US" altLang="en-US" sz="1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 for 2019 and later years</a:t>
            </a:r>
          </a:p>
        </p:txBody>
      </p:sp>
    </p:spTree>
    <p:extLst>
      <p:ext uri="{BB962C8B-B14F-4D97-AF65-F5344CB8AC3E}">
        <p14:creationId xmlns:p14="http://schemas.microsoft.com/office/powerpoint/2010/main" val="125177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/>
              <a:t>Medical </a:t>
            </a:r>
            <a:r>
              <a:rPr lang="en-US" altLang="en-US" sz="3600" dirty="0" smtClean="0"/>
              <a:t>Expenses </a:t>
            </a:r>
            <a:r>
              <a:rPr lang="en-US" altLang="en-US" sz="2400" b="0" dirty="0" smtClean="0"/>
              <a:t>(</a:t>
            </a:r>
            <a:r>
              <a:rPr lang="en-US" altLang="en-US" sz="2400" b="0" dirty="0"/>
              <a:t>2 of 5</a:t>
            </a:r>
            <a:r>
              <a:rPr lang="en-US" altLang="en-US" sz="2400" b="0" dirty="0" smtClean="0"/>
              <a:t>)</a:t>
            </a:r>
            <a:endParaRPr lang="en-US" sz="2400" b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43576" y="1289684"/>
            <a:ext cx="10711543" cy="1471445"/>
          </a:xfrm>
        </p:spPr>
        <p:txBody>
          <a:bodyPr/>
          <a:lstStyle/>
          <a:p>
            <a:pPr marL="292608" indent="-292608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Example of medical expense deduction limitation: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Amy, age 24, has A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 of $10,000 and medical expenses of $1,500 in 2018</a:t>
            </a:r>
          </a:p>
          <a:p>
            <a:pPr marL="621792" lvl="1" indent="-320040">
              <a:spcBef>
                <a:spcPts val="1000"/>
              </a:spcBef>
              <a:buClr>
                <a:srgbClr val="C0000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Amy’s medical expense deduction = $750 [$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1,500 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− </a:t>
            </a:r>
            <a:r>
              <a:rPr lang="en-US" altLang="en-US" sz="2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($10,000 × 7.5</a:t>
            </a:r>
            <a:r>
              <a:rPr lang="en-US" altLang="en-US" sz="22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%)]</a:t>
            </a:r>
            <a:endParaRPr lang="en-US" altLang="en-US" sz="2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52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11892"/>
      </a:dk1>
      <a:lt1>
        <a:srgbClr val="FFFFFF"/>
      </a:lt1>
      <a:dk2>
        <a:srgbClr val="006198"/>
      </a:dk2>
      <a:lt2>
        <a:srgbClr val="E7E6E6"/>
      </a:lt2>
      <a:accent1>
        <a:srgbClr val="0098D4"/>
      </a:accent1>
      <a:accent2>
        <a:srgbClr val="00B7E6"/>
      </a:accent2>
      <a:accent3>
        <a:srgbClr val="81CFEC"/>
      </a:accent3>
      <a:accent4>
        <a:srgbClr val="E8255F"/>
      </a:accent4>
      <a:accent5>
        <a:srgbClr val="FF6300"/>
      </a:accent5>
      <a:accent6>
        <a:srgbClr val="F5B600"/>
      </a:accent6>
      <a:hlink>
        <a:srgbClr val="00B7E6"/>
      </a:hlink>
      <a:folHlink>
        <a:srgbClr val="0098D4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effectLst/>
      </a:spPr>
      <a:bodyPr wrap="square" lIns="0" tIns="0" rIns="0" rtlCol="0" anchor="b">
        <a:spAutoFit/>
      </a:bodyPr>
      <a:lstStyle>
        <a:defPPr>
          <a:defRPr sz="2000" smtClean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276F6C23-6457-4163-906F-9FD71B1D340C}" vid="{9A4A37B5-06EA-4573-8274-FD94E47E4E8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2E xmlns="f856fc18-c0f7-462c-a53d-fc2610d0c4c8">false</E2E>
    <Review_x0020_Notes xmlns="f856fc18-c0f7-462c-a53d-fc2610d0c4c8" xsi:nil="true"/>
    <_x0031_e_x0020_Audience xmlns="f856fc18-c0f7-462c-a53d-fc2610d0c4c8"/>
    <Screen xmlns="f856fc18-c0f7-462c-a53d-fc2610d0c4c8" xsi:nil="true"/>
    <Also_x0020_on_x0020_Doc_x0020_Center xmlns="f856fc18-c0f7-462c-a53d-fc2610d0c4c8">false</Also_x0020_on_x0020_Doc_x0020_Center>
    <Sub_x002d_Topic2 xmlns="f856fc18-c0f7-462c-a53d-fc2610d0c4c8" xsi:nil="true"/>
    <Current_x0020_Vrs_x002e__x0020_Date xmlns="f856fc18-c0f7-462c-a53d-fc2610d0c4c8" xsi:nil="true"/>
    <Product_x0020_Delivery_x0020_Format xmlns="f856fc18-c0f7-462c-a53d-fc2610d0c4c8"/>
    <Topic2 xmlns="f856fc18-c0f7-462c-a53d-fc2610d0c4c8" xsi:nil="true"/>
    <Source_x0020_File_x0020_Only xmlns="f856fc18-c0f7-462c-a53d-fc2610d0c4c8">false</Source_x0020_File_x0020_Only>
    <Doc_x0020_Type2 xmlns="f856fc18-c0f7-462c-a53d-fc2610d0c4c8" xsi:nil="true"/>
    <Owner xmlns="f856fc18-c0f7-462c-a53d-fc2610d0c4c8">
      <UserInfo>
        <DisplayName/>
        <AccountId xsi:nil="true"/>
        <AccountType/>
      </UserInfo>
    </Owner>
    <Software xmlns="f856fc18-c0f7-462c-a53d-fc2610d0c4c8" xsi:nil="true"/>
    <System_x0028_s_x0029_ xmlns="f856fc18-c0f7-462c-a53d-fc2610d0c4c8">
      <Value>None</Value>
    </System_x0028_s_x0029_>
    <Description0 xmlns="a4d2ff27-a226-42e2-a79e-c1ae662d212e" xsi:nil="true"/>
    <Product_x0020_Type_x0028_s_x0029_ xmlns="f856fc18-c0f7-462c-a53d-fc2610d0c4c8">
      <Value>None</Value>
    </Product_x0020_Type_x0028_s_x0029_>
    <Component_x0028_s_x0029_ xmlns="f856fc18-c0f7-462c-a53d-fc2610d0c4c8">
      <Value>None</Value>
    </Component_x0028_s_x0029_>
    <Function xmlns="f856fc18-c0f7-462c-a53d-fc2610d0c4c8" xsi:nil="true"/>
    <Portfolio xmlns="f856fc18-c0f7-462c-a53d-fc2610d0c4c8"/>
    <SPM_x0020_Definitions_x0020_Doc xmlns="f856fc18-c0f7-462c-a53d-fc2610d0c4c8">false</SPM_x0020_Definitions_x0020_Doc>
    <_dlc_DocId xmlns="a3520c62-91d1-4715-93cb-6b6cc6733a1f">MCVMYN5H3SZ7-24-1867</_dlc_DocId>
    <_dlc_DocIdUrl xmlns="a3520c62-91d1-4715-93cb-6b6cc6733a1f">
      <Url>http://vendorportal/Docs/_layouts/DocIdRedir.aspx?ID=MCVMYN5H3SZ7-24-1867</Url>
      <Description>MCVMYN5H3SZ7-24-1867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5D52E595BC2A47A3DCA88123D2A30D" ma:contentTypeVersion="35" ma:contentTypeDescription="Create a new document." ma:contentTypeScope="" ma:versionID="4c660e2e17d3ab93da6a423d8c1d122d">
  <xsd:schema xmlns:xsd="http://www.w3.org/2001/XMLSchema" xmlns:xs="http://www.w3.org/2001/XMLSchema" xmlns:p="http://schemas.microsoft.com/office/2006/metadata/properties" xmlns:ns2="a4d2ff27-a226-42e2-a79e-c1ae662d212e" xmlns:ns3="f856fc18-c0f7-462c-a53d-fc2610d0c4c8" xmlns:ns4="a3520c62-91d1-4715-93cb-6b6cc6733a1f" targetNamespace="http://schemas.microsoft.com/office/2006/metadata/properties" ma:root="true" ma:fieldsID="59feb48a41e2f3269242cbc893d6fc9a" ns2:_="" ns3:_="" ns4:_="">
    <xsd:import namespace="a4d2ff27-a226-42e2-a79e-c1ae662d212e"/>
    <xsd:import namespace="f856fc18-c0f7-462c-a53d-fc2610d0c4c8"/>
    <xsd:import namespace="a3520c62-91d1-4715-93cb-6b6cc6733a1f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3:Review_x0020_Notes" minOccurs="0"/>
                <xsd:element ref="ns3:Source_x0020_File_x0020_Only" minOccurs="0"/>
                <xsd:element ref="ns3:SPM_x0020_Definitions_x0020_Doc" minOccurs="0"/>
                <xsd:element ref="ns3:Also_x0020_on_x0020_Doc_x0020_Center" minOccurs="0"/>
                <xsd:element ref="ns3:E2E" minOccurs="0"/>
                <xsd:element ref="ns3:Function" minOccurs="0"/>
                <xsd:element ref="ns3:Topic2" minOccurs="0"/>
                <xsd:element ref="ns3:Sub_x002d_Topic2" minOccurs="0"/>
                <xsd:element ref="ns3:Current_x0020_Vrs_x002e__x0020_Date" minOccurs="0"/>
                <xsd:element ref="ns3:Owner" minOccurs="0"/>
                <xsd:element ref="ns3:Doc_x0020_Type2" minOccurs="0"/>
                <xsd:element ref="ns3:_x0031_e_x0020_Audience" minOccurs="0"/>
                <xsd:element ref="ns3:Product_x0020_Delivery_x0020_Format" minOccurs="0"/>
                <xsd:element ref="ns3:Product_x0020_Type_x0028_s_x0029_" minOccurs="0"/>
                <xsd:element ref="ns3:System_x0028_s_x0029_" minOccurs="0"/>
                <xsd:element ref="ns3:Software" minOccurs="0"/>
                <xsd:element ref="ns3:Screen" minOccurs="0"/>
                <xsd:element ref="ns3:Component_x0028_s_x0029_" minOccurs="0"/>
                <xsd:element ref="ns4:_dlc_DocIdUrl" minOccurs="0"/>
                <xsd:element ref="ns4:_dlc_DocId" minOccurs="0"/>
                <xsd:element ref="ns4:_dlc_DocIdPersistId" minOccurs="0"/>
                <xsd:element ref="ns3:Portfolio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d2ff27-a226-42e2-a79e-c1ae662d212e" elementFormDefault="qualified">
    <xsd:import namespace="http://schemas.microsoft.com/office/2006/documentManagement/types"/>
    <xsd:import namespace="http://schemas.microsoft.com/office/infopath/2007/PartnerControls"/>
    <xsd:element name="Description0" ma:index="2" nillable="true" ma:displayName="Description" ma:internalName="Description0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56fc18-c0f7-462c-a53d-fc2610d0c4c8" elementFormDefault="qualified">
    <xsd:import namespace="http://schemas.microsoft.com/office/2006/documentManagement/types"/>
    <xsd:import namespace="http://schemas.microsoft.com/office/infopath/2007/PartnerControls"/>
    <xsd:element name="Review_x0020_Notes" ma:index="3" nillable="true" ma:displayName="Review Notes" ma:internalName="Review_x0020_Notes">
      <xsd:simpleType>
        <xsd:restriction base="dms:Text">
          <xsd:maxLength value="255"/>
        </xsd:restriction>
      </xsd:simpleType>
    </xsd:element>
    <xsd:element name="Source_x0020_File_x0020_Only" ma:index="4" nillable="true" ma:displayName="Source File Only" ma:default="0" ma:internalName="Source_x0020_File_x0020_Only">
      <xsd:simpleType>
        <xsd:restriction base="dms:Boolean"/>
      </xsd:simpleType>
    </xsd:element>
    <xsd:element name="SPM_x0020_Definitions_x0020_Doc" ma:index="5" nillable="true" ma:displayName="SPM Definitions Doc" ma:default="0" ma:description="Documents that are referenced in scales vendor pricing definition documentation." ma:internalName="SPM_x0020_Definitions_x0020_Doc">
      <xsd:simpleType>
        <xsd:restriction base="dms:Boolean"/>
      </xsd:simpleType>
    </xsd:element>
    <xsd:element name="Also_x0020_on_x0020_Doc_x0020_Center" ma:index="6" nillable="true" ma:displayName="Shared Doc" ma:default="0" ma:internalName="Also_x0020_on_x0020_Doc_x0020_Center">
      <xsd:simpleType>
        <xsd:restriction base="dms:Boolean"/>
      </xsd:simpleType>
    </xsd:element>
    <xsd:element name="E2E" ma:index="7" nillable="true" ma:displayName="Outsourced Services" ma:default="0" ma:internalName="E2E">
      <xsd:simpleType>
        <xsd:restriction base="dms:Boolean"/>
      </xsd:simpleType>
    </xsd:element>
    <xsd:element name="Function" ma:index="8" nillable="true" ma:displayName="Function" ma:format="Dropdown" ma:internalName="Function">
      <xsd:simpleType>
        <xsd:restriction base="dms:Choice">
          <xsd:enumeration value="Product Setup"/>
          <xsd:enumeration value="Asset Selection"/>
          <xsd:enumeration value="Product Funding"/>
          <xsd:enumeration value="Content Authoring"/>
          <xsd:enumeration value="Content Development"/>
          <xsd:enumeration value="Content Design"/>
          <xsd:enumeration value="Content Clearance"/>
          <xsd:enumeration value="Content Production"/>
          <xsd:enumeration value="Project Management"/>
          <xsd:enumeration value="Content Finalization"/>
          <xsd:enumeration value="Product Closeout Activities"/>
          <xsd:enumeration value="Content Revision and Reprint"/>
          <xsd:enumeration value="General Reference"/>
        </xsd:restriction>
      </xsd:simpleType>
    </xsd:element>
    <xsd:element name="Topic2" ma:index="9" nillable="true" ma:displayName="Topic" ma:format="Dropdown" ma:internalName="Topic2">
      <xsd:simpleType>
        <xsd:restriction base="dms:Choice">
          <xsd:enumeration value="Managing Files"/>
          <xsd:enumeration value="Managing Quality and Compliance"/>
          <xsd:enumeration value="Managing Partners"/>
          <xsd:enumeration value="Managing Data"/>
          <xsd:enumeration value="Managing Budgets"/>
          <xsd:enumeration value="Managing Content Creation"/>
          <xsd:enumeration value="Other (Admin, Tools, Resources)"/>
        </xsd:restriction>
      </xsd:simpleType>
    </xsd:element>
    <xsd:element name="Sub_x002d_Topic2" ma:index="10" nillable="true" ma:displayName="Sub-Topic" ma:format="Dropdown" ma:internalName="Sub_x002d_Topic2">
      <xsd:simpleType>
        <xsd:restriction base="dms:Choice">
          <xsd:enumeration value="--MANAGING FILES--"/>
          <xsd:enumeration value="Archiving/File Sharing"/>
          <xsd:enumeration value="Automation"/>
          <xsd:enumeration value="Composition Standards"/>
          <xsd:enumeration value="File Approval"/>
          <xsd:enumeration value="File Certification"/>
          <xsd:enumeration value="File Delivery to Printer"/>
          <xsd:enumeration value="File Naming"/>
          <xsd:enumeration value="File Setup"/>
          <xsd:enumeration value="Format Conversion"/>
          <xsd:enumeration value="In-Prod Deliverables"/>
          <xsd:enumeration value="Page Proofs"/>
          <xsd:enumeration value="Print On Demand"/>
          <xsd:enumeration value="Printer Proofs"/>
          <xsd:enumeration value="Routing for Transmittal/Review"/>
          <xsd:enumeration value="Watermarking"/>
          <xsd:enumeration value="Word Downloads"/>
          <xsd:enumeration value="--MANAGING QUALITY &amp; COMPLIANCE--"/>
          <xsd:enumeration value="Alt text"/>
          <xsd:enumeration value="Assessments"/>
          <xsd:enumeration value="Branding"/>
          <xsd:enumeration value="Copyediting"/>
          <xsd:enumeration value="Copyright Lines and License Agreements"/>
          <xsd:enumeration value="Credit Line Placement"/>
          <xsd:enumeration value="CXX Processing"/>
          <xsd:enumeration value="CenDoc"/>
          <xsd:enumeration value="Design &amp; Semantic Coding"/>
          <xsd:enumeration value="Indexing"/>
          <xsd:enumeration value="Proofreading/QA"/>
          <xsd:enumeration value="Systems Testing"/>
          <xsd:enumeration value="--MANAGING PARTNERS--"/>
          <xsd:enumeration value="Author Communication"/>
          <xsd:enumeration value="Contact Lists"/>
          <xsd:enumeration value="Outsourced Services"/>
          <xsd:enumeration value="Escalation"/>
          <xsd:enumeration value="Project Team"/>
          <xsd:enumeration value="Vendor Assignments"/>
          <xsd:enumeration value="Vendor Communication"/>
          <xsd:enumeration value="Vendor Start Up"/>
          <xsd:enumeration value="Vendor Tracking"/>
          <xsd:enumeration value="--MANAGING DATA--"/>
          <xsd:enumeration value="Asset  Metadata"/>
          <xsd:enumeration value="Attachments"/>
          <xsd:enumeration value="Close-Out Materials"/>
          <xsd:enumeration value="Dashboard"/>
          <xsd:enumeration value="Data Integrity"/>
          <xsd:enumeration value="Meetings"/>
          <xsd:enumeration value="Order/Print Management"/>
          <xsd:enumeration value="Product Setup"/>
          <xsd:enumeration value="Schedules"/>
          <xsd:enumeration value="Specifications"/>
          <xsd:enumeration value="--MANAGING BUDGETS--"/>
          <xsd:enumeration value="Charge-Back Tracking"/>
          <xsd:enumeration value="Invoice Processing"/>
          <xsd:enumeration value="Plate &amp; Plate Wizard"/>
          <xsd:enumeration value="Purchase Orders"/>
          <xsd:enumeration value="Time Entry"/>
          <xsd:enumeration value="--MANAGING CONTENT CREATION--"/>
          <xsd:enumeration value="Approved Content Providers"/>
          <xsd:enumeration value="Art Manuscript / Logs"/>
          <xsd:enumeration value="Author Contract"/>
          <xsd:enumeration value="Content Authoring"/>
          <xsd:enumeration value="Content Design"/>
          <xsd:enumeration value="Content Development"/>
          <xsd:enumeration value="CXX Submission"/>
          <xsd:enumeration value="--OTHER: ADMIN/TOOLS/RESOURCES--"/>
          <xsd:enumeration value="Book Requests / Sample Copies"/>
          <xsd:enumeration value="Carts Request Form"/>
          <xsd:enumeration value="Codes &amp; Standard IDs"/>
          <xsd:enumeration value="Document Management *"/>
          <xsd:enumeration value="Other"/>
          <xsd:enumeration value="Shipping (Hardcopy)"/>
          <xsd:enumeration value="Tips &amp; Tricks *"/>
        </xsd:restriction>
      </xsd:simpleType>
    </xsd:element>
    <xsd:element name="Current_x0020_Vrs_x002e__x0020_Date" ma:index="11" nillable="true" ma:displayName="Current Vrs. Date" ma:format="DateOnly" ma:internalName="Current_x0020_Vrs_x002e__x0020_Date">
      <xsd:simpleType>
        <xsd:restriction base="dms:DateTime"/>
      </xsd:simpleType>
    </xsd:element>
    <xsd:element name="Owner" ma:index="12" nillable="true" ma:displayName="Owner" ma:description="Owner of this document" ma:list="UserInfo" ma:SearchPeopleOnly="false" ma:SharePointGroup="0" ma:internalName="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oc_x0020_Type2" ma:index="13" nillable="true" ma:displayName="Doc Type" ma:format="Dropdown" ma:internalName="Doc_x0020_Type2">
      <xsd:simpleType>
        <xsd:restriction base="dms:Choice">
          <xsd:enumeration value="Application File"/>
          <xsd:enumeration value="Calculator"/>
          <xsd:enumeration value="Cendoc Stylesheet"/>
          <xsd:enumeration value="Checklist/1-Pager"/>
          <xsd:enumeration value="Email Template"/>
          <xsd:enumeration value="Form"/>
          <xsd:enumeration value="Guidelines"/>
          <xsd:enumeration value="Non-PAL Stylesheet"/>
          <xsd:enumeration value="Presentation"/>
          <xsd:enumeration value="Process or Policy"/>
          <xsd:enumeration value="Reference FAQ"/>
          <xsd:enumeration value="Report"/>
          <xsd:enumeration value="Requirements (System)"/>
          <xsd:enumeration value="Sample / Example"/>
          <xsd:enumeration value="Style Guide"/>
          <xsd:enumeration value="Template"/>
          <xsd:enumeration value="User Guide/Manual"/>
          <xsd:enumeration value="Value List/Table"/>
          <xsd:enumeration value="Workflow"/>
        </xsd:restriction>
      </xsd:simpleType>
    </xsd:element>
    <xsd:element name="_x0031_e_x0020_Audience" ma:index="14" nillable="true" ma:displayName="Primary Audience" ma:internalName="_x0031_e_x0020_Audien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ntent Development"/>
                    <xsd:enumeration value="Design"/>
                    <xsd:enumeration value="Digital Production"/>
                    <xsd:enumeration value="E2E Site Lead"/>
                    <xsd:enumeration value="Finance &amp; Metrics"/>
                    <xsd:enumeration value="Inventory"/>
                    <xsd:enumeration value="Manufacturing"/>
                    <xsd:enumeration value="Marketing / Sales"/>
                    <xsd:enumeration value="Media Development"/>
                    <xsd:enumeration value="Production"/>
                    <xsd:enumeration value="Product Management"/>
                    <xsd:enumeration value="R&amp;P Acquisitions"/>
                    <xsd:enumeration value="R&amp;P Clearance"/>
                    <xsd:enumeration value="Standards/Ops Only"/>
                    <xsd:enumeration value="Vendors (VIP)"/>
                  </xsd:restriction>
                </xsd:simpleType>
              </xsd:element>
            </xsd:sequence>
          </xsd:extension>
        </xsd:complexContent>
      </xsd:complexType>
    </xsd:element>
    <xsd:element name="Product_x0020_Delivery_x0020_Format" ma:index="15" nillable="true" ma:displayName="Product Delivery Format" ma:internalName="Product_x0020_Delivery_x0020_Forma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Print"/>
                    <xsd:enumeration value="Manufactured Media"/>
                    <xsd:enumeration value="Online/Digital"/>
                  </xsd:restriction>
                </xsd:simpleType>
              </xsd:element>
            </xsd:sequence>
          </xsd:extension>
        </xsd:complexContent>
      </xsd:complexType>
    </xsd:element>
    <xsd:element name="Product_x0020_Type_x0028_s_x0029_" ma:index="16" nillable="true" ma:displayName="Product Type(s)" ma:default="None" ma:internalName="Product_x0020_Type_x0028_s_x0029_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ne"/>
                    <xsd:enumeration value="Advantage Editions"/>
                    <xsd:enumeration value="Ancillaries - Digital"/>
                    <xsd:enumeration value="Ancillaries - Print"/>
                    <xsd:enumeration value="Annotated Editions"/>
                    <xsd:enumeration value="AP Editions"/>
                    <xsd:enumeration value="Custom"/>
                    <xsd:enumeration value="Digital Products (non-eBook)"/>
                    <xsd:enumeration value="eBook"/>
                    <xsd:enumeration value="K-12 Editions"/>
                    <xsd:enumeration value="K-12 HS Editions"/>
                    <xsd:enumeration value="Instructor Editions"/>
                    <xsd:enumeration value="International Editions"/>
                    <xsd:enumeration value="MindTap"/>
                    <xsd:enumeration value="National Geographic Learning"/>
                    <xsd:enumeration value="SimPub"/>
                    <xsd:enumeration value="Student/Base Editions"/>
                  </xsd:restriction>
                </xsd:simpleType>
              </xsd:element>
            </xsd:sequence>
          </xsd:extension>
        </xsd:complexContent>
      </xsd:complexType>
    </xsd:element>
    <xsd:element name="System_x0028_s_x0029_" ma:index="17" nillable="true" ma:displayName="System(s)" ma:default="None" ma:internalName="System_x0028_s_x0029_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ne"/>
                    <xsd:enumeration value="Cardinal"/>
                    <xsd:enumeration value="CARTS"/>
                    <xsd:enumeration value="Compose"/>
                    <xsd:enumeration value="Docusphere"/>
                    <xsd:enumeration value="DropBox"/>
                    <xsd:enumeration value="E1"/>
                    <xsd:enumeration value="eProd"/>
                    <xsd:enumeration value="Geyser"/>
                    <xsd:enumeration value="Inside"/>
                    <xsd:enumeration value="Inside:ProdShare"/>
                    <xsd:enumeration value="IPS"/>
                    <xsd:enumeration value="JIRA"/>
                    <xsd:enumeration value="Mass Transit"/>
                    <xsd:enumeration value="ORCA"/>
                    <xsd:enumeration value="Printer Systems (JA/InSite/ePAC)"/>
                    <xsd:enumeration value="Rights Reporting Tool (RRT)"/>
                    <xsd:enumeration value="Rights Systems (RMS/CRS)"/>
                    <xsd:enumeration value="Telescope"/>
                  </xsd:restriction>
                </xsd:simpleType>
              </xsd:element>
            </xsd:sequence>
          </xsd:extension>
        </xsd:complexContent>
      </xsd:complexType>
    </xsd:element>
    <xsd:element name="Software" ma:index="18" nillable="true" ma:displayName="Software" ma:format="Dropdown" ma:internalName="Software">
      <xsd:simpleType>
        <xsd:restriction base="dms:Choice">
          <xsd:enumeration value="Adobe Acrobat"/>
          <xsd:enumeration value="Microsoft Visio"/>
          <xsd:enumeration value="PitStop"/>
        </xsd:restriction>
      </xsd:simpleType>
    </xsd:element>
    <xsd:element name="Screen" ma:index="19" nillable="true" ma:displayName="Screen" ma:format="Dropdown" ma:internalName="Screen">
      <xsd:simpleType>
        <xsd:restriction base="dms:Choice">
          <xsd:enumeration value="Attachments"/>
          <xsd:enumeration value="Dashboard(s)"/>
          <xsd:enumeration value="General/Multiple"/>
          <xsd:enumeration value="Main Setup"/>
          <xsd:enumeration value="MyTasks"/>
          <xsd:enumeration value="Narrative"/>
          <xsd:enumeration value="Plate"/>
          <xsd:enumeration value="Project Team"/>
          <xsd:enumeration value="Reprint Corrections"/>
          <xsd:enumeration value="Rights System View"/>
          <xsd:enumeration value="Routing"/>
          <xsd:enumeration value="Schedule"/>
          <xsd:enumeration value="Specifications"/>
          <xsd:enumeration value="Vendor Address Book"/>
          <xsd:enumeration value="Vendor Assignments"/>
        </xsd:restriction>
      </xsd:simpleType>
    </xsd:element>
    <xsd:element name="Component_x0028_s_x0029_" ma:index="20" nillable="true" ma:displayName="Component(s)" ma:default="None" ma:internalName="Component_x0028_s_x0029_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ne"/>
                    <xsd:enumeration value="Book Covers"/>
                    <xsd:enumeration value="Book Endsheets"/>
                    <xsd:enumeration value="Book Inserts"/>
                    <xsd:enumeration value="Book Inside Covers"/>
                    <xsd:enumeration value="Book Interiors"/>
                    <xsd:enumeration value="Book Preface/FM/CR"/>
                    <xsd:enumeration value="CDs"/>
                    <xsd:enumeration value="DVDs"/>
                    <xsd:enumeration value="In-Book Ads"/>
                    <xsd:enumeration value="PACs"/>
                  </xsd:restriction>
                </xsd:simpleType>
              </xsd:element>
            </xsd:sequence>
          </xsd:extension>
        </xsd:complexContent>
      </xsd:complexType>
    </xsd:element>
    <xsd:element name="Portfolio" ma:index="30" nillable="true" ma:displayName="Portfolio" ma:hidden="true" ma:internalName="Portfolio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Higher Ed"/>
                    <xsd:enumeration value="NGL/International"/>
                    <xsd:enumeration value="School/Reference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520c62-91d1-4715-93cb-6b6cc6733a1f" elementFormDefault="qualified">
    <xsd:import namespace="http://schemas.microsoft.com/office/2006/documentManagement/types"/>
    <xsd:import namespace="http://schemas.microsoft.com/office/infopath/2007/PartnerControls"/>
    <xsd:element name="_dlc_DocIdUrl" ma:index="2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" ma:index="23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PersistId" ma:index="29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BD255F-1AB4-4B7F-97CA-248D24762D41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BA9BA192-EF86-48DF-982C-2C526A268392}">
  <ds:schemaRefs>
    <ds:schemaRef ds:uri="http://purl.org/dc/dcmitype/"/>
    <ds:schemaRef ds:uri="a3520c62-91d1-4715-93cb-6b6cc6733a1f"/>
    <ds:schemaRef ds:uri="http://schemas.microsoft.com/office/2006/documentManagement/types"/>
    <ds:schemaRef ds:uri="http://purl.org/dc/elements/1.1/"/>
    <ds:schemaRef ds:uri="a4d2ff27-a226-42e2-a79e-c1ae662d212e"/>
    <ds:schemaRef ds:uri="f856fc18-c0f7-462c-a53d-fc2610d0c4c8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75FD8AF-03B6-40B7-84F4-489ECF9A03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d2ff27-a226-42e2-a79e-c1ae662d212e"/>
    <ds:schemaRef ds:uri="f856fc18-c0f7-462c-a53d-fc2610d0c4c8"/>
    <ds:schemaRef ds:uri="a3520c62-91d1-4715-93cb-6b6cc6733a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32CFAA7-E308-4DCB-89CD-C84C20E902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Accessible_PPT_Template_Cengage</Template>
  <TotalTime>1089</TotalTime>
  <Words>4584</Words>
  <Application>Microsoft Office PowerPoint</Application>
  <PresentationFormat>Widescreen</PresentationFormat>
  <Paragraphs>407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8" baseType="lpstr">
      <vt:lpstr>ＭＳ Ｐゴシック</vt:lpstr>
      <vt:lpstr>arial</vt:lpstr>
      <vt:lpstr>arial</vt:lpstr>
      <vt:lpstr>Calibri</vt:lpstr>
      <vt:lpstr>Courier New</vt:lpstr>
      <vt:lpstr>Helvetica</vt:lpstr>
      <vt:lpstr>LucidaGrande</vt:lpstr>
      <vt:lpstr>Open Sans</vt:lpstr>
      <vt:lpstr>Summer Font</vt:lpstr>
      <vt:lpstr>Times New Roman</vt:lpstr>
      <vt:lpstr>Wingdings</vt:lpstr>
      <vt:lpstr>Office Theme</vt:lpstr>
      <vt:lpstr>Deductions and Losses: Certain Itemized Deductions</vt:lpstr>
      <vt:lpstr>The Big Picture (1 of 3)</vt:lpstr>
      <vt:lpstr>The Big Picture (2 of 3)</vt:lpstr>
      <vt:lpstr>The Big Picture (3 of 3)</vt:lpstr>
      <vt:lpstr>Itemized Deductions (1 of 2)</vt:lpstr>
      <vt:lpstr>Itemized Deductions (2 of 2)</vt:lpstr>
      <vt:lpstr>The Big Picture - Example 1 Allowable Itemized Deductions</vt:lpstr>
      <vt:lpstr>Medical Expenses (1 of 5)</vt:lpstr>
      <vt:lpstr>Medical Expenses (2 of 5)</vt:lpstr>
      <vt:lpstr>Medical Expenses (3 of 5)</vt:lpstr>
      <vt:lpstr>Medical Expenses (4 of 5)</vt:lpstr>
      <vt:lpstr>Medical Expenses (5 of 5)</vt:lpstr>
      <vt:lpstr>The Big Picture - Example 2 Medical Expenses</vt:lpstr>
      <vt:lpstr>Examples of Deductible and Nondeductible Medical Expenses</vt:lpstr>
      <vt:lpstr>Nursing Home Expenditures</vt:lpstr>
      <vt:lpstr>Special School Expenditures</vt:lpstr>
      <vt:lpstr>Capital Medical Expenditures</vt:lpstr>
      <vt:lpstr>Capital Improvement to Home</vt:lpstr>
      <vt:lpstr>Medical Care for Spouse and Dependents</vt:lpstr>
      <vt:lpstr>Medical Transportation and Lodging</vt:lpstr>
      <vt:lpstr>The Big Picture - Example 9 Medical Expenses</vt:lpstr>
      <vt:lpstr>Medical Insurance Premiums (1 of 2)</vt:lpstr>
      <vt:lpstr>Medical Insurance Premiums (2 of 2)</vt:lpstr>
      <vt:lpstr>The Big Picture - Example 10 Medical Insurance Premiums</vt:lpstr>
      <vt:lpstr>Reimbursement by Medical Insurance</vt:lpstr>
      <vt:lpstr>Example of Medical Reimbursements (1 of 2)</vt:lpstr>
      <vt:lpstr>Example of Medical Reimbursements (2 of 2)</vt:lpstr>
      <vt:lpstr>Health Savings Accounts</vt:lpstr>
      <vt:lpstr>Taxes (1 of 5)</vt:lpstr>
      <vt:lpstr>Taxes (2 of 5)</vt:lpstr>
      <vt:lpstr>Taxes (3 of 5)</vt:lpstr>
      <vt:lpstr>Taxes (4 of 5)</vt:lpstr>
      <vt:lpstr>Taxes (5 of 5)</vt:lpstr>
      <vt:lpstr>The Big Picture - Example 16 Deductible Property Taxes</vt:lpstr>
      <vt:lpstr>Interest Expense</vt:lpstr>
      <vt:lpstr>Interest on Qualified Student Loans</vt:lpstr>
      <vt:lpstr>Qualified Residence Interest (1 of 3)</vt:lpstr>
      <vt:lpstr>Qualified Residence Interest (2 of 3)</vt:lpstr>
      <vt:lpstr>Qualified Residence Interest (3 of 3)</vt:lpstr>
      <vt:lpstr>The Big Picture - Example 21 Acquisition Indebtedness</vt:lpstr>
      <vt:lpstr>Interest Paid For Services (1 of 2)</vt:lpstr>
      <vt:lpstr>Interest Paid For Services (2 of 2)</vt:lpstr>
      <vt:lpstr>Investment Interest </vt:lpstr>
      <vt:lpstr>Other Interest Expense Limits</vt:lpstr>
      <vt:lpstr>Classification of Interest Expense</vt:lpstr>
      <vt:lpstr>Charitable Contributions</vt:lpstr>
      <vt:lpstr>Contribution of Services</vt:lpstr>
      <vt:lpstr>Nondeductible Items</vt:lpstr>
      <vt:lpstr>Qualified Organizations</vt:lpstr>
      <vt:lpstr>Record-Keeping Requirements</vt:lpstr>
      <vt:lpstr>Ordinary Income Property</vt:lpstr>
      <vt:lpstr>Capital Gain Property</vt:lpstr>
      <vt:lpstr>Exceptions to F M V Deduction of Capital Gain Property (1 of 2)</vt:lpstr>
      <vt:lpstr>Exceptions to F M V Deduction of Capital Gain Property (2 of 2)</vt:lpstr>
      <vt:lpstr>Example of Contributions of Tangible Personalty</vt:lpstr>
      <vt:lpstr>Charitable Contribution Limitations (1 of 5)</vt:lpstr>
      <vt:lpstr>Charitable Contribution Limitations (2 of 5)</vt:lpstr>
      <vt:lpstr>Charitable Contribution Limitations (3 of 5)</vt:lpstr>
      <vt:lpstr>Charitable Contribution Limitations (4 of 5)</vt:lpstr>
      <vt:lpstr>Charitable Contribution Limitations (5 of 5)</vt:lpstr>
      <vt:lpstr>Charitable Contributions Carryover</vt:lpstr>
      <vt:lpstr>Example of Charitable Contribution A G I Limits</vt:lpstr>
      <vt:lpstr>Miscellaneous Itemized Deductions</vt:lpstr>
      <vt:lpstr>Misc. Itemized Deductions Not Subject to 2% of A G I Floor</vt:lpstr>
      <vt:lpstr>Refocus On The Big Picture (1 of 2)</vt:lpstr>
      <vt:lpstr>Refocus On The Big Picture (2 of 2)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laser</dc:creator>
  <cp:lastModifiedBy>D, Mohanapriya</cp:lastModifiedBy>
  <cp:revision>156</cp:revision>
  <cp:lastPrinted>2016-10-03T15:29:39Z</cp:lastPrinted>
  <dcterms:created xsi:type="dcterms:W3CDTF">2018-11-09T11:15:56Z</dcterms:created>
  <dcterms:modified xsi:type="dcterms:W3CDTF">2019-01-23T01:17:15Z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0x0101002A5D52E595BC2A47A3DCA88123D2A30D</vt:lpwstr>
  </property>
  <property fmtid="{D5CDD505-2E9C-101B-9397-08002B2CF9AE}" pid="3" name="Order">
    <vt:r8>112600</vt:r8>
  </property>
  <property fmtid="{D5CDD505-2E9C-101B-9397-08002B2CF9AE}" pid="4" name="Category">
    <vt:lpwstr>Accessibility</vt:lpwstr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Document Type">
    <vt:lpwstr>Template</vt:lpwstr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Audience">
    <vt:lpwstr>Content Developer</vt:lpwstr>
  </property>
  <property fmtid="{D5CDD505-2E9C-101B-9397-08002B2CF9AE}" pid="11" name="Department">
    <vt:lpwstr>GPM Training</vt:lpwstr>
  </property>
  <property fmtid="{D5CDD505-2E9C-101B-9397-08002B2CF9AE}" pid="12" name="ComplianceAssetId">
    <vt:lpwstr/>
  </property>
  <property fmtid="{D5CDD505-2E9C-101B-9397-08002B2CF9AE}" pid="13" name="TemplateUrl">
    <vt:lpwstr/>
  </property>
  <property fmtid="{D5CDD505-2E9C-101B-9397-08002B2CF9AE}" pid="14" name="_dlc_DocIdItemGuid">
    <vt:lpwstr>8b70cda3-413b-4766-b009-7cf0a547d69e</vt:lpwstr>
  </property>
</Properties>
</file>