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4"/>
  </p:notesMasterIdLst>
  <p:handoutMasterIdLst>
    <p:handoutMasterId r:id="rId35"/>
  </p:handoutMasterIdLst>
  <p:sldIdLst>
    <p:sldId id="256" r:id="rId2"/>
    <p:sldId id="328" r:id="rId3"/>
    <p:sldId id="379" r:id="rId4"/>
    <p:sldId id="333" r:id="rId5"/>
    <p:sldId id="345" r:id="rId6"/>
    <p:sldId id="347" r:id="rId7"/>
    <p:sldId id="348" r:id="rId8"/>
    <p:sldId id="346" r:id="rId9"/>
    <p:sldId id="264" r:id="rId10"/>
    <p:sldId id="350" r:id="rId11"/>
    <p:sldId id="353" r:id="rId12"/>
    <p:sldId id="352" r:id="rId13"/>
    <p:sldId id="384" r:id="rId14"/>
    <p:sldId id="377" r:id="rId15"/>
    <p:sldId id="315" r:id="rId16"/>
    <p:sldId id="383" r:id="rId17"/>
    <p:sldId id="378" r:id="rId18"/>
    <p:sldId id="385" r:id="rId19"/>
    <p:sldId id="387" r:id="rId20"/>
    <p:sldId id="388" r:id="rId21"/>
    <p:sldId id="389" r:id="rId22"/>
    <p:sldId id="390" r:id="rId23"/>
    <p:sldId id="391" r:id="rId24"/>
    <p:sldId id="393" r:id="rId25"/>
    <p:sldId id="394" r:id="rId26"/>
    <p:sldId id="396" r:id="rId27"/>
    <p:sldId id="399" r:id="rId28"/>
    <p:sldId id="401" r:id="rId29"/>
    <p:sldId id="402" r:id="rId30"/>
    <p:sldId id="403" r:id="rId31"/>
    <p:sldId id="404" r:id="rId32"/>
    <p:sldId id="405" r:id="rId33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28" autoAdjust="0"/>
  </p:normalViewPr>
  <p:slideViewPr>
    <p:cSldViewPr>
      <p:cViewPr varScale="1">
        <p:scale>
          <a:sx n="102" d="100"/>
          <a:sy n="102" d="100"/>
        </p:scale>
        <p:origin x="108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BD4A33CA-1E13-4AF5-83EC-3B5774D1AF8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EA96404-1E98-4919-877A-A2A990AD38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96404-1E98-4919-877A-A2A990AD382C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169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96404-1E98-4919-877A-A2A990AD382C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1669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96404-1E98-4919-877A-A2A990AD382C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57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4379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9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659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42061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3112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416547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544040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6383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975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886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898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142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791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411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622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66" r:id="rId2"/>
    <p:sldLayoutId id="2147483872" r:id="rId3"/>
    <p:sldLayoutId id="2147483867" r:id="rId4"/>
    <p:sldLayoutId id="2147483868" r:id="rId5"/>
    <p:sldLayoutId id="2147483869" r:id="rId6"/>
    <p:sldLayoutId id="2147483873" r:id="rId7"/>
    <p:sldLayoutId id="2147483874" r:id="rId8"/>
    <p:sldLayoutId id="2147483875" r:id="rId9"/>
    <p:sldLayoutId id="2147483870" r:id="rId10"/>
    <p:sldLayoutId id="2147483876" r:id="rId11"/>
    <p:sldLayoutId id="2147483877" r:id="rId12"/>
    <p:sldLayoutId id="2147483878" r:id="rId13"/>
    <p:sldLayoutId id="2147483879" r:id="rId14"/>
    <p:sldLayoutId id="2147483880" r:id="rId15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47800" y="381000"/>
            <a:ext cx="6780975" cy="62876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Tissue and Cranium</a:t>
            </a:r>
            <a:endParaRPr lang="en-US" altLang="en-US" sz="540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2291" name="Picture 4" descr="B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81476"/>
            <a:ext cx="4037775" cy="3881123"/>
          </a:xfrm>
          <a:prstGeom prst="rect">
            <a:avLst/>
          </a:prstGeom>
          <a:noFill/>
          <a:ln w="254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20" y="1623292"/>
            <a:ext cx="2954480" cy="393930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5" descr="osteo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021556"/>
            <a:ext cx="3941393" cy="5195888"/>
          </a:xfrm>
        </p:spPr>
      </p:pic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990600"/>
            <a:ext cx="5029200" cy="5257800"/>
          </a:xfrm>
        </p:spPr>
        <p:txBody>
          <a:bodyPr/>
          <a:lstStyle/>
          <a:p>
            <a:pPr eaLnBrk="1" hangingPunct="1"/>
            <a:r>
              <a:rPr lang="en-US" altLang="en-US" sz="3600" cap="small" dirty="0" smtClean="0">
                <a:solidFill>
                  <a:srgbClr val="FF0000"/>
                </a:solidFill>
              </a:rPr>
              <a:t>Central Canal: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Center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of every osteon; Contains Vessels &amp; Nerves</a:t>
            </a:r>
          </a:p>
          <a:p>
            <a:pPr marL="0" indent="0" eaLnBrk="1" hangingPunct="1">
              <a:buNone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Perforating Canals: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Perpendicular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to Central </a:t>
            </a:r>
            <a:r>
              <a:rPr lang="en-US" altLang="en-US" sz="3600" cap="small" dirty="0">
                <a:solidFill>
                  <a:schemeClr val="tx1"/>
                </a:solidFill>
              </a:rPr>
              <a:t>C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anals; connect </a:t>
            </a:r>
            <a:r>
              <a:rPr lang="en-US" altLang="en-US" sz="3600" cap="small" dirty="0">
                <a:solidFill>
                  <a:schemeClr val="tx1"/>
                </a:solidFill>
              </a:rPr>
              <a:t>multiple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central canals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with Vessel and Nerve </a:t>
            </a:r>
            <a:r>
              <a:rPr lang="en-US" altLang="en-US" sz="3600" u="sng" cap="small" dirty="0">
                <a:solidFill>
                  <a:schemeClr val="tx1"/>
                </a:solidFill>
              </a:rPr>
              <a:t>B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ranches</a:t>
            </a:r>
            <a:endParaRPr lang="en-US" altLang="en-US" sz="3600" cap="small" dirty="0" smtClean="0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-30956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Histology: Osteons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8" descr="f6-8tr_components_of_bo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4090" y="1282271"/>
            <a:ext cx="3557909" cy="3211309"/>
          </a:xfrm>
        </p:spPr>
      </p:pic>
      <p:sp>
        <p:nvSpPr>
          <p:cNvPr id="2560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490" y="718444"/>
            <a:ext cx="5310510" cy="5715000"/>
          </a:xfrm>
        </p:spPr>
        <p:txBody>
          <a:bodyPr/>
          <a:lstStyle/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Lacunae: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Spaces </a:t>
            </a:r>
            <a:r>
              <a:rPr lang="en-US" altLang="en-US" sz="3600" cap="small" dirty="0">
                <a:solidFill>
                  <a:schemeClr val="tx1"/>
                </a:solidFill>
              </a:rPr>
              <a:t>W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here                        Osteocytes </a:t>
            </a:r>
            <a:r>
              <a:rPr lang="en-US" altLang="en-US" sz="3600" cap="small" dirty="0">
                <a:solidFill>
                  <a:schemeClr val="tx1"/>
                </a:solidFill>
              </a:rPr>
              <a:t>R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eside</a:t>
            </a:r>
          </a:p>
          <a:p>
            <a:pPr marL="384175" lvl="2" indent="0" eaLnBrk="1" hangingPunct="1">
              <a:buNone/>
              <a:defRPr/>
            </a:pP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Canaliculi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:</a:t>
            </a:r>
            <a:r>
              <a:rPr lang="en-US" altLang="en-US" sz="3600" cap="small" dirty="0">
                <a:solidFill>
                  <a:srgbClr val="FF0000"/>
                </a:solidFill>
              </a:rPr>
              <a:t>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Channels Connecting lacunae: For Gas &amp; Mineral </a:t>
            </a:r>
            <a:r>
              <a:rPr lang="en-US" altLang="en-US" sz="3600" cap="small" dirty="0">
                <a:solidFill>
                  <a:schemeClr val="tx1"/>
                </a:solidFill>
              </a:rPr>
              <a:t>E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xchange between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Osteocytes</a:t>
            </a:r>
          </a:p>
          <a:p>
            <a:pPr lvl="2" eaLnBrk="1" hangingPunct="1">
              <a:defRPr/>
            </a:pPr>
            <a:endParaRPr lang="en-US" altLang="en-US" sz="1800" dirty="0" smtClean="0"/>
          </a:p>
          <a:p>
            <a:pPr lvl="2" eaLnBrk="1" hangingPunct="1">
              <a:defRPr/>
            </a:pPr>
            <a:endParaRPr lang="en-US" altLang="en-US" sz="1800" dirty="0" smtClean="0"/>
          </a:p>
          <a:p>
            <a:pPr lvl="1" eaLnBrk="1" hangingPunct="1">
              <a:defRPr/>
            </a:pPr>
            <a:endParaRPr lang="en-US" altLang="en-US" sz="2400" dirty="0" smtClean="0"/>
          </a:p>
          <a:p>
            <a:pPr lvl="1" eaLnBrk="1" hangingPunct="1">
              <a:defRPr/>
            </a:pPr>
            <a:endParaRPr lang="en-US" altLang="en-US" sz="2400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81000" y="-42970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Histology: Osteons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449576" y="1752600"/>
            <a:ext cx="3351060" cy="2270653"/>
            <a:chOff x="1449576" y="1752600"/>
            <a:chExt cx="3351060" cy="227065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576" y="1752600"/>
              <a:ext cx="2355736" cy="2270653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2080890" y="2590800"/>
              <a:ext cx="457200" cy="39906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V="1">
              <a:off x="2551280" y="2286000"/>
              <a:ext cx="2249356" cy="381000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f6-8tr_components_of_bo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2"/>
          <a:stretch>
            <a:fillRect/>
          </a:stretch>
        </p:blipFill>
        <p:spPr>
          <a:xfrm>
            <a:off x="4191000" y="1371600"/>
            <a:ext cx="4785629" cy="4191000"/>
          </a:xfrm>
        </p:spPr>
      </p:pic>
      <p:sp>
        <p:nvSpPr>
          <p:cNvPr id="219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-477234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>
                <a:solidFill>
                  <a:schemeClr val="tx1"/>
                </a:solidFill>
                <a:latin typeface="+mn-lt"/>
              </a:rPr>
              <a:t>Bone Histology: Osteons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" y="838200"/>
            <a:ext cx="4572000" cy="5760563"/>
          </a:xfrm>
        </p:spPr>
        <p:txBody>
          <a:bodyPr/>
          <a:lstStyle/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Lamellae: 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Concentric Bone Rings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with  </a:t>
            </a: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>
                <a:solidFill>
                  <a:schemeClr val="tx1"/>
                </a:solidFill>
              </a:rPr>
              <a:t>F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ibers </a:t>
            </a:r>
            <a:r>
              <a:rPr lang="en-US" altLang="en-US" sz="3600" cap="small" dirty="0">
                <a:solidFill>
                  <a:schemeClr val="tx1"/>
                </a:solidFill>
              </a:rPr>
              <a:t>O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riented in Opposite </a:t>
            </a:r>
            <a:r>
              <a:rPr lang="en-US" altLang="en-US" sz="3600" cap="small" dirty="0">
                <a:solidFill>
                  <a:schemeClr val="tx1"/>
                </a:solidFill>
              </a:rPr>
              <a:t>D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irections.</a:t>
            </a: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endParaRPr lang="en-US" altLang="en-US" sz="3600" cap="small" dirty="0">
              <a:solidFill>
                <a:srgbClr val="FF0000"/>
              </a:solidFill>
            </a:endParaRP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Concentric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Lamellae: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Encircle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Every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600" cap="small" dirty="0">
                <a:solidFill>
                  <a:schemeClr val="tx1"/>
                </a:solidFill>
              </a:rPr>
              <a:t>C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entral </a:t>
            </a:r>
            <a:r>
              <a:rPr lang="en-US" altLang="en-US" sz="3600" cap="small" dirty="0">
                <a:solidFill>
                  <a:schemeClr val="tx1"/>
                </a:solidFill>
              </a:rPr>
              <a:t>C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anal</a:t>
            </a:r>
          </a:p>
          <a:p>
            <a:pPr marL="384175" lvl="2" indent="0" eaLnBrk="1" hangingPunct="1">
              <a:buNone/>
              <a:defRPr/>
            </a:pPr>
            <a:endParaRPr lang="en-US" altLang="en-US" sz="2800" dirty="0" smtClean="0">
              <a:solidFill>
                <a:schemeClr val="tx1"/>
              </a:solidFill>
            </a:endParaRPr>
          </a:p>
          <a:p>
            <a:pPr lvl="1" eaLnBrk="1" hangingPunct="1">
              <a:defRPr/>
            </a:pPr>
            <a:endParaRPr lang="en-US" altLang="en-US" dirty="0" smtClean="0"/>
          </a:p>
          <a:p>
            <a:pPr lvl="1" eaLnBrk="1" hangingPunct="1">
              <a:defRPr/>
            </a:pPr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C:\Users\Sue\Desktop\Picture1.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" y="2286000"/>
            <a:ext cx="7081838" cy="485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 descr="C:\Users\Sue\Desktop\Picture1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533400"/>
            <a:ext cx="3976688" cy="267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1210"/>
            <a:ext cx="8229600" cy="6096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Histology: Osteons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381000" y="-45720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cap="small" dirty="0" smtClean="0">
                <a:solidFill>
                  <a:schemeClr val="tx1"/>
                </a:solidFill>
                <a:latin typeface="+mn-lt"/>
              </a:rPr>
              <a:t>Bone Development: Ossification</a:t>
            </a:r>
            <a:endParaRPr lang="en-US" sz="4000" cap="small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2400" y="862012"/>
            <a:ext cx="8610600" cy="1943100"/>
          </a:xfrm>
        </p:spPr>
        <p:txBody>
          <a:bodyPr/>
          <a:lstStyle/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Osteoblasts: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create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new bone</a:t>
            </a:r>
          </a:p>
          <a:p>
            <a:pPr marL="200025" lvl="1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Osteoclasts: 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remove </a:t>
            </a:r>
            <a:r>
              <a:rPr lang="en-US" altLang="en-US" sz="3600" i="1" cap="small" dirty="0" smtClean="0">
                <a:solidFill>
                  <a:schemeClr val="tx1"/>
                </a:solidFill>
              </a:rPr>
              <a:t>bone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(takes it away from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inside of diaphysis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to form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medullary cavity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26628" name="Picture 8" descr="appositional bone growth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805112"/>
            <a:ext cx="7840382" cy="30480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71575"/>
            <a:ext cx="415290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0" y="-724694"/>
            <a:ext cx="3886200" cy="14493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Remodeling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52400" y="914400"/>
            <a:ext cx="5867400" cy="5562600"/>
          </a:xfrm>
        </p:spPr>
        <p:txBody>
          <a:bodyPr/>
          <a:lstStyle/>
          <a:p>
            <a:pPr eaLnBrk="1" hangingPunct="1"/>
            <a:r>
              <a:rPr lang="en-US" altLang="en-US" sz="3600" cap="small" dirty="0" smtClean="0">
                <a:solidFill>
                  <a:srgbClr val="FF0000"/>
                </a:solidFill>
              </a:rPr>
              <a:t>Bone Length Set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by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Adulthood</a:t>
            </a:r>
          </a:p>
          <a:p>
            <a:pPr algn="ctr" eaLnBrk="1" hangingPunct="1"/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algn="ctr" eaLnBrk="1" hangingPunct="1"/>
            <a:r>
              <a:rPr lang="en-US" altLang="en-US" sz="3600" cap="small" dirty="0" smtClean="0">
                <a:solidFill>
                  <a:schemeClr val="tx1"/>
                </a:solidFill>
              </a:rPr>
              <a:t>BUT</a:t>
            </a: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200025" lvl="1" indent="0" eaLnBrk="1" hangingPunct="1">
              <a:buNone/>
            </a:pPr>
            <a:endParaRPr lang="en-US" altLang="en-US" sz="3600" cap="small" dirty="0">
              <a:solidFill>
                <a:schemeClr val="tx1"/>
              </a:solidFill>
            </a:endParaRPr>
          </a:p>
          <a:p>
            <a:pPr marL="0" lvl="1" indent="0" eaLnBrk="1" hangingPunct="1">
              <a:buNone/>
            </a:pP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0" lvl="1" indent="0" eaLnBrk="1" hangingPunct="1">
              <a:buNone/>
            </a:pPr>
            <a:endParaRPr lang="en-US" altLang="en-US" sz="3600" cap="small" dirty="0">
              <a:solidFill>
                <a:schemeClr val="tx1"/>
              </a:solidFill>
            </a:endParaRPr>
          </a:p>
          <a:p>
            <a:pPr marL="0" lvl="1" indent="0" eaLnBrk="1" hangingPunct="1">
              <a:buNone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Bone </a:t>
            </a:r>
            <a:r>
              <a:rPr lang="en-US" altLang="en-US" sz="3600" u="sng" cap="small" dirty="0">
                <a:solidFill>
                  <a:schemeClr val="tx1"/>
                </a:solidFill>
              </a:rPr>
              <a:t>R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eshapes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Throughout Life; It is</a:t>
            </a:r>
            <a:r>
              <a:rPr lang="en-US" altLang="en-US" sz="3600" cap="small" dirty="0">
                <a:solidFill>
                  <a:schemeClr val="tx1"/>
                </a:solidFill>
              </a:rPr>
              <a:t>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Constantly </a:t>
            </a:r>
            <a:r>
              <a:rPr lang="en-US" altLang="en-US" sz="3600" u="sng" cap="small" dirty="0">
                <a:solidFill>
                  <a:srgbClr val="FF0000"/>
                </a:solidFill>
              </a:rPr>
              <a:t>D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eposited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and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Resorbed</a:t>
            </a:r>
          </a:p>
          <a:p>
            <a:pPr eaLnBrk="1" hangingPunct="1"/>
            <a:endParaRPr lang="en-US" alt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52425" y="-446863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Repair After Fracture</a:t>
            </a:r>
          </a:p>
        </p:txBody>
      </p:sp>
      <p:pic>
        <p:nvPicPr>
          <p:cNvPr id="29699" name="Picture 10" descr="f6-16_fracture_repair_c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4"/>
          <a:stretch>
            <a:fillRect/>
          </a:stretch>
        </p:blipFill>
        <p:spPr>
          <a:xfrm>
            <a:off x="215294" y="609600"/>
            <a:ext cx="8348663" cy="3044754"/>
          </a:xfrm>
        </p:spPr>
      </p:pic>
      <p:sp>
        <p:nvSpPr>
          <p:cNvPr id="3" name="TextBox 2"/>
          <p:cNvSpPr txBox="1"/>
          <p:nvPr/>
        </p:nvSpPr>
        <p:spPr>
          <a:xfrm>
            <a:off x="47625" y="3810000"/>
            <a:ext cx="88392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Bone fractures:</a:t>
            </a:r>
            <a:r>
              <a:rPr lang="en-US" sz="3600" cap="small" dirty="0" smtClean="0">
                <a:latin typeface="+mn-lt"/>
              </a:rPr>
              <a:t> bleeds, clots</a:t>
            </a:r>
            <a:r>
              <a:rPr lang="en-US" sz="3600" cap="small" dirty="0">
                <a:latin typeface="+mn-lt"/>
              </a:rPr>
              <a:t> </a:t>
            </a:r>
            <a:r>
              <a:rPr lang="en-US" sz="3600" cap="small" dirty="0" smtClean="0">
                <a:latin typeface="+mn-lt"/>
              </a:rPr>
              <a:t>&amp; osteocytes die</a:t>
            </a:r>
            <a:endParaRPr lang="en-US" sz="3600" cap="small" dirty="0">
              <a:latin typeface="+mn-lt"/>
            </a:endParaRPr>
          </a:p>
          <a:p>
            <a:pPr>
              <a:defRPr/>
            </a:pP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Fibrocartilage callus formed</a:t>
            </a:r>
            <a:r>
              <a:rPr lang="en-US" sz="3600" cap="small" dirty="0" smtClean="0">
                <a:latin typeface="+mn-lt"/>
              </a:rPr>
              <a:t> by fibroblasts </a:t>
            </a:r>
            <a:r>
              <a:rPr lang="en-US" sz="3600" cap="small" dirty="0">
                <a:latin typeface="+mn-lt"/>
              </a:rPr>
              <a:t>&amp; </a:t>
            </a:r>
            <a:r>
              <a:rPr lang="en-US" sz="3600" cap="small" dirty="0" err="1" smtClean="0">
                <a:latin typeface="+mn-lt"/>
              </a:rPr>
              <a:t>chondroblasts</a:t>
            </a:r>
            <a:r>
              <a:rPr lang="en-US" sz="3600" cap="small" dirty="0" smtClean="0">
                <a:latin typeface="+mn-lt"/>
              </a:rPr>
              <a:t> </a:t>
            </a:r>
          </a:p>
          <a:p>
            <a:pPr>
              <a:defRPr/>
            </a:pP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Bony callus formed: </a:t>
            </a:r>
            <a:r>
              <a:rPr lang="en-US" sz="3600" cap="small" dirty="0" smtClean="0">
                <a:latin typeface="+mn-lt"/>
              </a:rPr>
              <a:t>osteoblasts &amp; osteoclasts </a:t>
            </a:r>
            <a:r>
              <a:rPr lang="en-US" sz="3600" cap="small" dirty="0">
                <a:latin typeface="+mn-lt"/>
              </a:rPr>
              <a:t>m</a:t>
            </a:r>
            <a:r>
              <a:rPr lang="en-US" sz="3600" cap="small" dirty="0" smtClean="0">
                <a:latin typeface="+mn-lt"/>
              </a:rPr>
              <a:t>ake spongy bone. Compact bone forms in time</a:t>
            </a:r>
            <a:endParaRPr lang="en-US" sz="3600" cap="small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" descr="f6-15t_representative_b_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"/>
          <a:stretch>
            <a:fillRect/>
          </a:stretch>
        </p:blipFill>
        <p:spPr bwMode="auto">
          <a:xfrm>
            <a:off x="4876800" y="212725"/>
            <a:ext cx="4035425" cy="605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0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-609600"/>
            <a:ext cx="5105400" cy="14493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Types of Bone Fractures</a:t>
            </a:r>
          </a:p>
        </p:txBody>
      </p:sp>
      <p:pic>
        <p:nvPicPr>
          <p:cNvPr id="28676" name="Picture 8" descr="f6-15b_representative_b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9"/>
          <a:stretch>
            <a:fillRect/>
          </a:stretch>
        </p:blipFill>
        <p:spPr>
          <a:xfrm>
            <a:off x="369487" y="1447800"/>
            <a:ext cx="4214813" cy="44577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057400" y="-724694"/>
            <a:ext cx="7543800" cy="14493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Common Bone Diseases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724694"/>
            <a:ext cx="92964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Osteoporosis</a:t>
            </a:r>
            <a:r>
              <a:rPr lang="en-US" sz="3600" cap="small" dirty="0" smtClean="0">
                <a:latin typeface="+mn-lt"/>
              </a:rPr>
              <a:t>: </a:t>
            </a:r>
            <a:r>
              <a:rPr lang="en-US" sz="3600" u="sng" cap="small" dirty="0" smtClean="0">
                <a:latin typeface="+mn-lt"/>
              </a:rPr>
              <a:t>bone loss </a:t>
            </a:r>
            <a:r>
              <a:rPr lang="en-US" sz="3600" cap="small" dirty="0" smtClean="0">
                <a:latin typeface="+mn-lt"/>
              </a:rPr>
              <a:t>leading to fractures; more common in women </a:t>
            </a:r>
          </a:p>
          <a:p>
            <a:endParaRPr lang="en-US" sz="3600" cap="small" dirty="0" smtClean="0">
              <a:solidFill>
                <a:srgbClr val="FF0000"/>
              </a:solidFill>
              <a:latin typeface="+mn-lt"/>
            </a:endParaRP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Osteomyelitis</a:t>
            </a:r>
            <a:r>
              <a:rPr lang="en-US" sz="3600" cap="small" dirty="0" smtClean="0">
                <a:latin typeface="+mn-lt"/>
              </a:rPr>
              <a:t>: </a:t>
            </a:r>
            <a:r>
              <a:rPr lang="en-US" sz="3600" u="sng" cap="small" dirty="0" smtClean="0">
                <a:latin typeface="+mn-lt"/>
              </a:rPr>
              <a:t>bone infection </a:t>
            </a:r>
            <a:r>
              <a:rPr lang="en-US" sz="3600" cap="small" dirty="0" smtClean="0">
                <a:latin typeface="+mn-lt"/>
              </a:rPr>
              <a:t>from injury, surgery, or infection from another part of body </a:t>
            </a:r>
            <a:r>
              <a:rPr lang="en-US" sz="3600" i="1" cap="small" dirty="0" smtClean="0">
                <a:solidFill>
                  <a:srgbClr val="FF0000"/>
                </a:solidFill>
                <a:latin typeface="+mn-lt"/>
              </a:rPr>
              <a:t>Staphylococcus aureus </a:t>
            </a:r>
            <a:r>
              <a:rPr lang="en-US" sz="3600" cap="small" dirty="0" smtClean="0">
                <a:latin typeface="+mn-lt"/>
              </a:rPr>
              <a:t>(“staph infection” of skin spreads via blood to bone)</a:t>
            </a:r>
          </a:p>
          <a:p>
            <a:endParaRPr lang="en-US" sz="3600" cap="small" dirty="0" smtClean="0">
              <a:latin typeface="+mn-lt"/>
            </a:endParaRP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Osteosarcoma:</a:t>
            </a:r>
            <a:r>
              <a:rPr lang="en-US" sz="3600" cap="small" dirty="0" smtClean="0">
                <a:latin typeface="+mn-lt"/>
              </a:rPr>
              <a:t> </a:t>
            </a:r>
            <a:r>
              <a:rPr lang="en-US" sz="3600" u="sng" cap="small" dirty="0" smtClean="0">
                <a:latin typeface="+mn-lt"/>
              </a:rPr>
              <a:t>bone cancer</a:t>
            </a:r>
            <a:r>
              <a:rPr lang="en-US" sz="3600" cap="small" dirty="0" smtClean="0">
                <a:latin typeface="+mn-lt"/>
              </a:rPr>
              <a:t>. Starts in the bone; affects long bones (i.e., femur)</a:t>
            </a:r>
          </a:p>
          <a:p>
            <a:endParaRPr lang="en-US" sz="3600" cap="small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4060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76200"/>
            <a:ext cx="4599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Bones of the Skeleton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685800"/>
            <a:ext cx="55626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Skeleton C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omponents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: </a:t>
            </a:r>
            <a:r>
              <a:rPr lang="en-US" sz="3600" cap="small" dirty="0">
                <a:latin typeface="+mn-lt"/>
              </a:rPr>
              <a:t>Bones, </a:t>
            </a:r>
            <a:r>
              <a:rPr lang="en-US" sz="3600" cap="small" dirty="0" smtClean="0">
                <a:latin typeface="+mn-lt"/>
              </a:rPr>
              <a:t>Cartilage</a:t>
            </a:r>
            <a:r>
              <a:rPr lang="en-US" sz="3600" cap="small" dirty="0">
                <a:latin typeface="+mn-lt"/>
              </a:rPr>
              <a:t>, </a:t>
            </a:r>
            <a:r>
              <a:rPr lang="en-US" sz="3600" cap="small" dirty="0" smtClean="0">
                <a:latin typeface="+mn-lt"/>
              </a:rPr>
              <a:t>Joints</a:t>
            </a:r>
            <a:r>
              <a:rPr lang="en-US" sz="3600" cap="small" dirty="0">
                <a:latin typeface="+mn-lt"/>
              </a:rPr>
              <a:t>, and </a:t>
            </a:r>
            <a:r>
              <a:rPr lang="en-US" sz="3600" cap="small" dirty="0" smtClean="0">
                <a:latin typeface="+mn-lt"/>
              </a:rPr>
              <a:t>Ligaments</a:t>
            </a:r>
            <a:endParaRPr lang="en-US" sz="3600" cap="small" dirty="0">
              <a:latin typeface="+mn-lt"/>
            </a:endParaRPr>
          </a:p>
          <a:p>
            <a:endParaRPr lang="en-US" sz="3600" cap="small" dirty="0">
              <a:latin typeface="+mn-lt"/>
            </a:endParaRPr>
          </a:p>
          <a:p>
            <a:r>
              <a:rPr lang="en-US" sz="3600" cap="small" dirty="0">
                <a:solidFill>
                  <a:srgbClr val="FF0000"/>
                </a:solidFill>
                <a:latin typeface="+mn-lt"/>
              </a:rPr>
              <a:t>Axial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Skeleton: </a:t>
            </a:r>
            <a:r>
              <a:rPr lang="en-US" sz="3600" cap="small" dirty="0">
                <a:latin typeface="+mn-lt"/>
              </a:rPr>
              <a:t>Skull, </a:t>
            </a:r>
            <a:r>
              <a:rPr lang="en-US" sz="3600" cap="small" dirty="0" smtClean="0">
                <a:latin typeface="+mn-lt"/>
              </a:rPr>
              <a:t>Vertebrae, </a:t>
            </a:r>
            <a:r>
              <a:rPr lang="en-US" sz="3600" cap="small" dirty="0">
                <a:latin typeface="+mn-lt"/>
              </a:rPr>
              <a:t>S</a:t>
            </a:r>
            <a:r>
              <a:rPr lang="en-US" sz="3600" cap="small" dirty="0" smtClean="0">
                <a:latin typeface="+mn-lt"/>
              </a:rPr>
              <a:t>ternum</a:t>
            </a:r>
            <a:r>
              <a:rPr lang="en-US" sz="3600" cap="small" dirty="0">
                <a:latin typeface="+mn-lt"/>
              </a:rPr>
              <a:t>, and </a:t>
            </a:r>
            <a:r>
              <a:rPr lang="en-US" sz="3600" cap="small" dirty="0" smtClean="0">
                <a:latin typeface="+mn-lt"/>
              </a:rPr>
              <a:t>Ribcage</a:t>
            </a:r>
            <a:endParaRPr lang="en-US" sz="3600" cap="small" dirty="0">
              <a:latin typeface="+mn-lt"/>
            </a:endParaRPr>
          </a:p>
          <a:p>
            <a:endParaRPr lang="en-US" sz="3600" dirty="0">
              <a:latin typeface="+mn-lt"/>
            </a:endParaRPr>
          </a:p>
          <a:p>
            <a:r>
              <a:rPr lang="en-US" sz="3600" cap="small" dirty="0">
                <a:solidFill>
                  <a:srgbClr val="FF0000"/>
                </a:solidFill>
                <a:latin typeface="+mn-lt"/>
              </a:rPr>
              <a:t>Appendicular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Skeleton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:</a:t>
            </a:r>
            <a:r>
              <a:rPr lang="en-US" sz="3600" cap="small" dirty="0">
                <a:latin typeface="+mn-lt"/>
              </a:rPr>
              <a:t> Pelvis and </a:t>
            </a:r>
            <a:r>
              <a:rPr lang="en-US" sz="3600" cap="small" dirty="0" smtClean="0">
                <a:latin typeface="+mn-lt"/>
              </a:rPr>
              <a:t>Appendages</a:t>
            </a:r>
            <a:endParaRPr lang="en-US" sz="3600" cap="small" dirty="0">
              <a:latin typeface="+mn-lt"/>
            </a:endParaRPr>
          </a:p>
          <a:p>
            <a:endParaRPr lang="en-US" dirty="0"/>
          </a:p>
          <a:p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990600"/>
            <a:ext cx="3064669" cy="41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26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90800" y="-724694"/>
            <a:ext cx="3962400" cy="14493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Functions of Bone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743548"/>
            <a:ext cx="8534400" cy="6318299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1. Structural </a:t>
            </a:r>
            <a:r>
              <a:rPr lang="en-US" altLang="en-US" sz="3600" u="sng" cap="small" dirty="0">
                <a:solidFill>
                  <a:schemeClr val="tx1"/>
                </a:solidFill>
              </a:rPr>
              <a:t>S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upport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&amp;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Protection</a:t>
            </a:r>
          </a:p>
          <a:p>
            <a:pPr marL="742950" indent="-742950" eaLnBrk="1" hangingPunct="1">
              <a:buAutoNum type="arabicPeriod"/>
              <a:defRPr/>
            </a:pP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2. Attachment for Muscles</a:t>
            </a:r>
          </a:p>
          <a:p>
            <a:pPr marL="0" indent="0" eaLnBrk="1" hangingPunct="1">
              <a:buNone/>
              <a:defRPr/>
            </a:pP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3. Storage of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90%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of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Calcium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 &amp; </a:t>
            </a:r>
            <a:r>
              <a:rPr lang="en-US" altLang="en-US" sz="3600" u="sng" cap="small" dirty="0">
                <a:solidFill>
                  <a:srgbClr val="FF0000"/>
                </a:solidFill>
              </a:rPr>
              <a:t>P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hosphate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And </a:t>
            </a:r>
            <a:r>
              <a:rPr lang="en-US" altLang="en-US" sz="3600" cap="small" dirty="0">
                <a:solidFill>
                  <a:schemeClr val="tx1"/>
                </a:solidFill>
              </a:rPr>
              <a:t>S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ome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Lipids</a:t>
            </a:r>
          </a:p>
          <a:p>
            <a:pPr marL="0" indent="0" eaLnBrk="1" hangingPunct="1">
              <a:buNone/>
              <a:defRPr/>
            </a:pP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4. Site of </a:t>
            </a:r>
            <a:r>
              <a:rPr lang="en-US" altLang="en-US" sz="3600" u="sng" cap="small" dirty="0" err="1" smtClean="0">
                <a:solidFill>
                  <a:schemeClr val="tx1"/>
                </a:solidFill>
              </a:rPr>
              <a:t>Hemopoiesis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: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All Blood </a:t>
            </a:r>
            <a:r>
              <a:rPr lang="en-US" altLang="en-US" sz="3600" cap="small" dirty="0">
                <a:solidFill>
                  <a:schemeClr val="tx1"/>
                </a:solidFill>
              </a:rPr>
              <a:t>C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ell </a:t>
            </a:r>
            <a:r>
              <a:rPr lang="en-US" altLang="en-US" sz="3600" cap="small" dirty="0">
                <a:solidFill>
                  <a:schemeClr val="tx1"/>
                </a:solidFill>
              </a:rPr>
              <a:t>T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ypes </a:t>
            </a:r>
            <a:r>
              <a:rPr lang="en-US" altLang="en-US" sz="3600" cap="small" dirty="0">
                <a:solidFill>
                  <a:schemeClr val="tx1"/>
                </a:solidFill>
              </a:rPr>
              <a:t>F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ormed in the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Red Marrow in Spongy Bone</a:t>
            </a:r>
            <a:endParaRPr lang="en-US" altLang="en-US" sz="3600" u="sng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152400"/>
            <a:ext cx="5200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Axial Skeleton: </a:t>
            </a:r>
            <a:r>
              <a:rPr lang="en-US" sz="4000" cap="small" dirty="0">
                <a:solidFill>
                  <a:srgbClr val="FF0000"/>
                </a:solidFill>
                <a:latin typeface="+mn-lt"/>
              </a:rPr>
              <a:t>The Skull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143000"/>
            <a:ext cx="4518368" cy="29834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833577"/>
            <a:ext cx="4876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Cranial Bones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: </a:t>
            </a:r>
            <a:r>
              <a:rPr lang="en-US" sz="3600" cap="small" dirty="0" smtClean="0">
                <a:latin typeface="+mn-lt"/>
              </a:rPr>
              <a:t>Protect </a:t>
            </a:r>
            <a:r>
              <a:rPr lang="en-US" sz="3600" cap="small" dirty="0">
                <a:latin typeface="+mn-lt"/>
              </a:rPr>
              <a:t>the </a:t>
            </a:r>
            <a:r>
              <a:rPr lang="en-US" sz="3600" cap="small" dirty="0" smtClean="0">
                <a:latin typeface="+mn-lt"/>
              </a:rPr>
              <a:t>Brain </a:t>
            </a:r>
            <a:r>
              <a:rPr lang="en-US" sz="3600" cap="small" dirty="0">
                <a:latin typeface="+mn-lt"/>
              </a:rPr>
              <a:t>&amp; </a:t>
            </a:r>
            <a:r>
              <a:rPr lang="en-US" sz="3600" cap="small" dirty="0" smtClean="0">
                <a:latin typeface="+mn-lt"/>
              </a:rPr>
              <a:t>Auditory Organs.  Head Muscles Attach.</a:t>
            </a:r>
            <a:endParaRPr lang="en-US" sz="3600" cap="small" dirty="0">
              <a:latin typeface="+mn-lt"/>
            </a:endParaRPr>
          </a:p>
          <a:p>
            <a:endParaRPr lang="en-US" sz="3600" cap="small" dirty="0">
              <a:latin typeface="+mn-lt"/>
            </a:endParaRPr>
          </a:p>
          <a:p>
            <a:r>
              <a:rPr lang="en-US" sz="3600" u="sng" cap="small" dirty="0">
                <a:solidFill>
                  <a:srgbClr val="FF0000"/>
                </a:solidFill>
                <a:latin typeface="+mn-lt"/>
              </a:rPr>
              <a:t>Facial </a:t>
            </a:r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Bones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:</a:t>
            </a:r>
            <a:r>
              <a:rPr lang="en-US" sz="3600" cap="small" dirty="0">
                <a:latin typeface="+mn-lt"/>
              </a:rPr>
              <a:t> </a:t>
            </a:r>
            <a:r>
              <a:rPr lang="en-US" sz="3600" cap="small" dirty="0" smtClean="0">
                <a:latin typeface="+mn-lt"/>
              </a:rPr>
              <a:t>Facial </a:t>
            </a:r>
            <a:r>
              <a:rPr lang="en-US" sz="3600" cap="small" dirty="0">
                <a:latin typeface="+mn-lt"/>
              </a:rPr>
              <a:t>M</a:t>
            </a:r>
            <a:r>
              <a:rPr lang="en-US" sz="3600" cap="small" dirty="0" smtClean="0">
                <a:latin typeface="+mn-lt"/>
              </a:rPr>
              <a:t>uscle </a:t>
            </a:r>
            <a:r>
              <a:rPr lang="en-US" sz="3600" cap="small" dirty="0">
                <a:latin typeface="+mn-lt"/>
              </a:rPr>
              <a:t>&amp; </a:t>
            </a:r>
            <a:r>
              <a:rPr lang="en-US" sz="3600" cap="small" dirty="0" smtClean="0">
                <a:latin typeface="+mn-lt"/>
              </a:rPr>
              <a:t>Teeth attach; Passageway for Air </a:t>
            </a:r>
            <a:r>
              <a:rPr lang="en-US" sz="3600" cap="small" dirty="0">
                <a:latin typeface="+mn-lt"/>
              </a:rPr>
              <a:t>&amp; </a:t>
            </a:r>
            <a:r>
              <a:rPr lang="en-US" sz="3600" cap="small" dirty="0" smtClean="0">
                <a:latin typeface="+mn-lt"/>
              </a:rPr>
              <a:t>Food; Cavities for Senses: Vision</a:t>
            </a:r>
            <a:r>
              <a:rPr lang="en-US" sz="3600" cap="small" dirty="0">
                <a:latin typeface="+mn-lt"/>
              </a:rPr>
              <a:t>, </a:t>
            </a:r>
            <a:r>
              <a:rPr lang="en-US" sz="3600" cap="small" dirty="0" smtClean="0">
                <a:latin typeface="+mn-lt"/>
              </a:rPr>
              <a:t>Smell </a:t>
            </a:r>
            <a:r>
              <a:rPr lang="en-US" sz="3600" cap="small" dirty="0">
                <a:latin typeface="+mn-lt"/>
              </a:rPr>
              <a:t>&amp; </a:t>
            </a:r>
            <a:r>
              <a:rPr lang="en-US" sz="3600" cap="small" dirty="0" smtClean="0">
                <a:latin typeface="+mn-lt"/>
              </a:rPr>
              <a:t>Taste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43359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aculty.ksu.edu.sa/75719/Pictures%20Library/Musclo-skeletal%20system/The%20bones%20forming%20the%20base%20of%20the%20skull%20and%20cranial%20fossae.jpg"/>
          <p:cNvPicPr>
            <a:picLocks noChangeAspect="1" noChangeArrowheads="1"/>
          </p:cNvPicPr>
          <p:nvPr/>
        </p:nvPicPr>
        <p:blipFill>
          <a:blip r:embed="rId2" cstate="print"/>
          <a:srcRect b="12072"/>
          <a:stretch>
            <a:fillRect/>
          </a:stretch>
        </p:blipFill>
        <p:spPr bwMode="auto">
          <a:xfrm rot="60000">
            <a:off x="4837752" y="1558365"/>
            <a:ext cx="3975617" cy="4292259"/>
          </a:xfrm>
          <a:prstGeom prst="rect">
            <a:avLst/>
          </a:prstGeom>
          <a:noFill/>
        </p:spPr>
      </p:pic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1143000"/>
            <a:ext cx="6172200" cy="37033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cap="small" dirty="0" smtClean="0"/>
              <a:t>Shapes Of the Cranial Fossae: 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Anterior </a:t>
            </a:r>
            <a:r>
              <a:rPr lang="en-US" sz="3600" cap="small" dirty="0">
                <a:solidFill>
                  <a:srgbClr val="FF0000"/>
                </a:solidFill>
              </a:rPr>
              <a:t>C</a:t>
            </a:r>
            <a:r>
              <a:rPr lang="en-US" sz="3600" cap="small" dirty="0" smtClean="0">
                <a:solidFill>
                  <a:srgbClr val="FF0000"/>
                </a:solidFill>
              </a:rPr>
              <a:t>ranial </a:t>
            </a:r>
            <a:r>
              <a:rPr lang="en-US" sz="3600" cap="small" dirty="0">
                <a:solidFill>
                  <a:srgbClr val="FF0000"/>
                </a:solidFill>
              </a:rPr>
              <a:t>F</a:t>
            </a:r>
            <a:r>
              <a:rPr lang="en-US" sz="3600" cap="small" dirty="0" smtClean="0">
                <a:solidFill>
                  <a:srgbClr val="FF0000"/>
                </a:solidFill>
              </a:rPr>
              <a:t>ossa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Middle </a:t>
            </a:r>
            <a:r>
              <a:rPr lang="en-US" sz="3600" cap="small" dirty="0">
                <a:solidFill>
                  <a:srgbClr val="FF0000"/>
                </a:solidFill>
              </a:rPr>
              <a:t>C</a:t>
            </a:r>
            <a:r>
              <a:rPr lang="en-US" sz="3600" cap="small" dirty="0" smtClean="0">
                <a:solidFill>
                  <a:srgbClr val="FF0000"/>
                </a:solidFill>
              </a:rPr>
              <a:t>ranial </a:t>
            </a:r>
            <a:r>
              <a:rPr lang="en-US" sz="3600" cap="small" dirty="0">
                <a:solidFill>
                  <a:srgbClr val="FF0000"/>
                </a:solidFill>
              </a:rPr>
              <a:t>F</a:t>
            </a:r>
            <a:r>
              <a:rPr lang="en-US" sz="3600" cap="small" dirty="0" smtClean="0">
                <a:solidFill>
                  <a:srgbClr val="FF0000"/>
                </a:solidFill>
              </a:rPr>
              <a:t>ossa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Posterior </a:t>
            </a:r>
            <a:r>
              <a:rPr lang="en-US" sz="3600" cap="small" dirty="0">
                <a:solidFill>
                  <a:srgbClr val="FF0000"/>
                </a:solidFill>
              </a:rPr>
              <a:t>C</a:t>
            </a:r>
            <a:r>
              <a:rPr lang="en-US" sz="3600" cap="small" dirty="0" smtClean="0">
                <a:solidFill>
                  <a:srgbClr val="FF0000"/>
                </a:solidFill>
              </a:rPr>
              <a:t>ranial </a:t>
            </a:r>
            <a:r>
              <a:rPr lang="en-US" sz="3600" cap="small" dirty="0">
                <a:solidFill>
                  <a:srgbClr val="FF0000"/>
                </a:solidFill>
              </a:rPr>
              <a:t>F</a:t>
            </a:r>
            <a:r>
              <a:rPr lang="en-US" sz="3600" cap="small" dirty="0" smtClean="0">
                <a:solidFill>
                  <a:srgbClr val="FF0000"/>
                </a:solidFill>
              </a:rPr>
              <a:t>ossa</a:t>
            </a:r>
            <a:endParaRPr lang="en-US" sz="3600" cap="small" dirty="0">
              <a:solidFill>
                <a:srgbClr val="FF0000"/>
              </a:solidFill>
            </a:endParaRPr>
          </a:p>
          <a:p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97315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152400"/>
            <a:ext cx="4683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Bones of the Cranium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600" y="990600"/>
            <a:ext cx="702801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cap="small" dirty="0" err="1" smtClean="0">
                <a:solidFill>
                  <a:srgbClr val="FF0000"/>
                </a:solidFill>
                <a:latin typeface="+mn-lt"/>
              </a:rPr>
              <a:t>Calvaria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:</a:t>
            </a:r>
            <a:r>
              <a:rPr lang="en-US" altLang="en-US" sz="3600" cap="small" dirty="0">
                <a:latin typeface="+mn-lt"/>
              </a:rPr>
              <a:t> </a:t>
            </a:r>
            <a:r>
              <a:rPr lang="en-US" altLang="en-US" sz="3600" cap="small" dirty="0" smtClean="0">
                <a:latin typeface="+mn-lt"/>
              </a:rPr>
              <a:t>skullcap/roof </a:t>
            </a:r>
            <a:r>
              <a:rPr lang="en-US" altLang="en-US" sz="3600" cap="small" dirty="0">
                <a:latin typeface="+mn-lt"/>
              </a:rPr>
              <a:t>of </a:t>
            </a:r>
            <a:r>
              <a:rPr lang="en-US" altLang="en-US" sz="3600" cap="small" dirty="0" smtClean="0">
                <a:latin typeface="+mn-lt"/>
              </a:rPr>
              <a:t>cranium.</a:t>
            </a:r>
            <a:endParaRPr lang="en-US" altLang="en-US" sz="3600" cap="small" dirty="0">
              <a:latin typeface="+mn-lt"/>
            </a:endParaRPr>
          </a:p>
          <a:p>
            <a:r>
              <a:rPr lang="en-US" altLang="en-US" sz="3600" dirty="0">
                <a:latin typeface="+mn-lt"/>
              </a:rPr>
              <a:t>Made up of parietal bones and parts of frontal and occipital </a:t>
            </a:r>
          </a:p>
          <a:p>
            <a:r>
              <a:rPr lang="en-US" altLang="en-US" sz="3600" dirty="0">
                <a:latin typeface="+mn-lt"/>
              </a:rPr>
              <a:t>bones</a:t>
            </a:r>
          </a:p>
          <a:p>
            <a:endParaRPr lang="en-US" altLang="en-US" sz="3600" b="1" cap="small" dirty="0">
              <a:latin typeface="+mn-lt"/>
            </a:endParaRPr>
          </a:p>
          <a:p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Base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of C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ranium</a:t>
            </a:r>
            <a:r>
              <a:rPr lang="en-US" altLang="en-US" sz="3600" cap="small" dirty="0">
                <a:latin typeface="+mn-lt"/>
              </a:rPr>
              <a:t>: </a:t>
            </a:r>
            <a:r>
              <a:rPr lang="en-US" altLang="en-US" sz="3600" cap="small" dirty="0" smtClean="0">
                <a:latin typeface="+mn-lt"/>
              </a:rPr>
              <a:t>Cranial Floor. </a:t>
            </a:r>
            <a:endParaRPr lang="en-US" altLang="en-US" sz="3600" cap="small" dirty="0">
              <a:latin typeface="+mn-lt"/>
            </a:endParaRPr>
          </a:p>
          <a:p>
            <a:r>
              <a:rPr lang="en-US" altLang="en-US" sz="3600" dirty="0">
                <a:latin typeface="+mn-lt"/>
              </a:rPr>
              <a:t>P</a:t>
            </a:r>
            <a:r>
              <a:rPr lang="en-US" altLang="en-US" sz="3600" dirty="0" smtClean="0">
                <a:latin typeface="+mn-lt"/>
              </a:rPr>
              <a:t>arts </a:t>
            </a:r>
            <a:r>
              <a:rPr lang="en-US" altLang="en-US" sz="3600" dirty="0">
                <a:latin typeface="+mn-lt"/>
              </a:rPr>
              <a:t>of ethmoid, sphenoid, occipital and temporal bones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5194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716527"/>
            <a:ext cx="8915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Sutures: </a:t>
            </a:r>
            <a:r>
              <a:rPr lang="en-US" sz="3600" cap="small" dirty="0" smtClean="0">
                <a:latin typeface="+mn-lt"/>
              </a:rPr>
              <a:t>Fused Joints Between Cranial </a:t>
            </a:r>
            <a:r>
              <a:rPr lang="en-US" sz="3600" cap="small" dirty="0">
                <a:latin typeface="+mn-lt"/>
              </a:rPr>
              <a:t>B</a:t>
            </a:r>
            <a:r>
              <a:rPr lang="en-US" sz="3600" cap="small" dirty="0" smtClean="0">
                <a:latin typeface="+mn-lt"/>
              </a:rPr>
              <a:t>ones </a:t>
            </a:r>
            <a:r>
              <a:rPr lang="en-US" sz="3600" cap="small" dirty="0">
                <a:latin typeface="+mn-lt"/>
              </a:rPr>
              <a:t>(except </a:t>
            </a:r>
            <a:r>
              <a:rPr lang="en-US" sz="3600" cap="small" dirty="0" smtClean="0">
                <a:latin typeface="+mn-lt"/>
              </a:rPr>
              <a:t>Mandible</a:t>
            </a:r>
            <a:r>
              <a:rPr lang="en-US" sz="3600" cap="small" dirty="0">
                <a:latin typeface="+mn-lt"/>
              </a:rPr>
              <a:t>). </a:t>
            </a:r>
          </a:p>
          <a:p>
            <a:r>
              <a:rPr lang="en-US" sz="3600" cap="small" dirty="0">
                <a:latin typeface="+mn-lt"/>
              </a:rPr>
              <a:t>	</a:t>
            </a:r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Coronal 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suture: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                                                                	</a:t>
            </a:r>
            <a:r>
              <a:rPr lang="en-US" sz="3600" i="1" cap="small" dirty="0" smtClean="0">
                <a:latin typeface="+mn-lt"/>
              </a:rPr>
              <a:t>most</a:t>
            </a:r>
            <a:r>
              <a:rPr lang="en-US" sz="3600" cap="small" dirty="0" smtClean="0">
                <a:latin typeface="+mn-lt"/>
              </a:rPr>
              <a:t> </a:t>
            </a:r>
            <a:r>
              <a:rPr lang="en-US" sz="3600" cap="small" dirty="0">
                <a:latin typeface="+mn-lt"/>
              </a:rPr>
              <a:t>anterior </a:t>
            </a: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	</a:t>
            </a:r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Sagittal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suture: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                                                         	</a:t>
            </a:r>
            <a:r>
              <a:rPr lang="en-US" sz="3600" cap="small" dirty="0" smtClean="0">
                <a:latin typeface="+mn-lt"/>
              </a:rPr>
              <a:t>midline </a:t>
            </a:r>
            <a:endParaRPr lang="en-US" sz="3600" cap="small" dirty="0">
              <a:latin typeface="+mn-lt"/>
            </a:endParaRP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	</a:t>
            </a:r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Lambdoid 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suture: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                                                       	</a:t>
            </a:r>
            <a:r>
              <a:rPr lang="en-US" sz="3600" cap="small" dirty="0" smtClean="0">
                <a:latin typeface="+mn-lt"/>
              </a:rPr>
              <a:t>posterior </a:t>
            </a:r>
            <a:endParaRPr lang="en-US" sz="3600" cap="small" dirty="0">
              <a:latin typeface="+mn-lt"/>
            </a:endParaRP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	</a:t>
            </a:r>
            <a:r>
              <a:rPr lang="en-US" sz="3600" u="sng" cap="small" dirty="0" smtClean="0">
                <a:solidFill>
                  <a:srgbClr val="FF0000"/>
                </a:solidFill>
                <a:latin typeface="+mn-lt"/>
              </a:rPr>
              <a:t>Squamous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suture: </a:t>
            </a:r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                                                      	</a:t>
            </a:r>
            <a:r>
              <a:rPr lang="en-US" sz="3600" cap="small" dirty="0" smtClean="0">
                <a:latin typeface="+mn-lt"/>
              </a:rPr>
              <a:t>lateral </a:t>
            </a:r>
            <a:endParaRPr lang="en-US" sz="3600" cap="small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8401" y="0"/>
            <a:ext cx="4683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Bones of the Cranium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1676400"/>
            <a:ext cx="4775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2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139" y="2438400"/>
            <a:ext cx="3192152" cy="3192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0" y="1297244"/>
            <a:ext cx="3523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 smtClean="0">
                <a:latin typeface="+mn-lt"/>
              </a:rPr>
              <a:t>2 &amp; 3. Parietal Bones (Paired)</a:t>
            </a:r>
            <a:endParaRPr lang="en-US" sz="3600" cap="small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6172" y="152400"/>
            <a:ext cx="45396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Eight Cranial Bones</a:t>
            </a:r>
          </a:p>
          <a:p>
            <a:endParaRPr lang="en-US" sz="3600" dirty="0">
              <a:latin typeface="+mn-lt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8600" y="2743200"/>
            <a:ext cx="551275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12194" y="1352729"/>
            <a:ext cx="3072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1. Frontal Bone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26617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38" y="2074141"/>
            <a:ext cx="3234377" cy="2995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6172" y="152400"/>
            <a:ext cx="45396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Eight Cranial Bones</a:t>
            </a:r>
          </a:p>
          <a:p>
            <a:endParaRPr lang="en-US" sz="36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873812"/>
            <a:ext cx="3640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 smtClean="0">
                <a:latin typeface="+mn-lt"/>
              </a:rPr>
              <a:t>4 &amp; 5. Temporal Bones (Paired)</a:t>
            </a:r>
            <a:endParaRPr lang="en-US" sz="3600" cap="small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074141"/>
            <a:ext cx="3007740" cy="30077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7917" y="1029563"/>
            <a:ext cx="3257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6. Occipital Bone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2361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24033"/>
            <a:ext cx="2342758" cy="23427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6" y="4038600"/>
            <a:ext cx="2243066" cy="23427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6172" y="152400"/>
            <a:ext cx="45396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Eight Cranial Bones</a:t>
            </a:r>
          </a:p>
          <a:p>
            <a:endParaRPr lang="en-US" sz="36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1736" y="777702"/>
            <a:ext cx="364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>
                <a:latin typeface="+mn-lt"/>
              </a:rPr>
              <a:t>7</a:t>
            </a:r>
            <a:r>
              <a:rPr lang="en-US" sz="3600" cap="small" dirty="0" smtClean="0">
                <a:latin typeface="+mn-lt"/>
              </a:rPr>
              <a:t>. Sphenoid Bone</a:t>
            </a:r>
            <a:endParaRPr lang="en-US" sz="3600" cap="small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5992" y="797141"/>
            <a:ext cx="364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 smtClean="0">
                <a:latin typeface="+mn-lt"/>
              </a:rPr>
              <a:t>8. Ethmoid Bone</a:t>
            </a:r>
            <a:endParaRPr lang="en-US" sz="3600" cap="small" dirty="0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334" y="1828800"/>
            <a:ext cx="4593269" cy="27496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86200" y="4983249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Both of these bones are mostly interior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39123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33400" y="1950536"/>
            <a:ext cx="3250638" cy="4220977"/>
            <a:chOff x="533400" y="1950536"/>
            <a:chExt cx="3250638" cy="4220977"/>
          </a:xfrm>
        </p:grpSpPr>
        <p:grpSp>
          <p:nvGrpSpPr>
            <p:cNvPr id="7" name="Group 6"/>
            <p:cNvGrpSpPr/>
            <p:nvPr/>
          </p:nvGrpSpPr>
          <p:grpSpPr>
            <a:xfrm>
              <a:off x="533400" y="1950536"/>
              <a:ext cx="3250638" cy="4220977"/>
              <a:chOff x="7346653" y="923441"/>
              <a:chExt cx="4334184" cy="5627969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6653" y="923441"/>
                <a:ext cx="3851645" cy="5135526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9926426" y="5689635"/>
                <a:ext cx="1754411" cy="861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/>
                  <a:t>Zygomatic Arch</a:t>
                </a:r>
              </a:p>
            </p:txBody>
          </p:sp>
        </p:grpSp>
        <p:sp>
          <p:nvSpPr>
            <p:cNvPr id="6" name="Bent Arrow 5"/>
            <p:cNvSpPr/>
            <p:nvPr/>
          </p:nvSpPr>
          <p:spPr>
            <a:xfrm flipH="1">
              <a:off x="2667000" y="3881441"/>
              <a:ext cx="350612" cy="1701430"/>
            </a:xfrm>
            <a:prstGeom prst="ben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436172" y="152400"/>
            <a:ext cx="4450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Seven Facial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Bones</a:t>
            </a:r>
          </a:p>
          <a:p>
            <a:endParaRPr lang="en-US" sz="36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868" y="831583"/>
            <a:ext cx="3784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cap="small" dirty="0" smtClean="0">
                <a:latin typeface="+mn-lt"/>
              </a:rPr>
              <a:t>1 &amp; 2. Zygomatic Bones (Paired)</a:t>
            </a:r>
            <a:endParaRPr lang="en-US" sz="3600" cap="small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277247" y="2137486"/>
            <a:ext cx="4491479" cy="3721859"/>
            <a:chOff x="5797485" y="1177182"/>
            <a:chExt cx="5988638" cy="4962479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485" y="1177182"/>
              <a:ext cx="5988638" cy="464718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597246" y="5524108"/>
              <a:ext cx="2529068" cy="615553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+mn-lt"/>
                </a:rPr>
                <a:t>Palatine bone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 flipV="1">
              <a:off x="8889478" y="4741999"/>
              <a:ext cx="263949" cy="857523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4800600" y="870801"/>
            <a:ext cx="39234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>
                <a:latin typeface="+mn-lt"/>
              </a:rPr>
              <a:t>3</a:t>
            </a:r>
            <a:r>
              <a:rPr lang="en-US" sz="3600" cap="small" dirty="0" smtClean="0">
                <a:latin typeface="+mn-lt"/>
              </a:rPr>
              <a:t> &amp; 4. Palatine Bones (Paired)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743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53" y="2667000"/>
            <a:ext cx="3270737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6172" y="152400"/>
            <a:ext cx="4450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Seven Facial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Bones</a:t>
            </a:r>
          </a:p>
          <a:p>
            <a:endParaRPr lang="en-US" sz="36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600570"/>
            <a:ext cx="364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 smtClean="0">
                <a:latin typeface="+mn-lt"/>
              </a:rPr>
              <a:t>5. Vomer Bone</a:t>
            </a:r>
            <a:endParaRPr lang="en-US" sz="3600" cap="small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38055" y="1153484"/>
            <a:ext cx="364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>
                <a:latin typeface="+mn-lt"/>
              </a:rPr>
              <a:t>6</a:t>
            </a:r>
            <a:r>
              <a:rPr lang="en-US" sz="3600" cap="small" dirty="0" smtClean="0">
                <a:latin typeface="+mn-lt"/>
              </a:rPr>
              <a:t>. Maxilla Bone</a:t>
            </a:r>
            <a:endParaRPr lang="en-US" sz="3600" cap="small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21763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37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057400" y="2362200"/>
            <a:ext cx="562386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36172" y="152400"/>
            <a:ext cx="4450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The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Seven Facial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Bones</a:t>
            </a:r>
          </a:p>
          <a:p>
            <a:endParaRPr lang="en-US" sz="36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1352729"/>
            <a:ext cx="364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cap="small" dirty="0" smtClean="0">
                <a:latin typeface="+mn-lt"/>
              </a:rPr>
              <a:t>7. Mandible Bone</a:t>
            </a:r>
            <a:endParaRPr lang="en-US" sz="3600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414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695079"/>
            <a:ext cx="2967478" cy="3598067"/>
          </a:xfrm>
        </p:spPr>
      </p:pic>
      <p:sp>
        <p:nvSpPr>
          <p:cNvPr id="260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-228600"/>
            <a:ext cx="7543800" cy="8223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rgbClr val="FF0000"/>
                </a:solidFill>
                <a:latin typeface="+mn-lt"/>
              </a:rPr>
              <a:t>Bone Cells (Review)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3928" y="591220"/>
            <a:ext cx="9448800" cy="6687041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marL="201168" lvl="1" indent="0" eaLnBrk="1" fontAlgn="auto" hangingPunct="1">
              <a:buNone/>
              <a:defRPr/>
            </a:pPr>
            <a:r>
              <a:rPr lang="en-US" altLang="en-US" sz="3600" cap="small" dirty="0">
                <a:solidFill>
                  <a:srgbClr val="FF0000"/>
                </a:solidFill>
              </a:rPr>
              <a:t>Osteo</a:t>
            </a:r>
            <a:r>
              <a:rPr lang="en-US" altLang="en-US" sz="4000" u="sng" cap="small" dirty="0">
                <a:solidFill>
                  <a:srgbClr val="FF0000"/>
                </a:solidFill>
              </a:rPr>
              <a:t>cytes</a:t>
            </a:r>
            <a:r>
              <a:rPr lang="en-US" altLang="en-US" sz="3600" cap="small" dirty="0">
                <a:solidFill>
                  <a:srgbClr val="FF0000"/>
                </a:solidFill>
              </a:rPr>
              <a:t>: </a:t>
            </a:r>
            <a:r>
              <a:rPr lang="en-US" altLang="en-US" sz="3600" u="sng" cap="small" dirty="0">
                <a:solidFill>
                  <a:schemeClr val="tx1"/>
                </a:solidFill>
              </a:rPr>
              <a:t>Mature </a:t>
            </a:r>
            <a:r>
              <a:rPr lang="en-US" altLang="en-US" sz="3600" cap="small" dirty="0">
                <a:solidFill>
                  <a:schemeClr val="tx1"/>
                </a:solidFill>
              </a:rPr>
              <a:t>Bone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Cells                                         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Maintain </a:t>
            </a:r>
            <a:r>
              <a:rPr lang="en-US" altLang="en-US" sz="3500" cap="small" dirty="0">
                <a:solidFill>
                  <a:schemeClr val="tx1"/>
                </a:solidFill>
              </a:rPr>
              <a:t>Bone Matrix</a:t>
            </a:r>
          </a:p>
          <a:p>
            <a:pPr marL="201168" lvl="1" indent="0" eaLnBrk="1" fontAlgn="auto" hangingPunct="1">
              <a:buNone/>
              <a:defRPr/>
            </a:pPr>
            <a:endParaRPr lang="en-US" altLang="en-US" sz="3900" cap="small" dirty="0">
              <a:solidFill>
                <a:schemeClr val="tx1"/>
              </a:solidFill>
            </a:endParaRPr>
          </a:p>
          <a:p>
            <a:pPr marL="201168" lvl="1" indent="0" eaLnBrk="1" fontAlgn="auto" hangingPunct="1">
              <a:buNone/>
              <a:defRPr/>
            </a:pPr>
            <a:r>
              <a:rPr lang="en-US" altLang="en-US" sz="3600" cap="small" dirty="0" err="1" smtClean="0">
                <a:solidFill>
                  <a:srgbClr val="FF0000"/>
                </a:solidFill>
              </a:rPr>
              <a:t>Osteo</a:t>
            </a:r>
            <a:r>
              <a:rPr lang="en-US" altLang="en-US" sz="4000" u="sng" cap="small" dirty="0" err="1" smtClean="0">
                <a:solidFill>
                  <a:srgbClr val="FF0000"/>
                </a:solidFill>
              </a:rPr>
              <a:t>progenitors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: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Stem </a:t>
            </a:r>
            <a:r>
              <a:rPr lang="en-US" altLang="en-US" sz="3600" cap="small" dirty="0">
                <a:solidFill>
                  <a:schemeClr val="tx1"/>
                </a:solidFill>
              </a:rPr>
              <a:t>C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ells</a:t>
            </a:r>
            <a:r>
              <a:rPr lang="en-US" altLang="en-US" sz="3900" cap="small" dirty="0" smtClean="0">
                <a:solidFill>
                  <a:schemeClr val="tx1"/>
                </a:solidFill>
              </a:rPr>
              <a:t>	</a:t>
            </a:r>
          </a:p>
          <a:p>
            <a:pPr marL="201168" lvl="1" indent="0" eaLnBrk="1" fontAlgn="auto" hangingPunct="1">
              <a:buNone/>
              <a:defRPr/>
            </a:pPr>
            <a:r>
              <a:rPr lang="en-US" altLang="en-US" sz="3500" cap="small" dirty="0" smtClean="0">
                <a:solidFill>
                  <a:schemeClr val="tx1"/>
                </a:solidFill>
              </a:rPr>
              <a:t>Become Osteoblasts</a:t>
            </a:r>
          </a:p>
          <a:p>
            <a:pPr marL="201168" lvl="1" indent="0" eaLnBrk="1" fontAlgn="auto" hangingPunct="1">
              <a:buNone/>
              <a:defRPr/>
            </a:pPr>
            <a:endParaRPr lang="en-US" altLang="en-US" sz="3800" cap="small" dirty="0" smtClean="0">
              <a:solidFill>
                <a:schemeClr val="tx1"/>
              </a:solidFill>
            </a:endParaRPr>
          </a:p>
          <a:p>
            <a:pPr marL="201168" lvl="1" indent="0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Osteo</a:t>
            </a:r>
            <a:r>
              <a:rPr lang="en-US" altLang="en-US" sz="4000" u="sng" cap="small" dirty="0" smtClean="0">
                <a:solidFill>
                  <a:srgbClr val="FF0000"/>
                </a:solidFill>
              </a:rPr>
              <a:t>blasts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: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Make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Bone</a:t>
            </a:r>
          </a:p>
          <a:p>
            <a:pPr marL="201168" lvl="1" indent="0" eaLnBrk="1" fontAlgn="auto" hangingPunct="1">
              <a:buNone/>
              <a:defRPr/>
            </a:pPr>
            <a:r>
              <a:rPr lang="en-US" altLang="en-US" sz="3500" cap="small" dirty="0" smtClean="0">
                <a:solidFill>
                  <a:schemeClr val="tx1"/>
                </a:solidFill>
              </a:rPr>
              <a:t>Secrete Precursors to Make Matrix. Become Osteocytes</a:t>
            </a: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201168" lvl="1" indent="0" eaLnBrk="1" fontAlgn="auto" hangingPunct="1">
              <a:buNone/>
              <a:defRPr/>
            </a:pPr>
            <a:endParaRPr lang="en-US" altLang="en-US" sz="4000" cap="small" dirty="0" smtClean="0">
              <a:solidFill>
                <a:schemeClr val="tx1"/>
              </a:solidFill>
            </a:endParaRPr>
          </a:p>
          <a:p>
            <a:pPr marL="201168" lvl="1" indent="0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Osteo</a:t>
            </a:r>
            <a:r>
              <a:rPr lang="en-US" altLang="en-US" sz="4000" u="sng" cap="small" dirty="0" smtClean="0">
                <a:solidFill>
                  <a:srgbClr val="FF0000"/>
                </a:solidFill>
              </a:rPr>
              <a:t>clasts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: 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Secrete Hydrochloric </a:t>
            </a:r>
            <a:r>
              <a:rPr lang="en-US" altLang="en-US" sz="3500" cap="small" dirty="0">
                <a:solidFill>
                  <a:schemeClr val="tx1"/>
                </a:solidFill>
              </a:rPr>
              <a:t>A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cid </a:t>
            </a:r>
            <a:r>
              <a:rPr lang="en-US" altLang="en-US" sz="3500" u="sng" cap="small" dirty="0" smtClean="0">
                <a:solidFill>
                  <a:schemeClr val="tx1"/>
                </a:solidFill>
              </a:rPr>
              <a:t>Dissolve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500" cap="small" dirty="0">
                <a:solidFill>
                  <a:schemeClr val="tx1"/>
                </a:solidFill>
              </a:rPr>
              <a:t>B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one </a:t>
            </a:r>
            <a:r>
              <a:rPr lang="en-US" altLang="en-US" sz="3500" cap="small" dirty="0">
                <a:solidFill>
                  <a:schemeClr val="tx1"/>
                </a:solidFill>
              </a:rPr>
              <a:t>M</a:t>
            </a:r>
            <a:r>
              <a:rPr lang="en-US" altLang="en-US" sz="3500" cap="small" dirty="0" smtClean="0">
                <a:solidFill>
                  <a:schemeClr val="tx1"/>
                </a:solidFill>
              </a:rPr>
              <a:t>atrix; Release Calcium &amp; Phosphate</a:t>
            </a:r>
            <a:endParaRPr lang="en-US" altLang="en-US" sz="31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2937" y="991846"/>
            <a:ext cx="1845890" cy="1826663"/>
          </a:xfrm>
          <a:prstGeom prst="rect">
            <a:avLst/>
          </a:prstGeom>
          <a:noFill/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457952"/>
            <a:ext cx="5257800" cy="45618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cap="small" dirty="0">
                <a:solidFill>
                  <a:srgbClr val="FF0000"/>
                </a:solidFill>
              </a:rPr>
              <a:t>4 (paired) Paranasal </a:t>
            </a:r>
            <a:r>
              <a:rPr lang="en-US" sz="3600" cap="small" dirty="0" smtClean="0">
                <a:solidFill>
                  <a:srgbClr val="FF0000"/>
                </a:solidFill>
              </a:rPr>
              <a:t>Sinuses </a:t>
            </a:r>
          </a:p>
          <a:p>
            <a:pPr marL="0" indent="0">
              <a:buNone/>
            </a:pPr>
            <a:r>
              <a:rPr lang="en-US" sz="3600" cap="small" dirty="0" smtClean="0"/>
              <a:t>In Cranial &amp; Facial Bones: 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Frontal 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Ethmoid </a:t>
            </a:r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Sphenoid</a:t>
            </a:r>
            <a:endParaRPr lang="en-US" sz="3600" cap="small" dirty="0" smtClean="0"/>
          </a:p>
          <a:p>
            <a:pPr marL="0" indent="0">
              <a:buNone/>
            </a:pPr>
            <a:r>
              <a:rPr lang="en-US" sz="3600" cap="small" dirty="0" smtClean="0">
                <a:solidFill>
                  <a:srgbClr val="FF0000"/>
                </a:solidFill>
              </a:rPr>
              <a:t>Maxilla</a:t>
            </a:r>
            <a:r>
              <a:rPr lang="en-US" sz="3600" cap="small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7000" y="152400"/>
            <a:ext cx="383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Paranasal Sinuses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818509"/>
            <a:ext cx="4607147" cy="349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47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47800"/>
            <a:ext cx="671141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Nasal conchae: </a:t>
            </a:r>
            <a:r>
              <a:rPr lang="en-US" sz="3600" cap="small" dirty="0">
                <a:latin typeface="+mn-lt"/>
              </a:rPr>
              <a:t>curved bone “shelves” in nasal cavity</a:t>
            </a:r>
          </a:p>
          <a:p>
            <a:pPr marL="0" indent="0">
              <a:buNone/>
            </a:pP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Meatuses</a:t>
            </a:r>
            <a:r>
              <a:rPr lang="en-US" sz="3600" i="1" cap="small" dirty="0">
                <a:solidFill>
                  <a:srgbClr val="FF0000"/>
                </a:solidFill>
                <a:latin typeface="+mn-lt"/>
              </a:rPr>
              <a:t>: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cap="small" dirty="0">
                <a:latin typeface="+mn-lt"/>
              </a:rPr>
              <a:t>passageways to funnel air </a:t>
            </a:r>
            <a:r>
              <a:rPr lang="en-US" sz="3600" u="sng" cap="small" dirty="0">
                <a:latin typeface="+mn-lt"/>
              </a:rPr>
              <a:t>below</a:t>
            </a:r>
            <a:r>
              <a:rPr lang="en-US" sz="3600" cap="small" dirty="0">
                <a:latin typeface="+mn-lt"/>
              </a:rPr>
              <a:t> each </a:t>
            </a:r>
            <a:r>
              <a:rPr lang="en-US" sz="3600" cap="small" dirty="0">
                <a:solidFill>
                  <a:srgbClr val="FF0000"/>
                </a:solidFill>
                <a:latin typeface="+mn-lt"/>
              </a:rPr>
              <a:t>concha</a:t>
            </a:r>
            <a:endParaRPr lang="en-US" sz="3600" cap="small" dirty="0" smtClean="0">
              <a:solidFill>
                <a:srgbClr val="FF0000"/>
              </a:solidFill>
              <a:latin typeface="+mn-lt"/>
            </a:endParaRPr>
          </a:p>
          <a:p>
            <a:r>
              <a:rPr lang="en-US" sz="3600" cap="small" dirty="0" smtClean="0">
                <a:solidFill>
                  <a:srgbClr val="FF0000"/>
                </a:solidFill>
                <a:latin typeface="+mn-lt"/>
              </a:rPr>
              <a:t>	</a:t>
            </a:r>
            <a:r>
              <a:rPr lang="en-US" sz="3600" cap="small" dirty="0">
                <a:latin typeface="+mn-lt"/>
              </a:rPr>
              <a:t>	</a:t>
            </a:r>
          </a:p>
          <a:p>
            <a:endParaRPr lang="en-US" sz="3600" dirty="0">
              <a:latin typeface="+mn-lt"/>
            </a:endParaRPr>
          </a:p>
          <a:p>
            <a:endParaRPr lang="en-US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2667000" y="152400"/>
            <a:ext cx="383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Paranasal Sinuses</a:t>
            </a:r>
          </a:p>
        </p:txBody>
      </p:sp>
    </p:spTree>
    <p:extLst>
      <p:ext uri="{BB962C8B-B14F-4D97-AF65-F5344CB8AC3E}">
        <p14:creationId xmlns:p14="http://schemas.microsoft.com/office/powerpoint/2010/main" val="23945963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666012"/>
            <a:ext cx="7960267" cy="6201415"/>
            <a:chOff x="4929788" y="-5938"/>
            <a:chExt cx="7548790" cy="6484401"/>
          </a:xfrm>
        </p:grpSpPr>
        <p:grpSp>
          <p:nvGrpSpPr>
            <p:cNvPr id="3" name="Group 2"/>
            <p:cNvGrpSpPr/>
            <p:nvPr/>
          </p:nvGrpSpPr>
          <p:grpSpPr>
            <a:xfrm>
              <a:off x="4963162" y="452486"/>
              <a:ext cx="7515416" cy="6025977"/>
              <a:chOff x="4963162" y="452486"/>
              <a:chExt cx="7515416" cy="6025977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7086059" y="452486"/>
                <a:ext cx="4289207" cy="6025977"/>
                <a:chOff x="7086059" y="452486"/>
                <a:chExt cx="4289207" cy="6025977"/>
              </a:xfrm>
            </p:grpSpPr>
            <p:pic>
              <p:nvPicPr>
                <p:cNvPr id="17" name="Picture 16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37686" y="452486"/>
                  <a:ext cx="3785954" cy="5953027"/>
                </a:xfrm>
                <a:prstGeom prst="rect">
                  <a:avLst/>
                </a:prstGeom>
              </p:spPr>
            </p:pic>
            <p:sp>
              <p:nvSpPr>
                <p:cNvPr id="18" name="TextBox 17"/>
                <p:cNvSpPr txBox="1"/>
                <p:nvPr/>
              </p:nvSpPr>
              <p:spPr>
                <a:xfrm>
                  <a:off x="7086059" y="5986020"/>
                  <a:ext cx="4289207" cy="4924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en-US" sz="1800" dirty="0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10020327" y="772276"/>
                <a:ext cx="2458251" cy="5470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Superior meatus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963162" y="562996"/>
                <a:ext cx="2254553" cy="5470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Middle meatus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063423" y="1769267"/>
                <a:ext cx="2300340" cy="5470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+mn-lt"/>
                  </a:rPr>
                  <a:t>Inferior meatus</a:t>
                </a: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 flipH="1">
                <a:off x="9578479" y="1279063"/>
                <a:ext cx="441848" cy="464897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7387875" y="1979929"/>
                <a:ext cx="963728" cy="328046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>
                <a:off x="7346898" y="842151"/>
                <a:ext cx="1242567" cy="1064828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3"/>
            <p:cNvSpPr txBox="1"/>
            <p:nvPr/>
          </p:nvSpPr>
          <p:spPr>
            <a:xfrm>
              <a:off x="9220290" y="169342"/>
              <a:ext cx="2417573" cy="54709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FFFF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+mn-lt"/>
                </a:rPr>
                <a:t>Superior concha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29788" y="1141137"/>
              <a:ext cx="2259660" cy="54709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FF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+mn-lt"/>
                </a:rPr>
                <a:t>Inferior concha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232301" y="-5938"/>
              <a:ext cx="2213874" cy="5470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FF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+mn-lt"/>
                </a:rPr>
                <a:t>Middle concha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9257875" y="716438"/>
              <a:ext cx="167195" cy="795073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7421113" y="507524"/>
              <a:ext cx="1421411" cy="1076601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7419543" y="1262912"/>
              <a:ext cx="1255153" cy="974999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2714735" y="-8172"/>
            <a:ext cx="3837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cap="small" dirty="0">
                <a:latin typeface="+mn-lt"/>
              </a:rPr>
              <a:t>Paranasal Sinuses</a:t>
            </a:r>
          </a:p>
        </p:txBody>
      </p:sp>
    </p:spTree>
    <p:extLst>
      <p:ext uri="{BB962C8B-B14F-4D97-AF65-F5344CB8AC3E}">
        <p14:creationId xmlns:p14="http://schemas.microsoft.com/office/powerpoint/2010/main" val="13333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8" descr="Gross Anatomy of bon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1447800"/>
            <a:ext cx="2618196" cy="3938579"/>
          </a:xfrm>
        </p:spPr>
      </p:pic>
      <p:sp>
        <p:nvSpPr>
          <p:cNvPr id="19353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-45720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Gross Anatomy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066800"/>
            <a:ext cx="6400800" cy="5334000"/>
          </a:xfrm>
        </p:spPr>
        <p:txBody>
          <a:bodyPr rtlCol="0">
            <a:noAutofit/>
          </a:bodyPr>
          <a:lstStyle/>
          <a:p>
            <a:pPr marL="200025" lvl="1" indent="-200025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Long Bones are: </a:t>
            </a:r>
            <a:r>
              <a:rPr lang="en-US" altLang="en-US" sz="3600" cap="small" dirty="0">
                <a:solidFill>
                  <a:schemeClr val="tx1"/>
                </a:solidFill>
              </a:rPr>
              <a:t>L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onger than Wide</a:t>
            </a:r>
          </a:p>
          <a:p>
            <a:pPr marL="566928" lvl="2" indent="-182880" eaLnBrk="1" fontAlgn="auto" hangingPunct="1">
              <a:defRPr/>
            </a:pPr>
            <a:endParaRPr lang="en-US" altLang="en-US" sz="3600" cap="small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lvl="1" indent="0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Short Bones are: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Length =Width</a:t>
            </a:r>
          </a:p>
          <a:p>
            <a:pPr marL="566928" lvl="2" indent="-182880" eaLnBrk="1" fontAlgn="auto" hangingPunct="1">
              <a:defRPr/>
            </a:pPr>
            <a:endParaRPr lang="en-US" altLang="en-US" sz="3600" cap="small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lvl="1" indent="0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Flat Bones are: </a:t>
            </a:r>
            <a:r>
              <a:rPr lang="en-US" altLang="en-US" sz="3600" cap="small" dirty="0">
                <a:solidFill>
                  <a:schemeClr val="tx1"/>
                </a:solidFill>
              </a:rPr>
              <a:t>T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hin</a:t>
            </a:r>
            <a:r>
              <a:rPr lang="en-US" altLang="en-US" sz="3600" cap="small" dirty="0">
                <a:solidFill>
                  <a:schemeClr val="tx1"/>
                </a:solidFill>
              </a:rPr>
              <a:t>, B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road </a:t>
            </a:r>
            <a:r>
              <a:rPr lang="en-US" altLang="en-US" sz="3600" cap="small" dirty="0">
                <a:solidFill>
                  <a:schemeClr val="tx1"/>
                </a:solidFill>
              </a:rPr>
              <a:t>S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urface</a:t>
            </a:r>
            <a:endParaRPr lang="en-US" altLang="en-US" sz="3600" cap="small" dirty="0">
              <a:solidFill>
                <a:schemeClr val="tx1"/>
              </a:solidFill>
            </a:endParaRPr>
          </a:p>
          <a:p>
            <a:pPr marL="566928" lvl="2" indent="-182880" eaLnBrk="1" fontAlgn="auto" hangingPunct="1">
              <a:defRPr/>
            </a:pPr>
            <a:endParaRPr lang="en-US" altLang="en-US" sz="3600" cap="small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00025" lvl="1" indent="-200025" eaLnBrk="1" fontAlgn="auto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Irregular Bones are</a:t>
            </a:r>
            <a:r>
              <a:rPr lang="en-US" altLang="en-US" sz="3600" cap="smal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Varied</a:t>
            </a:r>
            <a:endParaRPr lang="en-US" altLang="en-US" sz="3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9" descr="long bon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38292" y="681037"/>
            <a:ext cx="2530549" cy="5343525"/>
          </a:xfrm>
        </p:spPr>
      </p:pic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6736" y="-30480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Long Bone Anatomy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736" y="1257300"/>
            <a:ext cx="6519864" cy="4191000"/>
          </a:xfrm>
        </p:spPr>
        <p:txBody>
          <a:bodyPr/>
          <a:lstStyle/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Diaphysis: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Cylindrical Shaft</a:t>
            </a:r>
          </a:p>
          <a:p>
            <a:pPr eaLnBrk="1" hangingPunct="1">
              <a:defRPr/>
            </a:pPr>
            <a:endParaRPr lang="en-US" altLang="en-US" sz="3600" cap="small" dirty="0" smtClean="0"/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Medullary Cavity: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Inside Diaphysis, Hollow</a:t>
            </a:r>
            <a:r>
              <a:rPr lang="en-US" altLang="en-US" sz="3600" cap="small" dirty="0">
                <a:solidFill>
                  <a:schemeClr val="tx1"/>
                </a:solidFill>
              </a:rPr>
              <a:t> </a:t>
            </a:r>
            <a:endParaRPr lang="en-US" altLang="en-US" sz="3600" cap="small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Lined with: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Endosteum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Contains: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Yellow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600" u="sng" cap="small" dirty="0">
                <a:solidFill>
                  <a:srgbClr val="FF0000"/>
                </a:solidFill>
              </a:rPr>
              <a:t>B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one </a:t>
            </a:r>
            <a:r>
              <a:rPr lang="en-US" altLang="en-US" sz="3600" u="sng" cap="small" dirty="0">
                <a:solidFill>
                  <a:srgbClr val="FF0000"/>
                </a:solidFill>
              </a:rPr>
              <a:t>M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arrow</a:t>
            </a:r>
          </a:p>
        </p:txBody>
      </p:sp>
      <p:sp>
        <p:nvSpPr>
          <p:cNvPr id="16389" name="AutoShape 10"/>
          <p:cNvSpPr>
            <a:spLocks/>
          </p:cNvSpPr>
          <p:nvPr/>
        </p:nvSpPr>
        <p:spPr bwMode="auto">
          <a:xfrm rot="10800000">
            <a:off x="6871748" y="2764631"/>
            <a:ext cx="457200" cy="2971800"/>
          </a:xfrm>
          <a:prstGeom prst="rightBrace">
            <a:avLst>
              <a:gd name="adj1" fmla="val 66679"/>
              <a:gd name="adj2" fmla="val 50000"/>
            </a:avLst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5-Point Star 1"/>
          <p:cNvSpPr/>
          <p:nvPr/>
        </p:nvSpPr>
        <p:spPr>
          <a:xfrm>
            <a:off x="7477668" y="2057400"/>
            <a:ext cx="300035" cy="254262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long bon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558076"/>
            <a:ext cx="2971800" cy="6277928"/>
          </a:xfrm>
        </p:spPr>
      </p:pic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6607" y="1154945"/>
            <a:ext cx="6836266" cy="5486400"/>
          </a:xfrm>
        </p:spPr>
        <p:txBody>
          <a:bodyPr/>
          <a:lstStyle/>
          <a:p>
            <a:pPr eaLnBrk="1" hangingPunct="1"/>
            <a:r>
              <a:rPr lang="en-US" altLang="en-US" sz="4000" cap="small" dirty="0" smtClean="0">
                <a:solidFill>
                  <a:srgbClr val="FF0000"/>
                </a:solidFill>
              </a:rPr>
              <a:t>Epiphysis (pl. epiphy</a:t>
            </a:r>
            <a:r>
              <a:rPr lang="en-US" altLang="en-US" sz="4000" u="sng" cap="small" dirty="0" smtClean="0">
                <a:solidFill>
                  <a:srgbClr val="FF0000"/>
                </a:solidFill>
              </a:rPr>
              <a:t>ses</a:t>
            </a:r>
            <a:r>
              <a:rPr lang="en-US" altLang="en-US" sz="4000" cap="small" dirty="0" smtClean="0">
                <a:solidFill>
                  <a:srgbClr val="FF0000"/>
                </a:solidFill>
              </a:rPr>
              <a:t>)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                  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Ends of Bone                                           Wider to Increase Joint Surface Area</a:t>
            </a:r>
          </a:p>
          <a:p>
            <a:pPr marL="200025" lvl="1" indent="0" eaLnBrk="1" hangingPunct="1">
              <a:buNone/>
            </a:pPr>
            <a:endParaRPr lang="en-US" altLang="en-US" sz="3600" cap="small" dirty="0" smtClean="0">
              <a:solidFill>
                <a:srgbClr val="FF0000"/>
              </a:solidFill>
            </a:endParaRPr>
          </a:p>
          <a:p>
            <a:pPr marL="200025" lvl="1" indent="0" eaLnBrk="1" hangingPunct="1">
              <a:buNone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Composed of:</a:t>
            </a:r>
          </a:p>
          <a:p>
            <a:pPr marL="200025" lvl="1" indent="0" eaLnBrk="1" hangingPunct="1">
              <a:buNone/>
            </a:pPr>
            <a:r>
              <a:rPr lang="en-US" altLang="en-US" sz="3600" cap="small" dirty="0" smtClean="0">
                <a:solidFill>
                  <a:schemeClr val="tx1"/>
                </a:solidFill>
              </a:rPr>
              <a:t>Outside 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Compact Bone </a:t>
            </a:r>
            <a:r>
              <a:rPr lang="en-US" altLang="en-US" sz="3600" cap="small" dirty="0">
                <a:solidFill>
                  <a:schemeClr val="tx1"/>
                </a:solidFill>
              </a:rPr>
              <a:t>L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ayer Encircling </a:t>
            </a:r>
            <a:r>
              <a:rPr lang="en-US" altLang="en-US" sz="3600" u="sng" cap="small" dirty="0">
                <a:solidFill>
                  <a:srgbClr val="FF0000"/>
                </a:solidFill>
              </a:rPr>
              <a:t>S</a:t>
            </a:r>
            <a:r>
              <a:rPr lang="en-US" altLang="en-US" sz="3600" u="sng" cap="small" dirty="0" smtClean="0">
                <a:solidFill>
                  <a:srgbClr val="FF0000"/>
                </a:solidFill>
              </a:rPr>
              <a:t>pongy Bone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(with </a:t>
            </a:r>
            <a:r>
              <a:rPr lang="en-US" altLang="en-US" sz="3600" cap="small" dirty="0">
                <a:solidFill>
                  <a:schemeClr val="tx1"/>
                </a:solidFill>
              </a:rPr>
              <a:t>R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ed </a:t>
            </a:r>
            <a:r>
              <a:rPr lang="en-US" altLang="en-US" sz="3600" cap="small" dirty="0">
                <a:solidFill>
                  <a:schemeClr val="tx1"/>
                </a:solidFill>
              </a:rPr>
              <a:t>M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arrow: Site of </a:t>
            </a:r>
            <a:r>
              <a:rPr lang="en-US" altLang="en-US" sz="3600" cap="small" dirty="0" err="1" smtClean="0">
                <a:solidFill>
                  <a:schemeClr val="tx1"/>
                </a:solidFill>
              </a:rPr>
              <a:t>Hemopoiesis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-24320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 kern="1200" spc="-50">
                <a:solidFill>
                  <a:srgbClr val="40404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Long Bone Anatomy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14" name="AutoShape 7"/>
          <p:cNvSpPr>
            <a:spLocks/>
          </p:cNvSpPr>
          <p:nvPr/>
        </p:nvSpPr>
        <p:spPr bwMode="auto">
          <a:xfrm rot="10800000">
            <a:off x="6556735" y="735845"/>
            <a:ext cx="304800" cy="838200"/>
          </a:xfrm>
          <a:prstGeom prst="rightBrace">
            <a:avLst>
              <a:gd name="adj1" fmla="val 14583"/>
              <a:gd name="adj2" fmla="val 50000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3" name="AutoShape 5"/>
          <p:cNvSpPr>
            <a:spLocks/>
          </p:cNvSpPr>
          <p:nvPr/>
        </p:nvSpPr>
        <p:spPr bwMode="auto">
          <a:xfrm>
            <a:off x="8058346" y="6019176"/>
            <a:ext cx="304800" cy="609600"/>
          </a:xfrm>
          <a:prstGeom prst="rightBrace">
            <a:avLst>
              <a:gd name="adj1" fmla="val 16667"/>
              <a:gd name="adj2" fmla="val 50000"/>
            </a:avLst>
          </a:prstGeom>
          <a:noFill/>
          <a:ln w="412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2400" y="344797"/>
            <a:ext cx="5486400" cy="620840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Articular Cartilage: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Hyaline cartilage on the epiphyses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en-US" altLang="en-US" sz="2800" cap="small" dirty="0" smtClean="0"/>
          </a:p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Epiphyseal </a:t>
            </a:r>
            <a:r>
              <a:rPr lang="en-US" altLang="en-US" sz="3600" cap="small" dirty="0">
                <a:solidFill>
                  <a:srgbClr val="FF0000"/>
                </a:solidFill>
              </a:rPr>
              <a:t>P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late: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Hyaline cartilage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between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diaphysis and epiphysis; lengthwise bone growth</a:t>
            </a:r>
            <a:r>
              <a:rPr lang="en-US" altLang="en-US" sz="3600" i="1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(interstitial growth)</a:t>
            </a:r>
          </a:p>
          <a:p>
            <a:pPr marL="0" indent="0" eaLnBrk="1" hangingPunct="1">
              <a:buNone/>
              <a:defRPr/>
            </a:pPr>
            <a:endParaRPr lang="en-US" altLang="en-US" sz="2800" i="1" cap="small" dirty="0">
              <a:solidFill>
                <a:schemeClr val="tx1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</a:rPr>
              <a:t>Epiphyseal Line (in adults)</a:t>
            </a:r>
            <a:r>
              <a:rPr lang="en-US" altLang="en-US" sz="3200" cap="small" dirty="0" smtClean="0">
                <a:solidFill>
                  <a:schemeClr val="tx1"/>
                </a:solidFill>
              </a:rPr>
              <a:t>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remnant of epiphyseal plate</a:t>
            </a:r>
          </a:p>
        </p:txBody>
      </p:sp>
      <p:pic>
        <p:nvPicPr>
          <p:cNvPr id="18435" name="Picture 10" descr="f6-4c_gross_anatomy_of_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"/>
          <a:stretch>
            <a:fillRect/>
          </a:stretch>
        </p:blipFill>
        <p:spPr>
          <a:xfrm>
            <a:off x="5912401" y="120038"/>
            <a:ext cx="3175059" cy="6701759"/>
          </a:xfrm>
        </p:spPr>
      </p:pic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7162800" y="5867400"/>
            <a:ext cx="184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endParaRPr lang="en-US" altLang="en-US" b="1" dirty="0">
              <a:solidFill>
                <a:srgbClr val="FF0000"/>
              </a:solidFill>
            </a:endParaRPr>
          </a:p>
          <a:p>
            <a:endParaRPr lang="en-US" altLang="en-US" dirty="0"/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7315200" y="-76200"/>
            <a:ext cx="184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endParaRPr lang="en-US" altLang="en-US" b="1" dirty="0">
              <a:solidFill>
                <a:srgbClr val="FF0000"/>
              </a:solidFill>
            </a:endParaRPr>
          </a:p>
          <a:p>
            <a:endParaRPr lang="en-US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7" descr="long bon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818560"/>
            <a:ext cx="2667000" cy="5630335"/>
          </a:xfrm>
        </p:spPr>
      </p:pic>
      <p:sp>
        <p:nvSpPr>
          <p:cNvPr id="210948" name="Rectangle 4"/>
          <p:cNvSpPr>
            <a:spLocks noGrp="1" noChangeArrowheads="1"/>
          </p:cNvSpPr>
          <p:nvPr>
            <p:ph type="title"/>
          </p:nvPr>
        </p:nvSpPr>
        <p:spPr>
          <a:xfrm>
            <a:off x="2514600" y="-334259"/>
            <a:ext cx="441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>
                <a:solidFill>
                  <a:schemeClr val="tx1"/>
                </a:solidFill>
                <a:latin typeface="+mn-lt"/>
              </a:rPr>
              <a:t>Long </a:t>
            </a: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Anatomy</a:t>
            </a:r>
            <a:endParaRPr lang="en-US" altLang="en-US" sz="4000" cap="small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838199"/>
            <a:ext cx="6172200" cy="5782735"/>
          </a:xfrm>
        </p:spPr>
        <p:txBody>
          <a:bodyPr/>
          <a:lstStyle/>
          <a:p>
            <a:pPr eaLnBrk="1" hangingPunct="1"/>
            <a:r>
              <a:rPr lang="en-US" altLang="en-US" sz="3600" cap="small" dirty="0" smtClean="0">
                <a:solidFill>
                  <a:srgbClr val="FF0000"/>
                </a:solidFill>
              </a:rPr>
              <a:t>Periosteum: 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Dense irregular connective tissue covering external bone</a:t>
            </a:r>
          </a:p>
          <a:p>
            <a:pPr eaLnBrk="1" hangingPunct="1"/>
            <a:endParaRPr lang="en-US" altLang="en-US" sz="3600" cap="small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600" cap="small" dirty="0" smtClean="0">
                <a:solidFill>
                  <a:schemeClr val="tx1"/>
                </a:solidFill>
              </a:rPr>
              <a:t>Fibers perforate external bone</a:t>
            </a:r>
          </a:p>
          <a:p>
            <a:pPr eaLnBrk="1" hangingPunct="1"/>
            <a:endParaRPr lang="en-US" altLang="en-US" sz="3600" cap="small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600" cap="small" dirty="0" smtClean="0">
                <a:solidFill>
                  <a:schemeClr val="tx1"/>
                </a:solidFill>
              </a:rPr>
              <a:t>Responsible </a:t>
            </a:r>
            <a:r>
              <a:rPr lang="en-US" altLang="en-US" sz="3600" i="1" cap="small" dirty="0" smtClean="0">
                <a:solidFill>
                  <a:schemeClr val="tx1"/>
                </a:solidFill>
              </a:rPr>
              <a:t>for </a:t>
            </a:r>
            <a:r>
              <a:rPr lang="en-US" altLang="en-US" sz="3600" u="sng" cap="small" dirty="0" smtClean="0">
                <a:solidFill>
                  <a:schemeClr val="tx1"/>
                </a:solidFill>
              </a:rPr>
              <a:t>widthwise bone growth</a:t>
            </a:r>
            <a:r>
              <a:rPr lang="en-US" altLang="en-US" sz="3600" cap="small" dirty="0" smtClean="0">
                <a:solidFill>
                  <a:schemeClr val="tx1"/>
                </a:solidFill>
              </a:rPr>
              <a:t> </a:t>
            </a:r>
            <a:r>
              <a:rPr lang="en-US" altLang="en-US" sz="3600" cap="small" dirty="0" smtClean="0">
                <a:solidFill>
                  <a:srgbClr val="FF0000"/>
                </a:solidFill>
              </a:rPr>
              <a:t>(appositional growth)</a:t>
            </a:r>
          </a:p>
          <a:p>
            <a:pPr lvl="1" eaLnBrk="1" hangingPunct="1"/>
            <a:endParaRPr lang="en-US" altLang="en-US" sz="2000" dirty="0" smtClean="0"/>
          </a:p>
          <a:p>
            <a:pPr lvl="1" eaLnBrk="1" hangingPunct="1"/>
            <a:endParaRPr lang="en-US" altLang="en-US" sz="2000" dirty="0" smtClean="0"/>
          </a:p>
          <a:p>
            <a:pPr lvl="1" eaLnBrk="1" hangingPunct="1"/>
            <a:endParaRPr lang="en-US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osteo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8280" y="1896360"/>
            <a:ext cx="3465720" cy="4572000"/>
          </a:xfrm>
        </p:spPr>
      </p:pic>
      <p:sp>
        <p:nvSpPr>
          <p:cNvPr id="95240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-380999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000" cap="small" dirty="0" smtClean="0">
                <a:solidFill>
                  <a:schemeClr val="tx1"/>
                </a:solidFill>
                <a:latin typeface="+mn-lt"/>
              </a:rPr>
              <a:t>Bone Histology: Osteons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753360"/>
            <a:ext cx="6934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3600" cap="small" dirty="0">
                <a:latin typeface="+mn-lt"/>
              </a:rPr>
              <a:t>Compact bone </a:t>
            </a:r>
            <a:r>
              <a:rPr lang="en-US" altLang="en-US" sz="3600" cap="small" dirty="0" smtClean="0">
                <a:latin typeface="+mn-lt"/>
              </a:rPr>
              <a:t>has many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Osteons</a:t>
            </a:r>
            <a:r>
              <a:rPr lang="en-US" altLang="en-US" sz="3600" cap="small" dirty="0" smtClean="0">
                <a:latin typeface="+mn-lt"/>
              </a:rPr>
              <a:t> (Haversian </a:t>
            </a:r>
            <a:r>
              <a:rPr lang="en-US" altLang="en-US" sz="3600" cap="small" dirty="0">
                <a:latin typeface="+mn-lt"/>
              </a:rPr>
              <a:t>Systems</a:t>
            </a:r>
            <a:r>
              <a:rPr lang="en-US" altLang="en-US" sz="3600" cap="small" dirty="0" smtClean="0">
                <a:latin typeface="+mn-lt"/>
              </a:rPr>
              <a:t>); </a:t>
            </a:r>
          </a:p>
          <a:p>
            <a:pPr eaLnBrk="1" hangingPunct="1">
              <a:defRPr/>
            </a:pPr>
            <a:r>
              <a:rPr lang="en-US" altLang="en-US" sz="3600" cap="small" dirty="0">
                <a:latin typeface="+mn-lt"/>
              </a:rPr>
              <a:t>R</a:t>
            </a:r>
            <a:r>
              <a:rPr lang="en-US" altLang="en-US" sz="3600" cap="small" dirty="0" smtClean="0">
                <a:latin typeface="+mn-lt"/>
              </a:rPr>
              <a:t>un </a:t>
            </a:r>
            <a:r>
              <a:rPr lang="en-US" altLang="en-US" sz="3600" u="sng" cap="small" dirty="0">
                <a:solidFill>
                  <a:srgbClr val="FF0000"/>
                </a:solidFill>
                <a:latin typeface="+mn-lt"/>
              </a:rPr>
              <a:t>P</a:t>
            </a:r>
            <a:r>
              <a:rPr lang="en-US" altLang="en-US" sz="3600" u="sng" cap="small" dirty="0" smtClean="0">
                <a:solidFill>
                  <a:srgbClr val="FF0000"/>
                </a:solidFill>
                <a:latin typeface="+mn-lt"/>
              </a:rPr>
              <a:t>arallel</a:t>
            </a:r>
            <a:r>
              <a:rPr lang="en-US" altLang="en-US" sz="3600" cap="small" dirty="0" smtClean="0">
                <a:latin typeface="+mn-lt"/>
              </a:rPr>
              <a:t> to </a:t>
            </a:r>
            <a:r>
              <a:rPr lang="en-US" altLang="en-US" sz="3600" cap="small" dirty="0">
                <a:latin typeface="+mn-lt"/>
              </a:rPr>
              <a:t>D</a:t>
            </a:r>
            <a:r>
              <a:rPr lang="en-US" altLang="en-US" sz="3600" cap="small" dirty="0" smtClean="0">
                <a:latin typeface="+mn-lt"/>
              </a:rPr>
              <a:t>iaphysis</a:t>
            </a:r>
            <a:endParaRPr lang="en-US" altLang="en-US" sz="3600" cap="small" dirty="0">
              <a:latin typeface="+mn-lt"/>
            </a:endParaRPr>
          </a:p>
          <a:p>
            <a:pPr eaLnBrk="1" hangingPunct="1">
              <a:defRPr/>
            </a:pPr>
            <a:endParaRPr lang="en-US" altLang="en-US" sz="3600" cap="small" dirty="0" smtClean="0">
              <a:latin typeface="+mn-lt"/>
            </a:endParaRPr>
          </a:p>
          <a:p>
            <a:pPr eaLnBrk="1" hangingPunct="1">
              <a:defRPr/>
            </a:pPr>
            <a:r>
              <a:rPr lang="en-US" altLang="en-US" sz="3600" cap="small" dirty="0" smtClean="0">
                <a:latin typeface="+mn-lt"/>
              </a:rPr>
              <a:t>Each consists of</a:t>
            </a:r>
            <a:r>
              <a:rPr lang="en-US" altLang="en-US" sz="3600" i="1" cap="small" dirty="0" smtClean="0">
                <a:latin typeface="+mn-lt"/>
              </a:rPr>
              <a:t>: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latin typeface="+mn-lt"/>
              </a:rPr>
              <a:t>1.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A Central Canal 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latin typeface="+mn-lt"/>
              </a:rPr>
              <a:t>2.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Lacuna (w/ </a:t>
            </a:r>
            <a:r>
              <a:rPr lang="en-US" altLang="en-US" sz="3600" cap="small" dirty="0">
                <a:solidFill>
                  <a:srgbClr val="FF0000"/>
                </a:solidFill>
                <a:latin typeface="+mn-lt"/>
              </a:rPr>
              <a:t>O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steocytes) 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latin typeface="+mn-lt"/>
              </a:rPr>
              <a:t>3.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Lamellae </a:t>
            </a:r>
          </a:p>
          <a:p>
            <a:pPr eaLnBrk="1" hangingPunct="1">
              <a:defRPr/>
            </a:pPr>
            <a:r>
              <a:rPr lang="en-US" altLang="en-US" sz="3600" cap="small" dirty="0" smtClean="0">
                <a:latin typeface="+mn-lt"/>
              </a:rPr>
              <a:t>4. </a:t>
            </a:r>
            <a:r>
              <a:rPr lang="en-US" altLang="en-US" sz="3600" cap="small" dirty="0" smtClean="0">
                <a:solidFill>
                  <a:srgbClr val="FF0000"/>
                </a:solidFill>
                <a:latin typeface="+mn-lt"/>
              </a:rPr>
              <a:t>Canaliculi</a:t>
            </a:r>
          </a:p>
          <a:p>
            <a:pPr eaLnBrk="1" hangingPunct="1">
              <a:defRPr/>
            </a:pPr>
            <a:endParaRPr lang="en-US" altLang="en-US" sz="2800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2925</TotalTime>
  <Words>787</Words>
  <Application>Microsoft Office PowerPoint</Application>
  <PresentationFormat>On-screen Show (4:3)</PresentationFormat>
  <Paragraphs>172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Tahoma</vt:lpstr>
      <vt:lpstr>Times New Roman</vt:lpstr>
      <vt:lpstr>Retrospect</vt:lpstr>
      <vt:lpstr>Bone Tissue and Cranium</vt:lpstr>
      <vt:lpstr>Functions of Bone</vt:lpstr>
      <vt:lpstr>Bone Cells (Review)</vt:lpstr>
      <vt:lpstr>Bone Gross Anatomy</vt:lpstr>
      <vt:lpstr>Long Bone Anatomy</vt:lpstr>
      <vt:lpstr>PowerPoint Presentation</vt:lpstr>
      <vt:lpstr>PowerPoint Presentation</vt:lpstr>
      <vt:lpstr>Long Bone Anatomy</vt:lpstr>
      <vt:lpstr>Bone Histology: Osteons</vt:lpstr>
      <vt:lpstr>PowerPoint Presentation</vt:lpstr>
      <vt:lpstr>PowerPoint Presentation</vt:lpstr>
      <vt:lpstr>Bone Histology: Osteons</vt:lpstr>
      <vt:lpstr>PowerPoint Presentation</vt:lpstr>
      <vt:lpstr>Bone Development: Ossification</vt:lpstr>
      <vt:lpstr>Bone Remodeling</vt:lpstr>
      <vt:lpstr>Bone Repair After Fracture</vt:lpstr>
      <vt:lpstr>Types of Bone Fractures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Anatomy, First Edition McKinley&amp;O'Loughlin</dc:title>
  <dc:creator>USER</dc:creator>
  <cp:lastModifiedBy>Buckingham, Susan C.</cp:lastModifiedBy>
  <cp:revision>111</cp:revision>
  <dcterms:created xsi:type="dcterms:W3CDTF">2004-10-09T23:30:00Z</dcterms:created>
  <dcterms:modified xsi:type="dcterms:W3CDTF">2020-02-11T15:12:20Z</dcterms:modified>
</cp:coreProperties>
</file>