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1" r:id="rId4"/>
    <p:sldMasterId id="2147483672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</p:sldIdLst>
  <p:sldSz cy="5143500" cx="9144000"/>
  <p:notesSz cx="6858000" cy="9144000"/>
  <p:embeddedFontLst>
    <p:embeddedFont>
      <p:font typeface="Proxima Nova"/>
      <p:regular r:id="rId51"/>
      <p:bold r:id="rId52"/>
      <p:italic r:id="rId53"/>
      <p:boldItalic r:id="rId5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ProximaNova-regular.fntdata"/><Relationship Id="rId50" Type="http://schemas.openxmlformats.org/officeDocument/2006/relationships/slide" Target="slides/slide44.xml"/><Relationship Id="rId53" Type="http://schemas.openxmlformats.org/officeDocument/2006/relationships/font" Target="fonts/ProximaNova-italic.fntdata"/><Relationship Id="rId52" Type="http://schemas.openxmlformats.org/officeDocument/2006/relationships/font" Target="fonts/ProximaNova-bold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54" Type="http://schemas.openxmlformats.org/officeDocument/2006/relationships/font" Target="fonts/ProximaNova-bold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742e3e7cd_1_1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742e3e7cd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6e02f47588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6e02f47588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cb9a3abeb_0_2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cb9a3abeb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d4400e736_2_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d4400e736_2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d9c40d9f9_0_23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d9c40d9f9_0_2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cb9a3abeb_0_3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cb9a3abeb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742e3e7c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742e3e7c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d5f4b554c_0_1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d5f4b554c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6e02f47588_0_4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6e02f47588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6e02f47588_0_5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6e02f47588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6e16f3729e_0_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6e16f3729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6e725c76c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6e725c76c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6e16f3729e_0_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6e16f3729e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6e16f3729e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6e16f3729e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6e16f3729e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6e16f3729e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6e16f3729e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6e16f3729e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6e16f3729e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6e16f3729e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6e16f3729e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6e16f3729e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6e16f3729e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6e16f3729e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6e5b49f16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6e5b49f16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6eae0a42d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6eae0a42d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6eae0a42db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6eae0a42db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cbab3a369_1_2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cbab3a369_1_2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6e5b49f16a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6e5b49f16a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6e5b49f16a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6e5b49f16a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7d1a4cb96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Google Shape;344;g7d1a4cb96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7d1a4cb96b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7d1a4cb96b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7d1a4cb96b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9" name="Google Shape;359;g7d1a4cb96b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7d1a4cb96b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7d1a4cb96b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7d1a4cb96b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7d1a4cb96b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7d1a4cb96b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1" name="Google Shape;381;g7d1a4cb96b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7d1a4cb96b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9" name="Google Shape;389;g7d1a4cb96b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7d1a4cb96b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Google Shape;398;g7d1a4cb96b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742e3e7cd_1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742e3e7cd_1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7d1a4cb96b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7d1a4cb96b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6ee287ca78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g6ee287ca78_0_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g6ee287ca78_0_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0" name="Google Shape;420;g6ee287ca78_0_3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Precipitation that falls on land either enters the soil (infiltration) or moves downslope as runoff</a:t>
            </a:r>
            <a:endParaRPr/>
          </a:p>
        </p:txBody>
      </p:sp>
      <p:sp>
        <p:nvSpPr>
          <p:cNvPr id="421" name="Google Shape;421;g6ee287ca78_0_3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7d1a4cb96b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8" name="Google Shape;428;g7d1a4cb96b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7d1a4cb96b_0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5" name="Google Shape;435;g7d1a4cb96b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6e02f4758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6e02f4758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d4400e736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d4400e736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6e725c76c4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6e725c76c4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6e725c76c4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6e725c76c4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d9c40d9f9_0_2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d9c40d9f9_0_2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Google Shape;55;p14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6" name="Google Shape;56;p14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7" name="Google Shape;57;p14"/>
          <p:cNvSpPr txBox="1"/>
          <p:nvPr>
            <p:ph idx="1" type="subTitle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solidFill>
          <a:schemeClr val="dk1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Google Shape;60;p15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1" name="Google Shape;61;p15"/>
          <p:cNvSpPr txBox="1"/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2" name="Google Shape;62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" name="Google Shape;66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1" name="Google Shape;71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2" name="Google Shape;72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5" name="Google Shape;75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8" name="Google Shape;78;p1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9" name="Google Shape;79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lt2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0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82" name="Google Shape;82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85" name="Google Shape;85;p21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6" name="Google Shape;86;p21"/>
          <p:cNvSpPr txBox="1"/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7" name="Google Shape;87;p21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8" name="Google Shape;88;p21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9" name="Google Shape;89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2"/>
          <p:cNvSpPr txBox="1"/>
          <p:nvPr>
            <p:ph idx="1" type="body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/>
        </p:txBody>
      </p:sp>
      <p:sp>
        <p:nvSpPr>
          <p:cNvPr id="92" name="Google Shape;92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3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23"/>
          <p:cNvSpPr txBox="1"/>
          <p:nvPr>
            <p:ph hasCustomPrompt="1" type="title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9pPr>
          </a:lstStyle>
          <a:p>
            <a:r>
              <a:t>xx%</a:t>
            </a:r>
          </a:p>
        </p:txBody>
      </p:sp>
      <p:sp>
        <p:nvSpPr>
          <p:cNvPr id="96" name="Google Shape;96;p23"/>
          <p:cNvSpPr txBox="1"/>
          <p:nvPr>
            <p:ph idx="1" type="body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7" name="Google Shape;97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5"/>
          <p:cNvSpPr txBox="1"/>
          <p:nvPr>
            <p:ph type="title"/>
          </p:nvPr>
        </p:nvSpPr>
        <p:spPr>
          <a:xfrm>
            <a:off x="612648" y="171450"/>
            <a:ext cx="8153400" cy="74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25"/>
          <p:cNvSpPr txBox="1"/>
          <p:nvPr>
            <p:ph idx="1" type="body"/>
          </p:nvPr>
        </p:nvSpPr>
        <p:spPr>
          <a:xfrm>
            <a:off x="612648" y="1200150"/>
            <a:ext cx="8153400" cy="3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090" lvl="0" marL="457200" marR="0" rtl="0" algn="l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  <a:defRPr b="0" i="0" sz="2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4169" lvl="1" marL="914400" marR="0" rtl="0" algn="l"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Noto Sans Symbols"/>
              <a:buChar char="⬜"/>
              <a:defRPr b="0" i="0" sz="2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8137" lvl="2" marL="1371600" marR="0" rtl="0" algn="l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725"/>
              <a:buFont typeface="Noto Sans Symbols"/>
              <a:buChar char="■"/>
              <a:defRPr b="0" i="0" sz="2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8CADAE"/>
              </a:buClr>
              <a:buSzPts val="1500"/>
              <a:buFont typeface="Noto Sans Symbols"/>
              <a:buChar char="■"/>
              <a:defRPr b="0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8C7B70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1600"/>
              </a:spcBef>
              <a:spcAft>
                <a:spcPts val="1600"/>
              </a:spcAft>
              <a:buClr>
                <a:schemeClr val="accent4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3" name="Google Shape;103;p25"/>
          <p:cNvSpPr txBox="1"/>
          <p:nvPr>
            <p:ph idx="10" type="dt"/>
          </p:nvPr>
        </p:nvSpPr>
        <p:spPr>
          <a:xfrm>
            <a:off x="6096000" y="4686300"/>
            <a:ext cx="26670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4" name="Google Shape;104;p25"/>
          <p:cNvSpPr txBox="1"/>
          <p:nvPr>
            <p:ph idx="11" type="ftr"/>
          </p:nvPr>
        </p:nvSpPr>
        <p:spPr>
          <a:xfrm>
            <a:off x="3722687" y="4869656"/>
            <a:ext cx="5421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Google Shape;105;p25"/>
          <p:cNvSpPr txBox="1"/>
          <p:nvPr>
            <p:ph idx="12" type="sldNum"/>
          </p:nvPr>
        </p:nvSpPr>
        <p:spPr>
          <a:xfrm>
            <a:off x="0" y="953690"/>
            <a:ext cx="533400" cy="18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1" i="0" sz="14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1" i="0" sz="14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1" i="0" sz="14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1" i="0" sz="14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1" i="0" sz="14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1" i="0" sz="14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1" i="0" sz="14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1" i="0" sz="14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1" i="0" sz="14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pearmint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0.gif"/><Relationship Id="rId4" Type="http://schemas.openxmlformats.org/officeDocument/2006/relationships/image" Target="../media/image7.gif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gif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www.youtube.com/watch?v=xqM83_og1Fc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9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9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.jpg"/><Relationship Id="rId4" Type="http://schemas.openxmlformats.org/officeDocument/2006/relationships/hyperlink" Target="https://www.youtube.com/watch?v=LKXvdyNz6L8" TargetMode="External"/><Relationship Id="rId5" Type="http://schemas.openxmlformats.org/officeDocument/2006/relationships/image" Target="../media/image1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9.gif"/><Relationship Id="rId4" Type="http://schemas.openxmlformats.org/officeDocument/2006/relationships/image" Target="../media/image12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9.gif"/><Relationship Id="rId4" Type="http://schemas.openxmlformats.org/officeDocument/2006/relationships/image" Target="../media/image12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www.youtube.com/watch?v=p4pWafuvdrY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5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7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2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3.gif"/><Relationship Id="rId4" Type="http://schemas.openxmlformats.org/officeDocument/2006/relationships/image" Target="../media/image35.gif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4.gif"/><Relationship Id="rId4" Type="http://schemas.openxmlformats.org/officeDocument/2006/relationships/image" Target="../media/image21.gif"/><Relationship Id="rId5" Type="http://schemas.openxmlformats.org/officeDocument/2006/relationships/image" Target="../media/image18.gif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6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6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7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7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5.png"/><Relationship Id="rId4" Type="http://schemas.openxmlformats.org/officeDocument/2006/relationships/image" Target="../media/image33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0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8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9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1.jp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34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3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www.youtube.com/watch?v=inVZoI1AkC8" TargetMode="External"/><Relationship Id="rId4" Type="http://schemas.openxmlformats.org/officeDocument/2006/relationships/image" Target="../media/image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gif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White cloud in front of dark blue star-filled sky" id="110" name="Google Shape;110;p26"/>
          <p:cNvPicPr preferRelativeResize="0"/>
          <p:nvPr/>
        </p:nvPicPr>
        <p:blipFill rotWithShape="1">
          <a:blip r:embed="rId3">
            <a:alphaModFix/>
          </a:blip>
          <a:srcRect b="17067" l="0" r="1719" t="0"/>
          <a:stretch/>
        </p:blipFill>
        <p:spPr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6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Chapter 1 - Global Climate System, Energy Balance, and the Hydrological Cycle</a:t>
            </a:r>
            <a:endParaRPr sz="3600"/>
          </a:p>
        </p:txBody>
      </p:sp>
      <p:sp>
        <p:nvSpPr>
          <p:cNvPr id="112" name="Google Shape;112;p26"/>
          <p:cNvSpPr txBox="1"/>
          <p:nvPr>
            <p:ph idx="1" type="subTitle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02/04/2020</a:t>
            </a:r>
            <a:endParaRPr/>
          </a:p>
        </p:txBody>
      </p:sp>
      <p:cxnSp>
        <p:nvCxnSpPr>
          <p:cNvPr id="113" name="Google Shape;113;p26"/>
          <p:cNvCxnSpPr/>
          <p:nvPr/>
        </p:nvCxnSpPr>
        <p:spPr>
          <a:xfrm>
            <a:off x="615150" y="2998025"/>
            <a:ext cx="5004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5"/>
          <p:cNvSpPr txBox="1"/>
          <p:nvPr>
            <p:ph type="title"/>
          </p:nvPr>
        </p:nvSpPr>
        <p:spPr>
          <a:xfrm>
            <a:off x="248975" y="219200"/>
            <a:ext cx="5395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GLOBAL CLIMATE SYSTEM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177" name="Google Shape;177;p35"/>
          <p:cNvSpPr txBox="1"/>
          <p:nvPr>
            <p:ph idx="1" type="body"/>
          </p:nvPr>
        </p:nvSpPr>
        <p:spPr>
          <a:xfrm>
            <a:off x="248975" y="1478300"/>
            <a:ext cx="4995000" cy="351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Results in temperature differences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creates pressure differences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leads to ocean and atmospheric currents</a:t>
            </a:r>
            <a:endParaRPr sz="3000"/>
          </a:p>
        </p:txBody>
      </p:sp>
      <p:pic>
        <p:nvPicPr>
          <p:cNvPr id="178" name="Google Shape;178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6700" y="219200"/>
            <a:ext cx="3310476" cy="2205407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35"/>
          <p:cNvSpPr/>
          <p:nvPr/>
        </p:nvSpPr>
        <p:spPr>
          <a:xfrm>
            <a:off x="541375" y="3715225"/>
            <a:ext cx="627300" cy="4146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35"/>
          <p:cNvSpPr/>
          <p:nvPr/>
        </p:nvSpPr>
        <p:spPr>
          <a:xfrm>
            <a:off x="541375" y="2654675"/>
            <a:ext cx="627300" cy="4146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1" name="Google Shape;181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99825" y="2654676"/>
            <a:ext cx="3924229" cy="2205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6"/>
          <p:cNvSpPr txBox="1"/>
          <p:nvPr>
            <p:ph type="title"/>
          </p:nvPr>
        </p:nvSpPr>
        <p:spPr>
          <a:xfrm>
            <a:off x="265500" y="26975"/>
            <a:ext cx="4045200" cy="1509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Atmosphere</a:t>
            </a:r>
            <a:endParaRPr/>
          </a:p>
        </p:txBody>
      </p:sp>
      <p:sp>
        <p:nvSpPr>
          <p:cNvPr id="187" name="Google Shape;187;p36"/>
          <p:cNvSpPr txBox="1"/>
          <p:nvPr>
            <p:ph idx="1" type="subTitle"/>
          </p:nvPr>
        </p:nvSpPr>
        <p:spPr>
          <a:xfrm>
            <a:off x="265500" y="1451675"/>
            <a:ext cx="4306500" cy="361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Layer of gases around the earth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78% nitrogen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21% oxygen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1% other = 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Water vapor &amp; greenhouse gases</a:t>
            </a:r>
            <a:endParaRPr sz="3000"/>
          </a:p>
        </p:txBody>
      </p:sp>
      <p:pic>
        <p:nvPicPr>
          <p:cNvPr id="188" name="Google Shape;188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92625" y="726250"/>
            <a:ext cx="4306499" cy="3796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7"/>
          <p:cNvSpPr txBox="1"/>
          <p:nvPr>
            <p:ph type="title"/>
          </p:nvPr>
        </p:nvSpPr>
        <p:spPr>
          <a:xfrm>
            <a:off x="265500" y="208050"/>
            <a:ext cx="4045200" cy="1509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Layers of the Atmosphere</a:t>
            </a:r>
            <a:endParaRPr/>
          </a:p>
        </p:txBody>
      </p:sp>
      <p:sp>
        <p:nvSpPr>
          <p:cNvPr id="194" name="Google Shape;194;p37"/>
          <p:cNvSpPr txBox="1"/>
          <p:nvPr>
            <p:ph idx="1" type="subTitle"/>
          </p:nvPr>
        </p:nvSpPr>
        <p:spPr>
          <a:xfrm>
            <a:off x="265500" y="1717649"/>
            <a:ext cx="4045200" cy="321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E</a:t>
            </a:r>
            <a:r>
              <a:rPr lang="en" sz="3000"/>
              <a:t>xosphere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Thermosphere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Mesosphere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Stratosphere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Troposphere</a:t>
            </a:r>
            <a:endParaRPr sz="3000"/>
          </a:p>
        </p:txBody>
      </p:sp>
      <p:sp>
        <p:nvSpPr>
          <p:cNvPr id="195" name="Google Shape;195;p37"/>
          <p:cNvSpPr txBox="1"/>
          <p:nvPr>
            <p:ph idx="2" type="body"/>
          </p:nvPr>
        </p:nvSpPr>
        <p:spPr>
          <a:xfrm>
            <a:off x="6967988" y="2414550"/>
            <a:ext cx="689400" cy="31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</a:rPr>
              <a:t>35</a:t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196" name="Google Shape;196;p37"/>
          <p:cNvSpPr txBox="1"/>
          <p:nvPr>
            <p:ph idx="2" type="body"/>
          </p:nvPr>
        </p:nvSpPr>
        <p:spPr>
          <a:xfrm>
            <a:off x="7819600" y="2861750"/>
            <a:ext cx="689400" cy="31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</a:rPr>
              <a:t>22</a:t>
            </a:r>
            <a:endParaRPr sz="1400">
              <a:solidFill>
                <a:schemeClr val="dk1"/>
              </a:solidFill>
            </a:endParaRPr>
          </a:p>
        </p:txBody>
      </p:sp>
      <p:pic>
        <p:nvPicPr>
          <p:cNvPr id="197" name="Google Shape;197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43550" y="208050"/>
            <a:ext cx="4112300" cy="457165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7"/>
          <p:cNvSpPr/>
          <p:nvPr/>
        </p:nvSpPr>
        <p:spPr>
          <a:xfrm rot="5400000">
            <a:off x="2717175" y="3238350"/>
            <a:ext cx="740400" cy="842400"/>
          </a:xfrm>
          <a:prstGeom prst="blockArc">
            <a:avLst>
              <a:gd fmla="val 10800000" name="adj1"/>
              <a:gd fmla="val 0" name="adj2"/>
              <a:gd fmla="val 25000" name="adj3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37"/>
          <p:cNvSpPr/>
          <p:nvPr/>
        </p:nvSpPr>
        <p:spPr>
          <a:xfrm rot="5657594">
            <a:off x="3299902" y="4060811"/>
            <a:ext cx="1049946" cy="743674"/>
          </a:xfrm>
          <a:prstGeom prst="curvedDownArrow">
            <a:avLst>
              <a:gd fmla="val 25000" name="adj1"/>
              <a:gd fmla="val 50000" name="adj2"/>
              <a:gd fmla="val 25000" name="adj3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37"/>
          <p:cNvSpPr txBox="1"/>
          <p:nvPr/>
        </p:nvSpPr>
        <p:spPr>
          <a:xfrm>
            <a:off x="377275" y="4243500"/>
            <a:ext cx="3131400" cy="7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Most important layers for climate changes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8"/>
          <p:cNvSpPr txBox="1"/>
          <p:nvPr>
            <p:ph idx="4294967295" type="title"/>
          </p:nvPr>
        </p:nvSpPr>
        <p:spPr>
          <a:xfrm>
            <a:off x="311700" y="194125"/>
            <a:ext cx="4084500" cy="100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Troposphere</a:t>
            </a:r>
            <a:endParaRPr sz="3600"/>
          </a:p>
        </p:txBody>
      </p:sp>
      <p:sp>
        <p:nvSpPr>
          <p:cNvPr id="206" name="Google Shape;206;p38"/>
          <p:cNvSpPr txBox="1"/>
          <p:nvPr>
            <p:ph idx="4294967295" type="body"/>
          </p:nvPr>
        </p:nvSpPr>
        <p:spPr>
          <a:xfrm>
            <a:off x="311700" y="821000"/>
            <a:ext cx="4749000" cy="396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Highly driven by surface heating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Variation in temperatures produces pressure 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Changes in pressure create air movement (circulation)</a:t>
            </a:r>
            <a:endParaRPr sz="3000"/>
          </a:p>
        </p:txBody>
      </p:sp>
      <p:pic>
        <p:nvPicPr>
          <p:cNvPr id="207" name="Google Shape;207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12775" y="152400"/>
            <a:ext cx="3629025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9"/>
          <p:cNvSpPr txBox="1"/>
          <p:nvPr>
            <p:ph type="title"/>
          </p:nvPr>
        </p:nvSpPr>
        <p:spPr>
          <a:xfrm>
            <a:off x="490450" y="873175"/>
            <a:ext cx="8337600" cy="38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https://www.youtube.com/watch?v=xqM83_og1Fc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419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Char char="-"/>
            </a:pPr>
            <a:r>
              <a:rPr lang="en" sz="3000">
                <a:solidFill>
                  <a:schemeClr val="accent3"/>
                </a:solidFill>
              </a:rPr>
              <a:t>Solar radiation is transferred from areas with a heat surplus (equator) to areas with a heat deficit (the Poles).</a:t>
            </a:r>
            <a:endParaRPr sz="3000">
              <a:solidFill>
                <a:schemeClr val="accent3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39"/>
          <p:cNvSpPr txBox="1"/>
          <p:nvPr>
            <p:ph type="title"/>
          </p:nvPr>
        </p:nvSpPr>
        <p:spPr>
          <a:xfrm>
            <a:off x="311700" y="244300"/>
            <a:ext cx="8520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GLOBAL CLIMATE SYSTEM</a:t>
            </a:r>
            <a:endParaRPr sz="36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0"/>
          <p:cNvSpPr txBox="1"/>
          <p:nvPr>
            <p:ph type="title"/>
          </p:nvPr>
        </p:nvSpPr>
        <p:spPr>
          <a:xfrm>
            <a:off x="311700" y="2443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HYDROSPHERE</a:t>
            </a:r>
            <a:endParaRPr sz="3600"/>
          </a:p>
        </p:txBody>
      </p:sp>
      <p:sp>
        <p:nvSpPr>
          <p:cNvPr id="219" name="Google Shape;219;p40"/>
          <p:cNvSpPr txBox="1"/>
          <p:nvPr>
            <p:ph idx="1" type="body"/>
          </p:nvPr>
        </p:nvSpPr>
        <p:spPr>
          <a:xfrm>
            <a:off x="311700" y="978525"/>
            <a:ext cx="8520600" cy="39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" sz="2400"/>
              <a:t>Water on, under, and over the surface of the planet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" sz="2400"/>
              <a:t>~97.5% = saline water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" sz="2400"/>
              <a:t>~2.5% = freshwater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" sz="2400"/>
              <a:t>68.7% ice &amp; snow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" sz="2400"/>
              <a:t>29.9% groundwater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" sz="2400"/>
              <a:t>1.4% surface water</a:t>
            </a:r>
            <a:endParaRPr sz="2400"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" sz="2400"/>
              <a:t>Lakes, rivers, </a:t>
            </a:r>
            <a:endParaRPr sz="2400"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" sz="2400"/>
              <a:t>water vapor</a:t>
            </a:r>
            <a:endParaRPr sz="2400"/>
          </a:p>
        </p:txBody>
      </p:sp>
      <p:pic>
        <p:nvPicPr>
          <p:cNvPr id="220" name="Google Shape;220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32525" y="1816111"/>
            <a:ext cx="4459876" cy="264602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41"/>
          <p:cNvSpPr txBox="1"/>
          <p:nvPr>
            <p:ph idx="4294967295" type="title"/>
          </p:nvPr>
        </p:nvSpPr>
        <p:spPr>
          <a:xfrm>
            <a:off x="286550" y="143150"/>
            <a:ext cx="3890100" cy="68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The Oceans</a:t>
            </a:r>
            <a:endParaRPr sz="3200"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26" name="Google Shape;226;p41"/>
          <p:cNvSpPr txBox="1"/>
          <p:nvPr>
            <p:ph idx="4294967295" type="body"/>
          </p:nvPr>
        </p:nvSpPr>
        <p:spPr>
          <a:xfrm>
            <a:off x="311700" y="662150"/>
            <a:ext cx="8520600" cy="425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" sz="2800"/>
              <a:t>Regulate global temperatures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" sz="2800"/>
              <a:t>Shape weather and climate patterns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" sz="2800"/>
              <a:t>Cycle elements through the biosphere (via biogeochemical cycles)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" sz="2800"/>
              <a:t>Hydrologic, Carbon, Nitrogen, Phosphorous 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" sz="2800"/>
              <a:t>Are not uniformly mixed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" sz="2800"/>
              <a:t>Deeper = higher pressure (from weight of water and air) (ear squeeze as you swim deeper)</a:t>
            </a:r>
            <a:endParaRPr sz="2800"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2"/>
          <p:cNvSpPr txBox="1"/>
          <p:nvPr>
            <p:ph idx="4294967295" type="title"/>
          </p:nvPr>
        </p:nvSpPr>
        <p:spPr>
          <a:xfrm>
            <a:off x="286550" y="143150"/>
            <a:ext cx="3890100" cy="68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The Ocean Zones</a:t>
            </a:r>
            <a:endParaRPr sz="3200"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32" name="Google Shape;232;p42"/>
          <p:cNvSpPr txBox="1"/>
          <p:nvPr>
            <p:ph idx="4294967295" type="body"/>
          </p:nvPr>
        </p:nvSpPr>
        <p:spPr>
          <a:xfrm>
            <a:off x="286550" y="734475"/>
            <a:ext cx="4564500" cy="408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Zones vary in characteristics</a:t>
            </a:r>
            <a:endParaRPr sz="2800"/>
          </a:p>
          <a:p>
            <a:pPr indent="-406400" lvl="0" marL="457200" rtl="0" algn="l">
              <a:spcBef>
                <a:spcPts val="1600"/>
              </a:spcBef>
              <a:spcAft>
                <a:spcPts val="0"/>
              </a:spcAft>
              <a:buSzPts val="2800"/>
              <a:buChar char="●"/>
            </a:pPr>
            <a:r>
              <a:rPr lang="en" sz="2800" u="sng"/>
              <a:t>Epipelagic (sunlight)</a:t>
            </a:r>
            <a:endParaRPr sz="2800" u="sng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Most visible sunlight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~200m down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Warm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Affected by winds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Wave action</a:t>
            </a:r>
            <a:endParaRPr sz="2800"/>
          </a:p>
        </p:txBody>
      </p:sp>
      <p:pic>
        <p:nvPicPr>
          <p:cNvPr id="233" name="Google Shape;233;p42"/>
          <p:cNvPicPr preferRelativeResize="0"/>
          <p:nvPr/>
        </p:nvPicPr>
        <p:blipFill rotWithShape="1">
          <a:blip r:embed="rId3">
            <a:alphaModFix/>
          </a:blip>
          <a:srcRect b="0" l="0" r="12679" t="0"/>
          <a:stretch/>
        </p:blipFill>
        <p:spPr>
          <a:xfrm>
            <a:off x="4572000" y="734475"/>
            <a:ext cx="4564500" cy="34849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3"/>
          <p:cNvSpPr txBox="1"/>
          <p:nvPr>
            <p:ph idx="4294967295" type="title"/>
          </p:nvPr>
        </p:nvSpPr>
        <p:spPr>
          <a:xfrm>
            <a:off x="286550" y="143150"/>
            <a:ext cx="3890100" cy="68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The Oceans</a:t>
            </a:r>
            <a:endParaRPr sz="3200"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39" name="Google Shape;239;p43"/>
          <p:cNvSpPr txBox="1"/>
          <p:nvPr>
            <p:ph idx="4294967295" type="body"/>
          </p:nvPr>
        </p:nvSpPr>
        <p:spPr>
          <a:xfrm>
            <a:off x="311700" y="830150"/>
            <a:ext cx="4127700" cy="408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 u="sng"/>
              <a:t>Mesopelagic</a:t>
            </a:r>
            <a:r>
              <a:rPr lang="en" sz="2800"/>
              <a:t> (twilight)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Decreasing temp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Change in temp prevents mixing between layers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Increasing pressure</a:t>
            </a:r>
            <a:endParaRPr sz="2800"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800"/>
          </a:p>
        </p:txBody>
      </p:sp>
      <p:pic>
        <p:nvPicPr>
          <p:cNvPr id="240" name="Google Shape;240;p43"/>
          <p:cNvPicPr preferRelativeResize="0"/>
          <p:nvPr/>
        </p:nvPicPr>
        <p:blipFill rotWithShape="1">
          <a:blip r:embed="rId3">
            <a:alphaModFix/>
          </a:blip>
          <a:srcRect b="0" l="0" r="12679" t="0"/>
          <a:stretch/>
        </p:blipFill>
        <p:spPr>
          <a:xfrm>
            <a:off x="4439450" y="755476"/>
            <a:ext cx="4757775" cy="3632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4"/>
          <p:cNvSpPr txBox="1"/>
          <p:nvPr>
            <p:ph idx="4294967295" type="title"/>
          </p:nvPr>
        </p:nvSpPr>
        <p:spPr>
          <a:xfrm>
            <a:off x="286550" y="143150"/>
            <a:ext cx="3890100" cy="68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The Oceans</a:t>
            </a:r>
            <a:endParaRPr sz="3200"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46" name="Google Shape;246;p44"/>
          <p:cNvSpPr txBox="1"/>
          <p:nvPr>
            <p:ph idx="4294967295" type="body"/>
          </p:nvPr>
        </p:nvSpPr>
        <p:spPr>
          <a:xfrm>
            <a:off x="311700" y="830150"/>
            <a:ext cx="3960300" cy="408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 u="sng"/>
              <a:t>Bathy</a:t>
            </a:r>
            <a:r>
              <a:rPr lang="en" sz="3000" u="sng"/>
              <a:t>pelagic</a:t>
            </a:r>
            <a:r>
              <a:rPr lang="en" sz="3000"/>
              <a:t> (midnight)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Cold water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No sunlight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High pressure</a:t>
            </a:r>
            <a:endParaRPr sz="3000"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800"/>
          </a:p>
        </p:txBody>
      </p:sp>
      <p:pic>
        <p:nvPicPr>
          <p:cNvPr id="247" name="Google Shape;247;p44"/>
          <p:cNvPicPr preferRelativeResize="0"/>
          <p:nvPr/>
        </p:nvPicPr>
        <p:blipFill rotWithShape="1">
          <a:blip r:embed="rId3">
            <a:alphaModFix/>
          </a:blip>
          <a:srcRect b="0" l="0" r="12679" t="0"/>
          <a:stretch/>
        </p:blipFill>
        <p:spPr>
          <a:xfrm>
            <a:off x="4272000" y="755476"/>
            <a:ext cx="4757775" cy="3632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/>
              <a:t>WEATHER</a:t>
            </a:r>
            <a:r>
              <a:rPr lang="en"/>
              <a:t>				VS.			</a:t>
            </a:r>
            <a:r>
              <a:rPr lang="en" u="sng"/>
              <a:t>CLIMATE</a:t>
            </a:r>
            <a:endParaRPr u="sng"/>
          </a:p>
        </p:txBody>
      </p:sp>
      <p:sp>
        <p:nvSpPr>
          <p:cNvPr id="119" name="Google Shape;119;p27"/>
          <p:cNvSpPr txBox="1"/>
          <p:nvPr>
            <p:ph idx="1" type="body"/>
          </p:nvPr>
        </p:nvSpPr>
        <p:spPr>
          <a:xfrm>
            <a:off x="311700" y="1017725"/>
            <a:ext cx="3999900" cy="386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The state of the atmosphere at a given time and place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shorter time scale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Smaller geographic scale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constantly changing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Involved in short-term decision making</a:t>
            </a:r>
            <a:endParaRPr sz="2600"/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20" name="Google Shape;120;p27"/>
          <p:cNvSpPr txBox="1"/>
          <p:nvPr>
            <p:ph idx="2" type="body"/>
          </p:nvPr>
        </p:nvSpPr>
        <p:spPr>
          <a:xfrm>
            <a:off x="4832400" y="1017725"/>
            <a:ext cx="3999900" cy="374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Aggregate of weather conditions; the sum of all weather information over a long period of time that describes a place/region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Involved in long-term decision making</a:t>
            </a:r>
            <a:endParaRPr sz="2600"/>
          </a:p>
          <a:p>
            <a:pPr indent="-3937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examples?</a:t>
            </a:r>
            <a:endParaRPr sz="2600"/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5"/>
          <p:cNvSpPr txBox="1"/>
          <p:nvPr>
            <p:ph idx="4294967295" type="title"/>
          </p:nvPr>
        </p:nvSpPr>
        <p:spPr>
          <a:xfrm>
            <a:off x="286550" y="143150"/>
            <a:ext cx="3890100" cy="68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The Oceans</a:t>
            </a:r>
            <a:endParaRPr sz="3200"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53" name="Google Shape;253;p45"/>
          <p:cNvSpPr txBox="1"/>
          <p:nvPr>
            <p:ph idx="4294967295" type="body"/>
          </p:nvPr>
        </p:nvSpPr>
        <p:spPr>
          <a:xfrm>
            <a:off x="311700" y="830150"/>
            <a:ext cx="3960300" cy="314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 u="sng"/>
              <a:t>Abysso</a:t>
            </a:r>
            <a:r>
              <a:rPr lang="en" sz="2800" u="sng"/>
              <a:t>pelagic</a:t>
            </a:r>
            <a:r>
              <a:rPr lang="en" sz="2800"/>
              <a:t>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Coldest water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No sunlight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Highest pressure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Makes up ~80% ocean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800"/>
          </a:p>
        </p:txBody>
      </p:sp>
      <p:pic>
        <p:nvPicPr>
          <p:cNvPr id="254" name="Google Shape;254;p45"/>
          <p:cNvPicPr preferRelativeResize="0"/>
          <p:nvPr/>
        </p:nvPicPr>
        <p:blipFill rotWithShape="1">
          <a:blip r:embed="rId3">
            <a:alphaModFix/>
          </a:blip>
          <a:srcRect b="0" l="0" r="12679" t="0"/>
          <a:stretch/>
        </p:blipFill>
        <p:spPr>
          <a:xfrm>
            <a:off x="4272000" y="346701"/>
            <a:ext cx="4757775" cy="3632550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45"/>
          <p:cNvSpPr txBox="1"/>
          <p:nvPr/>
        </p:nvSpPr>
        <p:spPr>
          <a:xfrm>
            <a:off x="369950" y="3979150"/>
            <a:ext cx="8659800" cy="103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●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Deepest point in oceans = Marianas Trench/ Challenger Deep Trench </a:t>
            </a:r>
            <a:r>
              <a:rPr lang="en" sz="1200" u="sng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4"/>
              </a:rPr>
              <a:t>https://www.youtube.com/watch?v=LKXvdyNz6L8</a:t>
            </a:r>
            <a:endParaRPr sz="12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56" name="Google Shape;256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95513" y="141361"/>
            <a:ext cx="6608675" cy="4043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46"/>
          <p:cNvPicPr preferRelativeResize="0"/>
          <p:nvPr/>
        </p:nvPicPr>
        <p:blipFill rotWithShape="1">
          <a:blip r:embed="rId3">
            <a:alphaModFix/>
          </a:blip>
          <a:srcRect b="0" l="0" r="0" t="9771"/>
          <a:stretch/>
        </p:blipFill>
        <p:spPr>
          <a:xfrm>
            <a:off x="5104975" y="2571750"/>
            <a:ext cx="4039026" cy="2464576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46"/>
          <p:cNvSpPr txBox="1"/>
          <p:nvPr>
            <p:ph type="title"/>
          </p:nvPr>
        </p:nvSpPr>
        <p:spPr>
          <a:xfrm>
            <a:off x="311700" y="1824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Oceanic circulation</a:t>
            </a:r>
            <a:endParaRPr/>
          </a:p>
        </p:txBody>
      </p:sp>
      <p:sp>
        <p:nvSpPr>
          <p:cNvPr id="263" name="Google Shape;263;p46"/>
          <p:cNvSpPr txBox="1"/>
          <p:nvPr>
            <p:ph idx="1" type="body"/>
          </p:nvPr>
        </p:nvSpPr>
        <p:spPr>
          <a:xfrm>
            <a:off x="311700" y="755175"/>
            <a:ext cx="4891500" cy="416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 u="sng"/>
              <a:t>Surface</a:t>
            </a:r>
            <a:r>
              <a:rPr lang="en" sz="3000" u="sng"/>
              <a:t> currents</a:t>
            </a:r>
            <a:r>
              <a:rPr lang="en" sz="3000"/>
              <a:t> are driven by: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wind currents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Tides (moon/sun)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Form loops (</a:t>
            </a:r>
            <a:r>
              <a:rPr lang="en" sz="3000" u="sng"/>
              <a:t>gyres</a:t>
            </a:r>
            <a:r>
              <a:rPr lang="en" sz="3000"/>
              <a:t>) as a result of what barriers?</a:t>
            </a:r>
            <a:endParaRPr sz="30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264" name="Google Shape;264;p46"/>
          <p:cNvPicPr preferRelativeResize="0"/>
          <p:nvPr/>
        </p:nvPicPr>
        <p:blipFill rotWithShape="1">
          <a:blip r:embed="rId4">
            <a:alphaModFix/>
          </a:blip>
          <a:srcRect b="0" l="0" r="0" t="4915"/>
          <a:stretch/>
        </p:blipFill>
        <p:spPr>
          <a:xfrm>
            <a:off x="5834025" y="0"/>
            <a:ext cx="2483475" cy="2547350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46"/>
          <p:cNvSpPr txBox="1"/>
          <p:nvPr/>
        </p:nvSpPr>
        <p:spPr>
          <a:xfrm>
            <a:off x="1719600" y="4032525"/>
            <a:ext cx="2075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073763"/>
                </a:solidFill>
                <a:latin typeface="Proxima Nova"/>
                <a:ea typeface="Proxima Nova"/>
                <a:cs typeface="Proxima Nova"/>
                <a:sym typeface="Proxima Nova"/>
              </a:rPr>
              <a:t>Continents</a:t>
            </a:r>
            <a:endParaRPr sz="3000">
              <a:solidFill>
                <a:srgbClr val="07376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Google Shape;270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04975" y="2412100"/>
            <a:ext cx="4039024" cy="2731399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47"/>
          <p:cNvSpPr txBox="1"/>
          <p:nvPr>
            <p:ph type="title"/>
          </p:nvPr>
        </p:nvSpPr>
        <p:spPr>
          <a:xfrm>
            <a:off x="311700" y="1824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Oceanic circulation</a:t>
            </a:r>
            <a:endParaRPr/>
          </a:p>
        </p:txBody>
      </p:sp>
      <p:sp>
        <p:nvSpPr>
          <p:cNvPr id="272" name="Google Shape;272;p47"/>
          <p:cNvSpPr txBox="1"/>
          <p:nvPr>
            <p:ph idx="1" type="body"/>
          </p:nvPr>
        </p:nvSpPr>
        <p:spPr>
          <a:xfrm>
            <a:off x="311700" y="755175"/>
            <a:ext cx="4891500" cy="416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Earth rotation = wind &amp; ocean currents are clockwise in N. Hemisphere; counterclockwise in S. Hemisphere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 u="sng"/>
              <a:t>Ekman transport</a:t>
            </a:r>
            <a:endParaRPr sz="2600" u="sng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Antarctic Circumpolar Current = 1 of strongest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273" name="Google Shape;273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96575" y="3"/>
            <a:ext cx="2483475" cy="267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8"/>
          <p:cNvSpPr txBox="1"/>
          <p:nvPr>
            <p:ph type="title"/>
          </p:nvPr>
        </p:nvSpPr>
        <p:spPr>
          <a:xfrm>
            <a:off x="311700" y="1824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Oceanic circulation</a:t>
            </a:r>
            <a:endParaRPr/>
          </a:p>
        </p:txBody>
      </p:sp>
      <p:sp>
        <p:nvSpPr>
          <p:cNvPr id="279" name="Google Shape;279;p48"/>
          <p:cNvSpPr txBox="1"/>
          <p:nvPr>
            <p:ph idx="1" type="body"/>
          </p:nvPr>
        </p:nvSpPr>
        <p:spPr>
          <a:xfrm>
            <a:off x="311700" y="755175"/>
            <a:ext cx="8400000" cy="416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 u="sng"/>
              <a:t>Deep ocean currents</a:t>
            </a:r>
            <a:r>
              <a:rPr lang="en" sz="2800"/>
              <a:t> are driven by heat/salinity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AKA: Oceanic thermohaline currents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Current combinations create the “Global </a:t>
            </a:r>
            <a:r>
              <a:rPr lang="en" sz="2800"/>
              <a:t>Conveyor</a:t>
            </a:r>
            <a:r>
              <a:rPr lang="en" sz="2800"/>
              <a:t> Belt”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Transports huge amts of water, salt, and energy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 u="sng">
                <a:solidFill>
                  <a:schemeClr val="hlink"/>
                </a:solidFill>
                <a:hlinkClick r:id="rId3"/>
              </a:rPr>
              <a:t>https://www.youtube.com/watch?v=p4pWafuvdrY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6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9"/>
          <p:cNvSpPr txBox="1"/>
          <p:nvPr>
            <p:ph type="title"/>
          </p:nvPr>
        </p:nvSpPr>
        <p:spPr>
          <a:xfrm>
            <a:off x="311700" y="1824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CRYOSPHERE</a:t>
            </a:r>
            <a:endParaRPr/>
          </a:p>
        </p:txBody>
      </p:sp>
      <p:sp>
        <p:nvSpPr>
          <p:cNvPr id="285" name="Google Shape;285;p49"/>
          <p:cNvSpPr txBox="1"/>
          <p:nvPr>
            <p:ph idx="1" type="body"/>
          </p:nvPr>
        </p:nvSpPr>
        <p:spPr>
          <a:xfrm>
            <a:off x="311700" y="755175"/>
            <a:ext cx="8520600" cy="416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Portions of the earth where water is in solid form: 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ice, snow, glaciers, permafrost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Has major influence over hydrologic cycle, ocean circulation, and atmospheric processes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Water stays in these forms for varying amounts of time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Snow &amp; freshwater ice = seasonal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Sea ice = a few years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Glaciers, ice sheets, permafrost = 10 to 100,000+ years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6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50"/>
          <p:cNvSpPr txBox="1"/>
          <p:nvPr>
            <p:ph type="title"/>
          </p:nvPr>
        </p:nvSpPr>
        <p:spPr>
          <a:xfrm>
            <a:off x="311700" y="1824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CRYOSPHERE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p50"/>
          <p:cNvSpPr txBox="1"/>
          <p:nvPr>
            <p:ph idx="1" type="body"/>
          </p:nvPr>
        </p:nvSpPr>
        <p:spPr>
          <a:xfrm>
            <a:off x="311700" y="755175"/>
            <a:ext cx="8520600" cy="416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Most ice volume = </a:t>
            </a:r>
            <a:r>
              <a:rPr lang="en" sz="2600"/>
              <a:t>Antarctica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Properties of cryosphere elements significant for energy exchange: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Albedo (surface reflectance)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Heat transfer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Ability to change physical state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Surface roughness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Emissivity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Dielectric abilities (insulation abilities)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6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51"/>
          <p:cNvSpPr txBox="1"/>
          <p:nvPr>
            <p:ph type="title"/>
          </p:nvPr>
        </p:nvSpPr>
        <p:spPr>
          <a:xfrm>
            <a:off x="311700" y="110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Albedo</a:t>
            </a:r>
            <a:endParaRPr/>
          </a:p>
        </p:txBody>
      </p:sp>
      <p:sp>
        <p:nvSpPr>
          <p:cNvPr id="297" name="Google Shape;297;p51"/>
          <p:cNvSpPr txBox="1"/>
          <p:nvPr>
            <p:ph idx="1" type="body"/>
          </p:nvPr>
        </p:nvSpPr>
        <p:spPr>
          <a:xfrm>
            <a:off x="311700" y="612075"/>
            <a:ext cx="6383100" cy="274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Important for global energy balance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Affected by: 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cloud cover 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atmospheric makeup 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amt. </a:t>
            </a:r>
            <a:r>
              <a:rPr lang="en" sz="2600"/>
              <a:t>o</a:t>
            </a:r>
            <a:r>
              <a:rPr lang="en" sz="2600"/>
              <a:t>f particulate matter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angle of sun’s rays</a:t>
            </a:r>
            <a:endParaRPr sz="2600"/>
          </a:p>
        </p:txBody>
      </p:sp>
      <p:pic>
        <p:nvPicPr>
          <p:cNvPr id="298" name="Google Shape;298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73600" y="1099588"/>
            <a:ext cx="3514100" cy="1914575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51"/>
          <p:cNvSpPr txBox="1"/>
          <p:nvPr/>
        </p:nvSpPr>
        <p:spPr>
          <a:xfrm>
            <a:off x="311700" y="3358575"/>
            <a:ext cx="8676000" cy="13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●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High albedo % = high reflectivity 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○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Ex: snow-covered surfaces = 80-90% albedo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●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Spring = greatest influence on energy balance by snow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52"/>
          <p:cNvSpPr txBox="1"/>
          <p:nvPr>
            <p:ph type="title"/>
          </p:nvPr>
        </p:nvSpPr>
        <p:spPr>
          <a:xfrm>
            <a:off x="311700" y="74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GEOSPHERE</a:t>
            </a:r>
            <a:endParaRPr/>
          </a:p>
        </p:txBody>
      </p:sp>
      <p:sp>
        <p:nvSpPr>
          <p:cNvPr id="305" name="Google Shape;305;p52"/>
          <p:cNvSpPr txBox="1"/>
          <p:nvPr>
            <p:ph idx="1" type="body"/>
          </p:nvPr>
        </p:nvSpPr>
        <p:spPr>
          <a:xfrm>
            <a:off x="311700" y="647525"/>
            <a:ext cx="6375000" cy="427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Geosphere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Lithosphere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crust &amp; upper mantle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Harder outer shell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Asthenosphere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~400 km into mantle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Decaying material &amp; heat = movement (currents)</a:t>
            </a:r>
            <a:endParaRPr sz="2600"/>
          </a:p>
          <a:p>
            <a:pPr indent="-393700" lvl="3" marL="18288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Produce tectonic plate mvmt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306" name="Google Shape;306;p52"/>
          <p:cNvPicPr preferRelativeResize="0"/>
          <p:nvPr/>
        </p:nvPicPr>
        <p:blipFill rotWithShape="1">
          <a:blip r:embed="rId3">
            <a:alphaModFix/>
          </a:blip>
          <a:srcRect b="0" l="36495" r="0" t="0"/>
          <a:stretch/>
        </p:blipFill>
        <p:spPr>
          <a:xfrm>
            <a:off x="6040625" y="764463"/>
            <a:ext cx="2975899" cy="3614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53"/>
          <p:cNvSpPr txBox="1"/>
          <p:nvPr>
            <p:ph type="title"/>
          </p:nvPr>
        </p:nvSpPr>
        <p:spPr>
          <a:xfrm>
            <a:off x="311700" y="74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GEOSPHERE </a:t>
            </a:r>
            <a:endParaRPr/>
          </a:p>
        </p:txBody>
      </p:sp>
      <p:sp>
        <p:nvSpPr>
          <p:cNvPr id="312" name="Google Shape;312;p53"/>
          <p:cNvSpPr txBox="1"/>
          <p:nvPr>
            <p:ph idx="1" type="body"/>
          </p:nvPr>
        </p:nvSpPr>
        <p:spPr>
          <a:xfrm>
            <a:off x="311700" y="647525"/>
            <a:ext cx="4081500" cy="427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Magma rises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Eruption/release = lava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Cools &amp; crystallizes = rock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Igneous, sedimentary, metamorphic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313" name="Google Shape;313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93300" y="0"/>
            <a:ext cx="456129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54"/>
          <p:cNvSpPr txBox="1"/>
          <p:nvPr>
            <p:ph type="title"/>
          </p:nvPr>
        </p:nvSpPr>
        <p:spPr>
          <a:xfrm>
            <a:off x="311700" y="74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GEOSPHERE </a:t>
            </a:r>
            <a:endParaRPr/>
          </a:p>
        </p:txBody>
      </p:sp>
      <p:sp>
        <p:nvSpPr>
          <p:cNvPr id="319" name="Google Shape;319;p54"/>
          <p:cNvSpPr txBox="1"/>
          <p:nvPr>
            <p:ph idx="1" type="body"/>
          </p:nvPr>
        </p:nvSpPr>
        <p:spPr>
          <a:xfrm>
            <a:off x="311700" y="572675"/>
            <a:ext cx="4081500" cy="434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Rock weathers into sediment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 u="sng"/>
              <a:t>Lithification</a:t>
            </a:r>
            <a:r>
              <a:rPr lang="en" sz="2800"/>
              <a:t> = compaction &amp; cementation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 u="sng"/>
              <a:t>Metamorphism</a:t>
            </a:r>
            <a:r>
              <a:rPr lang="en" sz="2800"/>
              <a:t> = heat &amp; pressure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Rock types melt into magma 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320" name="Google Shape;320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93300" y="0"/>
            <a:ext cx="456129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8"/>
          <p:cNvSpPr txBox="1"/>
          <p:nvPr>
            <p:ph type="title"/>
          </p:nvPr>
        </p:nvSpPr>
        <p:spPr>
          <a:xfrm>
            <a:off x="311700" y="1861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CLIMATE</a:t>
            </a:r>
            <a:endParaRPr sz="3600"/>
          </a:p>
        </p:txBody>
      </p:sp>
      <p:sp>
        <p:nvSpPr>
          <p:cNvPr id="126" name="Google Shape;126;p28"/>
          <p:cNvSpPr txBox="1"/>
          <p:nvPr>
            <p:ph idx="1" type="body"/>
          </p:nvPr>
        </p:nvSpPr>
        <p:spPr>
          <a:xfrm>
            <a:off x="311700" y="883600"/>
            <a:ext cx="8520600" cy="368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The average weather in a given region over a long period of time.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The mean and variability of relevant and atmospheric factors such as: 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Precipitation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Temperature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Humidity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wind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30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55"/>
          <p:cNvSpPr txBox="1"/>
          <p:nvPr>
            <p:ph type="title"/>
          </p:nvPr>
        </p:nvSpPr>
        <p:spPr>
          <a:xfrm>
            <a:off x="311700" y="74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GEOSPHERE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55"/>
          <p:cNvSpPr txBox="1"/>
          <p:nvPr>
            <p:ph idx="1" type="body"/>
          </p:nvPr>
        </p:nvSpPr>
        <p:spPr>
          <a:xfrm>
            <a:off x="311700" y="647525"/>
            <a:ext cx="3886800" cy="427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Plate movement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Plate boundaries =</a:t>
            </a:r>
            <a:endParaRPr sz="3000"/>
          </a:p>
          <a:p>
            <a:pPr indent="-419100" lvl="2" marL="1371600" rtl="0" algn="l">
              <a:spcBef>
                <a:spcPts val="0"/>
              </a:spcBef>
              <a:spcAft>
                <a:spcPts val="0"/>
              </a:spcAft>
              <a:buSzPts val="3000"/>
              <a:buChar char="■"/>
            </a:pPr>
            <a:r>
              <a:rPr lang="en" sz="3000"/>
              <a:t>Convergent</a:t>
            </a:r>
            <a:endParaRPr sz="3000"/>
          </a:p>
          <a:p>
            <a:pPr indent="-419100" lvl="2" marL="1371600" rtl="0" algn="l">
              <a:spcBef>
                <a:spcPts val="0"/>
              </a:spcBef>
              <a:spcAft>
                <a:spcPts val="0"/>
              </a:spcAft>
              <a:buSzPts val="3000"/>
              <a:buChar char="■"/>
            </a:pPr>
            <a:r>
              <a:rPr lang="en" sz="3000"/>
              <a:t>Divergent</a:t>
            </a:r>
            <a:endParaRPr sz="3000"/>
          </a:p>
          <a:p>
            <a:pPr indent="-419100" lvl="2" marL="1371600" rtl="0" algn="l">
              <a:spcBef>
                <a:spcPts val="0"/>
              </a:spcBef>
              <a:spcAft>
                <a:spcPts val="0"/>
              </a:spcAft>
              <a:buSzPts val="3000"/>
              <a:buChar char="■"/>
            </a:pPr>
            <a:r>
              <a:rPr lang="en" sz="3000"/>
              <a:t>Transform</a:t>
            </a:r>
            <a:endParaRPr sz="30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327" name="Google Shape;327;p55"/>
          <p:cNvPicPr preferRelativeResize="0"/>
          <p:nvPr/>
        </p:nvPicPr>
        <p:blipFill rotWithShape="1">
          <a:blip r:embed="rId3">
            <a:alphaModFix/>
          </a:blip>
          <a:srcRect b="27776" l="0" r="0" t="0"/>
          <a:stretch/>
        </p:blipFill>
        <p:spPr>
          <a:xfrm>
            <a:off x="4572000" y="74825"/>
            <a:ext cx="3886800" cy="2122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55"/>
          <p:cNvPicPr preferRelativeResize="0"/>
          <p:nvPr/>
        </p:nvPicPr>
        <p:blipFill rotWithShape="1">
          <a:blip r:embed="rId4">
            <a:alphaModFix/>
          </a:blip>
          <a:srcRect b="0" l="0" r="0" t="8290"/>
          <a:stretch/>
        </p:blipFill>
        <p:spPr>
          <a:xfrm>
            <a:off x="4754788" y="2368400"/>
            <a:ext cx="3521225" cy="2421950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55"/>
          <p:cNvSpPr/>
          <p:nvPr/>
        </p:nvSpPr>
        <p:spPr>
          <a:xfrm rot="-1959746">
            <a:off x="3742802" y="1955383"/>
            <a:ext cx="978898" cy="475506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p55"/>
          <p:cNvSpPr/>
          <p:nvPr/>
        </p:nvSpPr>
        <p:spPr>
          <a:xfrm rot="1423735">
            <a:off x="3859384" y="2547034"/>
            <a:ext cx="978853" cy="475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56"/>
          <p:cNvSpPr txBox="1"/>
          <p:nvPr>
            <p:ph type="title"/>
          </p:nvPr>
        </p:nvSpPr>
        <p:spPr>
          <a:xfrm>
            <a:off x="311700" y="74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GEOSPHERE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p56"/>
          <p:cNvSpPr txBox="1"/>
          <p:nvPr>
            <p:ph idx="1" type="body"/>
          </p:nvPr>
        </p:nvSpPr>
        <p:spPr>
          <a:xfrm>
            <a:off x="311700" y="647525"/>
            <a:ext cx="3886800" cy="427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Plate movement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Plate boundaries =</a:t>
            </a:r>
            <a:endParaRPr sz="3000"/>
          </a:p>
          <a:p>
            <a:pPr indent="-419100" lvl="2" marL="1371600" rtl="0" algn="l">
              <a:spcBef>
                <a:spcPts val="0"/>
              </a:spcBef>
              <a:spcAft>
                <a:spcPts val="0"/>
              </a:spcAft>
              <a:buSzPts val="3000"/>
              <a:buChar char="■"/>
            </a:pPr>
            <a:r>
              <a:rPr lang="en" sz="3000"/>
              <a:t>Convergent</a:t>
            </a:r>
            <a:endParaRPr sz="3000"/>
          </a:p>
          <a:p>
            <a:pPr indent="-419100" lvl="2" marL="1371600" rtl="0" algn="l">
              <a:spcBef>
                <a:spcPts val="0"/>
              </a:spcBef>
              <a:spcAft>
                <a:spcPts val="0"/>
              </a:spcAft>
              <a:buSzPts val="3000"/>
              <a:buChar char="■"/>
            </a:pPr>
            <a:r>
              <a:rPr lang="en" sz="3000"/>
              <a:t>Divergent</a:t>
            </a:r>
            <a:endParaRPr sz="3000"/>
          </a:p>
          <a:p>
            <a:pPr indent="-419100" lvl="2" marL="1371600" rtl="0" algn="l">
              <a:spcBef>
                <a:spcPts val="0"/>
              </a:spcBef>
              <a:spcAft>
                <a:spcPts val="0"/>
              </a:spcAft>
              <a:buSzPts val="3000"/>
              <a:buChar char="■"/>
            </a:pPr>
            <a:r>
              <a:rPr lang="en" sz="3000"/>
              <a:t>Transform</a:t>
            </a:r>
            <a:endParaRPr sz="30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337" name="Google Shape;337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50475" y="124800"/>
            <a:ext cx="3466225" cy="259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36550" y="2807700"/>
            <a:ext cx="2818966" cy="2114225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56"/>
          <p:cNvSpPr/>
          <p:nvPr/>
        </p:nvSpPr>
        <p:spPr>
          <a:xfrm rot="1423735">
            <a:off x="3020134" y="3925834"/>
            <a:ext cx="978853" cy="475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Google Shape;340;p56"/>
          <p:cNvSpPr/>
          <p:nvPr/>
        </p:nvSpPr>
        <p:spPr>
          <a:xfrm rot="-1434037">
            <a:off x="3422466" y="2424765"/>
            <a:ext cx="1861527" cy="475304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1" name="Google Shape;341;p56"/>
          <p:cNvPicPr preferRelativeResize="0"/>
          <p:nvPr/>
        </p:nvPicPr>
        <p:blipFill rotWithShape="1">
          <a:blip r:embed="rId5">
            <a:alphaModFix/>
          </a:blip>
          <a:srcRect b="0" l="7047" r="10144" t="0"/>
          <a:stretch/>
        </p:blipFill>
        <p:spPr>
          <a:xfrm>
            <a:off x="6725950" y="3068475"/>
            <a:ext cx="2418051" cy="170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57"/>
          <p:cNvSpPr txBox="1"/>
          <p:nvPr>
            <p:ph type="title"/>
          </p:nvPr>
        </p:nvSpPr>
        <p:spPr>
          <a:xfrm>
            <a:off x="311700" y="74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GEOSPHERE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57"/>
          <p:cNvSpPr txBox="1"/>
          <p:nvPr>
            <p:ph idx="1" type="body"/>
          </p:nvPr>
        </p:nvSpPr>
        <p:spPr>
          <a:xfrm>
            <a:off x="311700" y="647525"/>
            <a:ext cx="8317800" cy="71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How do geospheric activities impact climate?</a:t>
            </a:r>
            <a:endParaRPr sz="30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600"/>
          </a:p>
        </p:txBody>
      </p:sp>
      <p:sp>
        <p:nvSpPr>
          <p:cNvPr id="348" name="Google Shape;348;p57"/>
          <p:cNvSpPr txBox="1"/>
          <p:nvPr>
            <p:ph idx="1" type="body"/>
          </p:nvPr>
        </p:nvSpPr>
        <p:spPr>
          <a:xfrm>
            <a:off x="311700" y="1365125"/>
            <a:ext cx="8317800" cy="343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Affects surface albedo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Land area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Transfer of heat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Restrictions on ocean currents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Thermal inertia</a:t>
            </a:r>
            <a:endParaRPr sz="30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6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8"/>
          <p:cNvSpPr txBox="1"/>
          <p:nvPr>
            <p:ph type="title"/>
          </p:nvPr>
        </p:nvSpPr>
        <p:spPr>
          <a:xfrm>
            <a:off x="311700" y="74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GLOBAL ENERGY BALANCE</a:t>
            </a:r>
            <a:endParaRPr/>
          </a:p>
        </p:txBody>
      </p:sp>
      <p:sp>
        <p:nvSpPr>
          <p:cNvPr id="354" name="Google Shape;354;p58"/>
          <p:cNvSpPr txBox="1"/>
          <p:nvPr>
            <p:ph idx="1" type="body"/>
          </p:nvPr>
        </p:nvSpPr>
        <p:spPr>
          <a:xfrm>
            <a:off x="311700" y="647525"/>
            <a:ext cx="4320000" cy="203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The balance between incoming energy from the sun &amp; outgoing heat from the earth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355" name="Google Shape;355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1999" y="565413"/>
            <a:ext cx="4587900" cy="3070769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p58"/>
          <p:cNvSpPr txBox="1"/>
          <p:nvPr/>
        </p:nvSpPr>
        <p:spPr>
          <a:xfrm>
            <a:off x="311700" y="2486425"/>
            <a:ext cx="5352000" cy="235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●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Regulates climate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○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Natural events and human activities modify the balance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■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leading to climate change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59"/>
          <p:cNvSpPr txBox="1"/>
          <p:nvPr>
            <p:ph type="title"/>
          </p:nvPr>
        </p:nvSpPr>
        <p:spPr>
          <a:xfrm>
            <a:off x="311700" y="74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GLOBAL ENERGY BALANCE</a:t>
            </a:r>
            <a:endParaRPr/>
          </a:p>
        </p:txBody>
      </p:sp>
      <p:sp>
        <p:nvSpPr>
          <p:cNvPr id="362" name="Google Shape;362;p59"/>
          <p:cNvSpPr txBox="1"/>
          <p:nvPr>
            <p:ph idx="1" type="body"/>
          </p:nvPr>
        </p:nvSpPr>
        <p:spPr>
          <a:xfrm>
            <a:off x="311700" y="647525"/>
            <a:ext cx="5282700" cy="230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Solar radiation comes to Earth as: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Short wavelength light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UV radiation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Upon reaching Earth, some is:</a:t>
            </a:r>
            <a:endParaRPr sz="2800"/>
          </a:p>
          <a:p>
            <a:pPr indent="0" lvl="0" marL="9144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363" name="Google Shape;363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94475" y="647525"/>
            <a:ext cx="3478800" cy="3321900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59"/>
          <p:cNvSpPr txBox="1"/>
          <p:nvPr/>
        </p:nvSpPr>
        <p:spPr>
          <a:xfrm>
            <a:off x="673750" y="3388475"/>
            <a:ext cx="5140200" cy="188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○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Reflected back</a:t>
            </a:r>
            <a:endParaRPr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○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Absorbed by atmosphere</a:t>
            </a:r>
            <a:endParaRPr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○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Absorbed by Earth</a:t>
            </a:r>
            <a:endParaRPr sz="2800"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60"/>
          <p:cNvSpPr txBox="1"/>
          <p:nvPr>
            <p:ph type="title"/>
          </p:nvPr>
        </p:nvSpPr>
        <p:spPr>
          <a:xfrm>
            <a:off x="311700" y="74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GLOBAL ENERGY BALANCE</a:t>
            </a:r>
            <a:endParaRPr/>
          </a:p>
        </p:txBody>
      </p:sp>
      <p:sp>
        <p:nvSpPr>
          <p:cNvPr id="370" name="Google Shape;370;p60"/>
          <p:cNvSpPr txBox="1"/>
          <p:nvPr>
            <p:ph idx="1" type="body"/>
          </p:nvPr>
        </p:nvSpPr>
        <p:spPr>
          <a:xfrm>
            <a:off x="311700" y="647525"/>
            <a:ext cx="5930100" cy="422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Earth is cooler than the sun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Energy radiated by Earth = longer wavelength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Infrared energy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Heat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Greenhouses gases are </a:t>
            </a:r>
            <a:r>
              <a:rPr lang="en" sz="2800"/>
              <a:t>efficient</a:t>
            </a:r>
            <a:r>
              <a:rPr lang="en" sz="2800"/>
              <a:t> absorbers of heat and radiation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longer wavelengths</a:t>
            </a:r>
            <a:endParaRPr sz="2800"/>
          </a:p>
          <a:p>
            <a:pPr indent="0" lvl="0" marL="9144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371" name="Google Shape;371;p60"/>
          <p:cNvPicPr preferRelativeResize="0"/>
          <p:nvPr/>
        </p:nvPicPr>
        <p:blipFill rotWithShape="1">
          <a:blip r:embed="rId3">
            <a:alphaModFix/>
          </a:blip>
          <a:srcRect b="0" l="33028" r="33150" t="0"/>
          <a:stretch/>
        </p:blipFill>
        <p:spPr>
          <a:xfrm>
            <a:off x="5977375" y="171750"/>
            <a:ext cx="2941511" cy="4799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61"/>
          <p:cNvSpPr txBox="1"/>
          <p:nvPr>
            <p:ph type="title"/>
          </p:nvPr>
        </p:nvSpPr>
        <p:spPr>
          <a:xfrm>
            <a:off x="311700" y="74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GLOBAL ENERGY BALANCE</a:t>
            </a:r>
            <a:endParaRPr/>
          </a:p>
        </p:txBody>
      </p:sp>
      <p:sp>
        <p:nvSpPr>
          <p:cNvPr id="377" name="Google Shape;377;p61"/>
          <p:cNvSpPr txBox="1"/>
          <p:nvPr>
            <p:ph idx="1" type="body"/>
          </p:nvPr>
        </p:nvSpPr>
        <p:spPr>
          <a:xfrm>
            <a:off x="311700" y="529375"/>
            <a:ext cx="5904300" cy="4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Greenhouse gases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Carbon dioxide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Water vapor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Methane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Nitrous oxide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Absorb re-radiated heat from Earth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 u="sng"/>
              <a:t>Natural Greenhouse Gas Effect</a:t>
            </a:r>
            <a:endParaRPr sz="2800" u="sng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Allows for life on Earth</a:t>
            </a:r>
            <a:endParaRPr sz="2800"/>
          </a:p>
          <a:p>
            <a:pPr indent="0" lvl="0" marL="9144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378" name="Google Shape;378;p61"/>
          <p:cNvPicPr preferRelativeResize="0"/>
          <p:nvPr/>
        </p:nvPicPr>
        <p:blipFill rotWithShape="1">
          <a:blip r:embed="rId3">
            <a:alphaModFix/>
          </a:blip>
          <a:srcRect b="5455" l="33028" r="33150" t="0"/>
          <a:stretch/>
        </p:blipFill>
        <p:spPr>
          <a:xfrm>
            <a:off x="5787775" y="171750"/>
            <a:ext cx="3131098" cy="4830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62"/>
          <p:cNvSpPr txBox="1"/>
          <p:nvPr>
            <p:ph type="title"/>
          </p:nvPr>
        </p:nvSpPr>
        <p:spPr>
          <a:xfrm>
            <a:off x="311700" y="74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GLOBAL ENERGY BALANCE</a:t>
            </a:r>
            <a:endParaRPr/>
          </a:p>
        </p:txBody>
      </p:sp>
      <p:sp>
        <p:nvSpPr>
          <p:cNvPr id="384" name="Google Shape;384;p62"/>
          <p:cNvSpPr txBox="1"/>
          <p:nvPr>
            <p:ph idx="1" type="body"/>
          </p:nvPr>
        </p:nvSpPr>
        <p:spPr>
          <a:xfrm>
            <a:off x="311700" y="529375"/>
            <a:ext cx="5482200" cy="4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Human activities exacerbate the natural GGE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Burning of fossil fuels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Deforestation*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= </a:t>
            </a:r>
            <a:r>
              <a:rPr lang="en" sz="2800" u="sng"/>
              <a:t>Anthropogenic Greenhouse Gas Effect</a:t>
            </a:r>
            <a:endParaRPr sz="2800" u="sng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Major increases in CO2</a:t>
            </a:r>
            <a:endParaRPr sz="2800"/>
          </a:p>
          <a:p>
            <a:pPr indent="-406400" lvl="3" marL="18288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Highest in human lifetime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0" lvl="0" marL="9144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385" name="Google Shape;385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6825" y="172225"/>
            <a:ext cx="3724399" cy="2146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11723" y="2571750"/>
            <a:ext cx="3632276" cy="23706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63"/>
          <p:cNvSpPr txBox="1"/>
          <p:nvPr>
            <p:ph type="title"/>
          </p:nvPr>
        </p:nvSpPr>
        <p:spPr>
          <a:xfrm>
            <a:off x="311700" y="74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GLOBAL ENERGY BALANCE</a:t>
            </a:r>
            <a:endParaRPr/>
          </a:p>
        </p:txBody>
      </p:sp>
      <p:sp>
        <p:nvSpPr>
          <p:cNvPr id="392" name="Google Shape;392;p63"/>
          <p:cNvSpPr txBox="1"/>
          <p:nvPr>
            <p:ph idx="1" type="body"/>
          </p:nvPr>
        </p:nvSpPr>
        <p:spPr>
          <a:xfrm>
            <a:off x="311700" y="647525"/>
            <a:ext cx="59043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CO2 levels were only this high from the Eocene (~50 mya) to the Pliocene (~2 mya) Epochs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Why?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0" lvl="0" marL="9144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393" name="Google Shape;393;p63"/>
          <p:cNvPicPr preferRelativeResize="0"/>
          <p:nvPr/>
        </p:nvPicPr>
        <p:blipFill rotWithShape="1">
          <a:blip r:embed="rId3">
            <a:alphaModFix/>
          </a:blip>
          <a:srcRect b="19530" l="22250" r="24645" t="0"/>
          <a:stretch/>
        </p:blipFill>
        <p:spPr>
          <a:xfrm>
            <a:off x="6386725" y="306050"/>
            <a:ext cx="2658850" cy="4531375"/>
          </a:xfrm>
          <a:prstGeom prst="rect">
            <a:avLst/>
          </a:prstGeom>
          <a:noFill/>
          <a:ln>
            <a:noFill/>
          </a:ln>
        </p:spPr>
      </p:pic>
      <p:sp>
        <p:nvSpPr>
          <p:cNvPr id="394" name="Google Shape;394;p63"/>
          <p:cNvSpPr txBox="1"/>
          <p:nvPr/>
        </p:nvSpPr>
        <p:spPr>
          <a:xfrm>
            <a:off x="262950" y="2669250"/>
            <a:ext cx="6001800" cy="186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●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Numerous, giant plant species</a:t>
            </a:r>
            <a:endParaRPr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●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Numerous, giant animal species</a:t>
            </a:r>
            <a:endParaRPr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●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Volcanoes</a:t>
            </a:r>
            <a:endParaRPr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●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extinctions</a:t>
            </a:r>
            <a:endParaRPr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395" name="Google Shape;395;p63"/>
          <p:cNvSpPr/>
          <p:nvPr/>
        </p:nvSpPr>
        <p:spPr>
          <a:xfrm>
            <a:off x="7364700" y="647525"/>
            <a:ext cx="1779300" cy="901800"/>
          </a:xfrm>
          <a:prstGeom prst="ellipse">
            <a:avLst/>
          </a:prstGeom>
          <a:noFill/>
          <a:ln cap="flat" cmpd="sng" w="38100">
            <a:solidFill>
              <a:srgbClr val="CC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64"/>
          <p:cNvSpPr txBox="1"/>
          <p:nvPr>
            <p:ph type="title"/>
          </p:nvPr>
        </p:nvSpPr>
        <p:spPr>
          <a:xfrm>
            <a:off x="311700" y="74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HYDROLOGIC CYCLE</a:t>
            </a:r>
            <a:endParaRPr/>
          </a:p>
        </p:txBody>
      </p:sp>
      <p:sp>
        <p:nvSpPr>
          <p:cNvPr id="401" name="Google Shape;401;p64"/>
          <p:cNvSpPr txBox="1"/>
          <p:nvPr>
            <p:ph idx="1" type="body"/>
          </p:nvPr>
        </p:nvSpPr>
        <p:spPr>
          <a:xfrm>
            <a:off x="311700" y="647525"/>
            <a:ext cx="8520600" cy="413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Water cycle - the constant movement of water between the oceans, land surfaces, &amp; atmosphere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Transfers energy around the globe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Changes in cycle affect: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Droughts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Floods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Water resource availability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Ecosystem services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0" lvl="0" marL="9144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9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GLOBAL CLIMATE SYSTEM</a:t>
            </a:r>
            <a:endParaRPr sz="3600"/>
          </a:p>
        </p:txBody>
      </p:sp>
      <p:sp>
        <p:nvSpPr>
          <p:cNvPr id="132" name="Google Shape;132;p29"/>
          <p:cNvSpPr txBox="1"/>
          <p:nvPr>
            <p:ph idx="1" type="body"/>
          </p:nvPr>
        </p:nvSpPr>
        <p:spPr>
          <a:xfrm>
            <a:off x="311700" y="852125"/>
            <a:ext cx="4003800" cy="409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" sz="2800"/>
              <a:t>Atmosphere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" sz="2800"/>
              <a:t>air, gases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" sz="2800"/>
              <a:t>Hydrosphere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" sz="2800"/>
              <a:t>oceans, lakes, rivers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" sz="2800"/>
              <a:t>Cryosphere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" sz="2800"/>
              <a:t>sea ice, ice, snow, glaciers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300"/>
          </a:p>
        </p:txBody>
      </p:sp>
      <p:pic>
        <p:nvPicPr>
          <p:cNvPr id="133" name="Google Shape;133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59525" y="909200"/>
            <a:ext cx="4732075" cy="342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5"/>
          <p:cNvSpPr txBox="1"/>
          <p:nvPr>
            <p:ph type="title"/>
          </p:nvPr>
        </p:nvSpPr>
        <p:spPr>
          <a:xfrm>
            <a:off x="311700" y="74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HYDROLOGIC CYCLE</a:t>
            </a:r>
            <a:endParaRPr/>
          </a:p>
        </p:txBody>
      </p:sp>
      <p:sp>
        <p:nvSpPr>
          <p:cNvPr id="407" name="Google Shape;407;p65"/>
          <p:cNvSpPr txBox="1"/>
          <p:nvPr>
            <p:ph idx="1" type="body"/>
          </p:nvPr>
        </p:nvSpPr>
        <p:spPr>
          <a:xfrm>
            <a:off x="311700" y="647525"/>
            <a:ext cx="4173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Processes:</a:t>
            </a:r>
            <a:endParaRPr sz="2800"/>
          </a:p>
          <a:p>
            <a:pPr indent="0" lvl="0" marL="914400" rtl="0" algn="l">
              <a:lnSpc>
                <a:spcPct val="8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9144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0" lvl="0" marL="9144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408" name="Google Shape;408;p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49600" y="175925"/>
            <a:ext cx="4807202" cy="3229801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65"/>
          <p:cNvSpPr txBox="1"/>
          <p:nvPr/>
        </p:nvSpPr>
        <p:spPr>
          <a:xfrm>
            <a:off x="311700" y="3308200"/>
            <a:ext cx="8702400" cy="14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1" marL="914400" rtl="0" algn="l">
              <a:lnSpc>
                <a:spcPct val="85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Char char="○"/>
            </a:pPr>
            <a:r>
              <a:rPr lang="en" sz="2600" u="sng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Transpiration</a:t>
            </a: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 - portion of water that is absorbed by plants and released into the atmosphere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2" marL="137160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■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Evapotranspiration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410" name="Google Shape;410;p65"/>
          <p:cNvSpPr txBox="1"/>
          <p:nvPr/>
        </p:nvSpPr>
        <p:spPr>
          <a:xfrm>
            <a:off x="283775" y="1152075"/>
            <a:ext cx="4173600" cy="215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○"/>
            </a:pPr>
            <a:r>
              <a:rPr lang="en" sz="2600" u="sng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Precipitation</a:t>
            </a:r>
            <a:endParaRPr sz="2600" u="sng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1" marL="91440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Char char="○"/>
            </a:pPr>
            <a:r>
              <a:rPr lang="en" sz="2600" u="sng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Evaporation</a:t>
            </a: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 - liquid water changes into water vapor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1" marL="91440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Char char="○"/>
            </a:pPr>
            <a:r>
              <a:rPr lang="en" sz="2600" u="sng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Infiltration</a:t>
            </a: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 - water soaking into ground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66"/>
          <p:cNvSpPr txBox="1"/>
          <p:nvPr>
            <p:ph type="title"/>
          </p:nvPr>
        </p:nvSpPr>
        <p:spPr>
          <a:xfrm>
            <a:off x="612775" y="171450"/>
            <a:ext cx="8153400" cy="74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WATERSHED</a:t>
            </a:r>
            <a:endParaRPr sz="4000"/>
          </a:p>
        </p:txBody>
      </p:sp>
      <p:sp>
        <p:nvSpPr>
          <p:cNvPr id="416" name="Google Shape;416;p66"/>
          <p:cNvSpPr txBox="1"/>
          <p:nvPr>
            <p:ph idx="1" type="body"/>
          </p:nvPr>
        </p:nvSpPr>
        <p:spPr>
          <a:xfrm>
            <a:off x="364475" y="834975"/>
            <a:ext cx="5849400" cy="411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0047" lvl="0" marL="319087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◻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Land area that contributes water to a river system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80047" lvl="0" marL="319087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◻"/>
            </a:pPr>
            <a:r>
              <a:rPr lang="en" sz="2400" u="sng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Divide</a:t>
            </a:r>
            <a:endParaRPr sz="2400" u="sng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36550" lvl="1" marL="639762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⬜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Separates drainage basins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36550" lvl="1" marL="639762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⬜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Scale can be small: 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285750" lvl="3" marL="13716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■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hill/mountain ridge separating 2 small gullies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36550" lvl="1" marL="639762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⬜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or large: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285750" lvl="3" marL="13716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■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continental divide (MS River basin)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417" name="Google Shape;417;p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80763" y="171450"/>
            <a:ext cx="2626433" cy="399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67"/>
          <p:cNvSpPr txBox="1"/>
          <p:nvPr>
            <p:ph type="title"/>
          </p:nvPr>
        </p:nvSpPr>
        <p:spPr>
          <a:xfrm>
            <a:off x="407044" y="59720"/>
            <a:ext cx="8079600" cy="92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RUNNING WATER</a:t>
            </a:r>
            <a:endParaRPr sz="4000"/>
          </a:p>
        </p:txBody>
      </p:sp>
      <p:sp>
        <p:nvSpPr>
          <p:cNvPr id="424" name="Google Shape;424;p67"/>
          <p:cNvSpPr txBox="1"/>
          <p:nvPr>
            <p:ph idx="1" type="body"/>
          </p:nvPr>
        </p:nvSpPr>
        <p:spPr>
          <a:xfrm>
            <a:off x="354275" y="840700"/>
            <a:ext cx="4895700" cy="3999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33350" lvl="0" marL="6350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Proxima Nova"/>
              <a:buChar char="●"/>
            </a:pPr>
            <a:r>
              <a:rPr lang="en" sz="21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2 main ways water moves on land: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271462" lvl="2" marL="91440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■"/>
            </a:pPr>
            <a:r>
              <a:rPr lang="en" sz="2400" u="sng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Infiltration</a:t>
            </a: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 or </a:t>
            </a:r>
            <a:r>
              <a:rPr lang="en" sz="2400" u="sng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Runoff</a:t>
            </a:r>
            <a:endParaRPr sz="2400" u="sng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152400" lvl="0" marL="63500" rtl="0" algn="l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●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Amount of </a:t>
            </a:r>
            <a:r>
              <a:rPr lang="en" sz="2400" u="sng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runoff</a:t>
            </a: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 dependent on several factors: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266700" lvl="1" marL="266700" rtl="0" algn="l">
              <a:lnSpc>
                <a:spcPct val="85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○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Intensity and duration of rainfall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266700" lvl="1" marL="266700" rtl="0" algn="l">
              <a:lnSpc>
                <a:spcPct val="85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○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Amount of water already in the soil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266700" lvl="1" marL="266700" rtl="0" algn="l">
              <a:lnSpc>
                <a:spcPct val="85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○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Nature of the surface material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266700" lvl="1" marL="266700" rtl="0" algn="l">
              <a:lnSpc>
                <a:spcPct val="85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○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Slope of the land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266700" lvl="1" marL="266700" rtl="0" algn="l">
              <a:lnSpc>
                <a:spcPct val="85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○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Extent and type of vegetation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descr="http://www.learnnc.org/lp/media/uploads/2010/02/fig3-21.jpg" id="425" name="Google Shape;425;p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89550" y="613452"/>
            <a:ext cx="3712473" cy="33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68"/>
          <p:cNvSpPr txBox="1"/>
          <p:nvPr>
            <p:ph type="title"/>
          </p:nvPr>
        </p:nvSpPr>
        <p:spPr>
          <a:xfrm>
            <a:off x="311700" y="74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HYDROLOGIC CYCLE</a:t>
            </a:r>
            <a:endParaRPr/>
          </a:p>
        </p:txBody>
      </p:sp>
      <p:sp>
        <p:nvSpPr>
          <p:cNvPr id="431" name="Google Shape;431;p68"/>
          <p:cNvSpPr txBox="1"/>
          <p:nvPr>
            <p:ph idx="1" type="body"/>
          </p:nvPr>
        </p:nvSpPr>
        <p:spPr>
          <a:xfrm>
            <a:off x="311700" y="647525"/>
            <a:ext cx="4260300" cy="427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Water exists in all states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 u="sng"/>
              <a:t>Reservoirs</a:t>
            </a:r>
            <a:r>
              <a:rPr lang="en" sz="2600"/>
              <a:t> - places where water is stored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Examples?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Largest reservoir(s)?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 u="sng"/>
              <a:t>Flows/fluxes</a:t>
            </a:r>
            <a:r>
              <a:rPr lang="en" sz="2600"/>
              <a:t> - pathways water takes when moving between reservoirs</a:t>
            </a:r>
            <a:endParaRPr sz="2600"/>
          </a:p>
          <a:p>
            <a:pPr indent="0" lvl="0" marL="9144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432" name="Google Shape;432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92825" y="775575"/>
            <a:ext cx="4577825" cy="3307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69"/>
          <p:cNvSpPr txBox="1"/>
          <p:nvPr>
            <p:ph type="title"/>
          </p:nvPr>
        </p:nvSpPr>
        <p:spPr>
          <a:xfrm>
            <a:off x="311700" y="74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HYDROLOGIC CYCLE</a:t>
            </a:r>
            <a:endParaRPr/>
          </a:p>
        </p:txBody>
      </p:sp>
      <p:sp>
        <p:nvSpPr>
          <p:cNvPr id="438" name="Google Shape;438;p69"/>
          <p:cNvSpPr txBox="1"/>
          <p:nvPr>
            <p:ph idx="1" type="body"/>
          </p:nvPr>
        </p:nvSpPr>
        <p:spPr>
          <a:xfrm>
            <a:off x="311700" y="647525"/>
            <a:ext cx="4184400" cy="427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Water molecules have a </a:t>
            </a:r>
            <a:r>
              <a:rPr lang="en" sz="2600" u="sng"/>
              <a:t>residence time</a:t>
            </a:r>
            <a:r>
              <a:rPr lang="en" sz="2600"/>
              <a:t> - amt of time sent in a reservoir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Ex - </a:t>
            </a:r>
            <a:r>
              <a:rPr b="1" lang="en" sz="2600" u="sng"/>
              <a:t>avg</a:t>
            </a:r>
            <a:r>
              <a:rPr lang="en" sz="2600"/>
              <a:t> residence time for water in oceans = ~3,000 years</a:t>
            </a:r>
            <a:endParaRPr sz="2600"/>
          </a:p>
          <a:p>
            <a:pPr indent="0" lvl="0" marL="9144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439" name="Google Shape;439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12675" y="647525"/>
            <a:ext cx="4683350" cy="34423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0"/>
          <p:cNvSpPr txBox="1"/>
          <p:nvPr>
            <p:ph type="title"/>
          </p:nvPr>
        </p:nvSpPr>
        <p:spPr>
          <a:xfrm>
            <a:off x="311700" y="962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GLOBAL CLIMATE SYSTEM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139" name="Google Shape;139;p30"/>
          <p:cNvSpPr txBox="1"/>
          <p:nvPr>
            <p:ph idx="1" type="body"/>
          </p:nvPr>
        </p:nvSpPr>
        <p:spPr>
          <a:xfrm>
            <a:off x="311700" y="852125"/>
            <a:ext cx="3853200" cy="409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Geosphere 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Rock formation, soil moisture, runoff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Biosphere 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Plant/Animal life</a:t>
            </a:r>
            <a:endParaRPr sz="30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300"/>
          </a:p>
        </p:txBody>
      </p:sp>
      <p:pic>
        <p:nvPicPr>
          <p:cNvPr id="140" name="Google Shape;14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4900" y="909200"/>
            <a:ext cx="4826700" cy="3492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Z:\NewMedia\Ebook-Novella\Wiley\JIRA\bcs2712\Raven9e\Work\Ch04\images\raven_9e_fig_04_01.jpg" id="145" name="Google Shape;145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79350" y="133400"/>
            <a:ext cx="3200250" cy="4120224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31"/>
          <p:cNvSpPr txBox="1"/>
          <p:nvPr>
            <p:ph type="title"/>
          </p:nvPr>
        </p:nvSpPr>
        <p:spPr>
          <a:xfrm>
            <a:off x="311700" y="231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GLOBAL CLIMATE SYSTEM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147" name="Google Shape;147;p31"/>
          <p:cNvSpPr txBox="1"/>
          <p:nvPr>
            <p:ph idx="1" type="body"/>
          </p:nvPr>
        </p:nvSpPr>
        <p:spPr>
          <a:xfrm>
            <a:off x="311700" y="1028700"/>
            <a:ext cx="5547000" cy="371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-"/>
            </a:pPr>
            <a:r>
              <a:rPr lang="en" sz="2600"/>
              <a:t>Spheres are interactive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-"/>
            </a:pPr>
            <a:r>
              <a:rPr lang="en" sz="2600"/>
              <a:t>Creates daily weather; regional/global climate; biogeochemical cycles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-"/>
            </a:pPr>
            <a:r>
              <a:rPr lang="en" sz="2600"/>
              <a:t>Driven by energy from the sun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-"/>
            </a:pPr>
            <a:r>
              <a:rPr lang="en" sz="2600"/>
              <a:t>Radiant heat is absorbed and emitted by the Earth via the: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48" name="Google Shape;148;p31"/>
          <p:cNvSpPr txBox="1"/>
          <p:nvPr/>
        </p:nvSpPr>
        <p:spPr>
          <a:xfrm>
            <a:off x="1528650" y="4180850"/>
            <a:ext cx="3113100" cy="6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Greenhouse effect</a:t>
            </a:r>
            <a:endParaRPr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System feedback mechanisms</a:t>
            </a:r>
            <a:endParaRPr/>
          </a:p>
        </p:txBody>
      </p:sp>
      <p:sp>
        <p:nvSpPr>
          <p:cNvPr id="154" name="Google Shape;154;p32"/>
          <p:cNvSpPr txBox="1"/>
          <p:nvPr>
            <p:ph idx="1" type="body"/>
          </p:nvPr>
        </p:nvSpPr>
        <p:spPr>
          <a:xfrm>
            <a:off x="311700" y="1152475"/>
            <a:ext cx="41484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●"/>
            </a:pPr>
            <a:r>
              <a:rPr lang="en" sz="2400" u="sng">
                <a:solidFill>
                  <a:schemeClr val="dk2"/>
                </a:solidFill>
              </a:rPr>
              <a:t>Negative feedback</a:t>
            </a:r>
            <a:endParaRPr sz="2400"/>
          </a:p>
          <a:p>
            <a: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○"/>
            </a:pPr>
            <a:r>
              <a:rPr lang="en" sz="2400">
                <a:solidFill>
                  <a:schemeClr val="dk2"/>
                </a:solidFill>
              </a:rPr>
              <a:t>Change triggers a response that counteracts (reverses) the changed condition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●"/>
            </a:pPr>
            <a:r>
              <a:rPr lang="en" sz="2400">
                <a:solidFill>
                  <a:schemeClr val="dk2"/>
                </a:solidFill>
              </a:rPr>
              <a:t>E.g. fish in pond – population increases, food resources decrease, pop declines again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raven_9e_fig_01_13_1.jpg" id="155" name="Google Shape;155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55437" y="688962"/>
            <a:ext cx="2686050" cy="418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System feedback mechanisms</a:t>
            </a:r>
            <a:endParaRPr/>
          </a:p>
        </p:txBody>
      </p:sp>
      <p:sp>
        <p:nvSpPr>
          <p:cNvPr id="161" name="Google Shape;161;p33"/>
          <p:cNvSpPr txBox="1"/>
          <p:nvPr>
            <p:ph idx="1" type="body"/>
          </p:nvPr>
        </p:nvSpPr>
        <p:spPr>
          <a:xfrm>
            <a:off x="311700" y="1017725"/>
            <a:ext cx="4148400" cy="355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●"/>
            </a:pPr>
            <a:r>
              <a:rPr lang="en" sz="2400" u="sng">
                <a:solidFill>
                  <a:schemeClr val="dk2"/>
                </a:solidFill>
              </a:rPr>
              <a:t>Positive feedback</a:t>
            </a:r>
            <a:endParaRPr sz="2400"/>
          </a:p>
          <a:p>
            <a: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○"/>
            </a:pPr>
            <a:r>
              <a:rPr lang="en" sz="2400">
                <a:solidFill>
                  <a:schemeClr val="dk2"/>
                </a:solidFill>
              </a:rPr>
              <a:t>Change triggers a response that intensifies the changing condition</a:t>
            </a:r>
            <a:endParaRPr sz="2400"/>
          </a:p>
          <a:p>
            <a: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○"/>
            </a:pPr>
            <a:r>
              <a:rPr lang="en" sz="2400">
                <a:solidFill>
                  <a:schemeClr val="dk2"/>
                </a:solidFill>
              </a:rPr>
              <a:t>Ex: polar and glacial ice melt, color change leading to more rapid melting </a:t>
            </a:r>
            <a:endParaRPr sz="2400"/>
          </a:p>
          <a:p>
            <a: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</a:pPr>
            <a:r>
              <a:rPr lang="en" sz="1800" u="sng">
                <a:solidFill>
                  <a:schemeClr val="hlink"/>
                </a:solidFill>
                <a:hlinkClick r:id="rId3"/>
              </a:rPr>
              <a:t>https://www.youtube.com/watch?v=inVZoI1AkC8</a:t>
            </a:r>
            <a:endParaRPr sz="1800"/>
          </a:p>
          <a:p>
            <a:pPr indent="0" lvl="0" marL="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 sz="2400" u="sng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Z:\NewMedia\Ebook-Novella\Wiley\JIRA\bcs2712\Raven9e\Work\Ch01\images\raven_9e_fig_01_13_2.jpg" id="162" name="Google Shape;162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07250" y="178551"/>
            <a:ext cx="2384400" cy="4786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4"/>
          <p:cNvSpPr txBox="1"/>
          <p:nvPr>
            <p:ph type="title"/>
          </p:nvPr>
        </p:nvSpPr>
        <p:spPr>
          <a:xfrm>
            <a:off x="210875" y="118150"/>
            <a:ext cx="4894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GLOBAL CLIMATE SYSTEM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168" name="Google Shape;168;p34"/>
          <p:cNvSpPr txBox="1"/>
          <p:nvPr>
            <p:ph idx="1" type="body"/>
          </p:nvPr>
        </p:nvSpPr>
        <p:spPr>
          <a:xfrm>
            <a:off x="248975" y="1395275"/>
            <a:ext cx="4818300" cy="110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Sun’s energy is unevenly distributed...why?</a:t>
            </a:r>
            <a:endParaRPr sz="3000"/>
          </a:p>
        </p:txBody>
      </p:sp>
      <p:pic>
        <p:nvPicPr>
          <p:cNvPr id="169" name="Google Shape;169;p34"/>
          <p:cNvPicPr preferRelativeResize="0"/>
          <p:nvPr/>
        </p:nvPicPr>
        <p:blipFill rotWithShape="1">
          <a:blip r:embed="rId3">
            <a:alphaModFix/>
          </a:blip>
          <a:srcRect b="9958" l="0" r="0" t="0"/>
          <a:stretch/>
        </p:blipFill>
        <p:spPr>
          <a:xfrm>
            <a:off x="5067318" y="219200"/>
            <a:ext cx="3702232" cy="208345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34"/>
          <p:cNvSpPr txBox="1"/>
          <p:nvPr>
            <p:ph idx="1" type="body"/>
          </p:nvPr>
        </p:nvSpPr>
        <p:spPr>
          <a:xfrm>
            <a:off x="248975" y="2452725"/>
            <a:ext cx="4705200" cy="248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9144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Earth’s tilt/shape</a:t>
            </a:r>
            <a:endParaRPr sz="3000"/>
          </a:p>
          <a:p>
            <a:pPr indent="-419100" lvl="0" marL="9144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Rotation</a:t>
            </a:r>
            <a:endParaRPr sz="3000"/>
          </a:p>
          <a:p>
            <a:pPr indent="-419100" lvl="0" marL="9144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Revolution</a:t>
            </a:r>
            <a:endParaRPr sz="3000"/>
          </a:p>
          <a:p>
            <a:pPr indent="-419100" lvl="0" marL="9144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Landscape variations</a:t>
            </a:r>
            <a:endParaRPr sz="30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171" name="Google Shape;171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41325" y="2302650"/>
            <a:ext cx="4013675" cy="2640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