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</p:sldIdLst>
  <p:sldSz cy="5143500" cx="9144000"/>
  <p:notesSz cx="6858000" cy="9144000"/>
  <p:embeddedFontLst>
    <p:embeddedFont>
      <p:font typeface="Proxima Nova"/>
      <p:regular r:id="rId40"/>
      <p:bold r:id="rId41"/>
      <p:italic r:id="rId42"/>
      <p:boldItalic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roximaNova-regular.fntdata"/><Relationship Id="rId20" Type="http://schemas.openxmlformats.org/officeDocument/2006/relationships/slide" Target="slides/slide14.xml"/><Relationship Id="rId42" Type="http://schemas.openxmlformats.org/officeDocument/2006/relationships/font" Target="fonts/ProximaNova-italic.fntdata"/><Relationship Id="rId41" Type="http://schemas.openxmlformats.org/officeDocument/2006/relationships/font" Target="fonts/ProximaNova-bold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43" Type="http://schemas.openxmlformats.org/officeDocument/2006/relationships/font" Target="fonts/ProximaNova-boldItalic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42e3e7cd_1_1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42e3e7cd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6e731ae426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6e731ae426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6e731ae426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6e731ae426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6e731ae426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6e731ae426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6e731ae426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6e731ae426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6e731ae426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6e731ae426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6e731ae426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6e731ae426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e731ae426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e731ae426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6e731ae426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6e731ae426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6e731ae426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6e731ae426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6ebdf4424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6ebdf4424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cbab3a369_1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cbab3a369_1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6e731ae426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6e731ae426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6e731ae426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6e731ae426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6e731ae426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6e731ae426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6e731ae426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6e731ae426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6ebdf4424a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6ebdf4424a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6ebdf4424a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6ebdf4424a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6e731ae426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6e731ae426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6e731ae426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6e731ae426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6ec560d401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6ec560d40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6ec560d401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6ec560d401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42e3e7cd_1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42e3e7cd_1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6ec560d401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6ec560d401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6ec560d401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6ec560d401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6ec560d401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6ec560d401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6ebdf4424a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6ebdf4424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6e02f4758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6e02f4758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d4400e736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d4400e736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6e731ae426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6e731ae42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6e731ae426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6e731ae42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6e731ae426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6e731ae426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6e731ae426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6e731ae426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Google Shape;55;p14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6" name="Google Shape;56;p14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1" name="Google Shape;61;p15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1" name="Google Shape;71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lt2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5" name="Google Shape;85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6" name="Google Shape;86;p2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7" name="Google Shape;87;p21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8" name="Google Shape;88;p2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3"/>
          <p:cNvSpPr txBox="1"/>
          <p:nvPr>
            <p:ph hasCustomPrompt="1"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96" name="Google Shape;96;p23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7" name="Google Shape;97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pearmint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2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3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3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7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gastateparks.org/ProvidenceCanyon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8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8.jpg"/><Relationship Id="rId5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e-education.psu.edu/earth111/node/752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hite cloud in front of dark blue star-filled sky" id="104" name="Google Shape;104;p25"/>
          <p:cNvPicPr preferRelativeResize="0"/>
          <p:nvPr/>
        </p:nvPicPr>
        <p:blipFill rotWithShape="1">
          <a:blip r:embed="rId3">
            <a:alphaModFix/>
          </a:blip>
          <a:srcRect b="17067" l="0" r="1719" t="0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5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Chapter 2 - Climate Variability and Change</a:t>
            </a:r>
            <a:endParaRPr sz="3600"/>
          </a:p>
        </p:txBody>
      </p:sp>
      <p:cxnSp>
        <p:nvCxnSpPr>
          <p:cNvPr id="106" name="Google Shape;106;p25"/>
          <p:cNvCxnSpPr/>
          <p:nvPr/>
        </p:nvCxnSpPr>
        <p:spPr>
          <a:xfrm>
            <a:off x="615150" y="2998025"/>
            <a:ext cx="500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4"/>
          <p:cNvSpPr txBox="1"/>
          <p:nvPr>
            <p:ph type="title"/>
          </p:nvPr>
        </p:nvSpPr>
        <p:spPr>
          <a:xfrm>
            <a:off x="311700" y="772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Ocean-Atmosphere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71" name="Google Shape;171;p34"/>
          <p:cNvSpPr txBox="1"/>
          <p:nvPr>
            <p:ph idx="1" type="body"/>
          </p:nvPr>
        </p:nvSpPr>
        <p:spPr>
          <a:xfrm>
            <a:off x="311700" y="649975"/>
            <a:ext cx="8520600" cy="409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600" u="sng"/>
              <a:t>Planetary waves</a:t>
            </a:r>
            <a:r>
              <a:rPr lang="en" sz="2600"/>
              <a:t> </a:t>
            </a:r>
            <a:endParaRPr sz="26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Large, slow, longitudinal waves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Created by temp variation between oceans &amp; land; topographic forcing (wind moving over mtns)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Cause interruptions (meanders) in jet streams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Have significant influence on: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Wind speed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Temperatures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Ozone distribution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rainfall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3750" y="1521925"/>
            <a:ext cx="3823226" cy="22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35"/>
          <p:cNvSpPr txBox="1"/>
          <p:nvPr>
            <p:ph type="title"/>
          </p:nvPr>
        </p:nvSpPr>
        <p:spPr>
          <a:xfrm>
            <a:off x="311700" y="772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Ocean-Atmosphere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78" name="Google Shape;178;p35"/>
          <p:cNvSpPr txBox="1"/>
          <p:nvPr>
            <p:ph idx="1" type="body"/>
          </p:nvPr>
        </p:nvSpPr>
        <p:spPr>
          <a:xfrm>
            <a:off x="311700" y="709100"/>
            <a:ext cx="8331600" cy="409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Thermohaline Ocean Circulation </a:t>
            </a:r>
            <a:endParaRPr sz="2800" u="sng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“Great Ocean Conveyor Belt”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Created by: </a:t>
            </a:r>
            <a:endParaRPr sz="28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406400" lvl="0" marL="457200" rtl="0" algn="l">
              <a:spcBef>
                <a:spcPts val="160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Transports heat energy, solids, chemicals, &amp; gases around the globe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79" name="Google Shape;179;p35"/>
          <p:cNvSpPr txBox="1"/>
          <p:nvPr/>
        </p:nvSpPr>
        <p:spPr>
          <a:xfrm>
            <a:off x="236475" y="2204425"/>
            <a:ext cx="47298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surface heat/currents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Freshwater fluxes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salinity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3750" y="1214500"/>
            <a:ext cx="3823226" cy="22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6"/>
          <p:cNvSpPr txBox="1"/>
          <p:nvPr>
            <p:ph type="title"/>
          </p:nvPr>
        </p:nvSpPr>
        <p:spPr>
          <a:xfrm>
            <a:off x="311700" y="772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Ocean-Atmosphere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86" name="Google Shape;186;p36"/>
          <p:cNvSpPr txBox="1"/>
          <p:nvPr>
            <p:ph idx="1" type="body"/>
          </p:nvPr>
        </p:nvSpPr>
        <p:spPr>
          <a:xfrm>
            <a:off x="311700" y="709100"/>
            <a:ext cx="5233800" cy="36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600" u="sng"/>
              <a:t>Thermohaline Ocean Circulation</a:t>
            </a:r>
            <a:endParaRPr sz="2600" u="sng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600"/>
              <a:t>Creates giant swirls (gyres)</a:t>
            </a:r>
            <a:endParaRPr sz="26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600"/>
              <a:t>Many miles wide &amp; 500 meters deep</a:t>
            </a:r>
            <a:r>
              <a:rPr lang="en" sz="2600" u="sng"/>
              <a:t> </a:t>
            </a:r>
            <a:endParaRPr sz="2600" u="sng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Often trap pollutants, animals, plant debris, &amp; nutrients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87" name="Google Shape;187;p36"/>
          <p:cNvSpPr txBox="1"/>
          <p:nvPr/>
        </p:nvSpPr>
        <p:spPr>
          <a:xfrm>
            <a:off x="311700" y="4344575"/>
            <a:ext cx="8276700" cy="6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Create underwater barrier that diverts currents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7"/>
          <p:cNvSpPr txBox="1"/>
          <p:nvPr>
            <p:ph type="title"/>
          </p:nvPr>
        </p:nvSpPr>
        <p:spPr>
          <a:xfrm>
            <a:off x="311700" y="772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Earth-Sun-Moon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93" name="Google Shape;193;p37"/>
          <p:cNvSpPr txBox="1"/>
          <p:nvPr>
            <p:ph idx="1" type="body"/>
          </p:nvPr>
        </p:nvSpPr>
        <p:spPr>
          <a:xfrm>
            <a:off x="311700" y="709100"/>
            <a:ext cx="8130600" cy="40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Earth/Sun/Moon interactions are variable: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Brightness of the sun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Output of radiation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Matter dispersal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Gravitational force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Strength of geomagnetic field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Sun shape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Amount of radiation received by Earth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194" name="Google Shape;194;p37"/>
          <p:cNvPicPr preferRelativeResize="0"/>
          <p:nvPr/>
        </p:nvPicPr>
        <p:blipFill rotWithShape="1">
          <a:blip r:embed="rId3">
            <a:alphaModFix/>
          </a:blip>
          <a:srcRect b="17008" l="13670" r="13771" t="29658"/>
          <a:stretch/>
        </p:blipFill>
        <p:spPr>
          <a:xfrm>
            <a:off x="6242800" y="1430725"/>
            <a:ext cx="2589499" cy="274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8"/>
          <p:cNvSpPr txBox="1"/>
          <p:nvPr>
            <p:ph type="title"/>
          </p:nvPr>
        </p:nvSpPr>
        <p:spPr>
          <a:xfrm>
            <a:off x="311700" y="772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Earth-Sun-Moon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00" name="Google Shape;200;p38"/>
          <p:cNvSpPr txBox="1"/>
          <p:nvPr>
            <p:ph idx="1" type="body"/>
          </p:nvPr>
        </p:nvSpPr>
        <p:spPr>
          <a:xfrm>
            <a:off x="311700" y="709100"/>
            <a:ext cx="4335300" cy="425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The Sunspot Cycle</a:t>
            </a:r>
            <a:endParaRPr sz="2800" u="sng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The cycle of spots on the sun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More spots = more intense sun activity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Typically ~ 11 year cycle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Most extreme period = Little Ice Age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1645 - 1715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01" name="Google Shape;20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6875" y="775338"/>
            <a:ext cx="2432163" cy="418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87400" y="1185230"/>
            <a:ext cx="3220100" cy="322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9"/>
          <p:cNvSpPr txBox="1"/>
          <p:nvPr>
            <p:ph type="title"/>
          </p:nvPr>
        </p:nvSpPr>
        <p:spPr>
          <a:xfrm>
            <a:off x="311700" y="77275"/>
            <a:ext cx="426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Earth-Sun-Moon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08" name="Google Shape;208;p39"/>
          <p:cNvSpPr txBox="1"/>
          <p:nvPr>
            <p:ph idx="1" type="body"/>
          </p:nvPr>
        </p:nvSpPr>
        <p:spPr>
          <a:xfrm>
            <a:off x="311700" y="1223000"/>
            <a:ext cx="4614900" cy="37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Need more research on how these intxns: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Influence climate drivers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enhance/suppress anthropogenic greenhouse gas effect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Interact with other climate processes 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09" name="Google Shape;20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26735" y="0"/>
            <a:ext cx="3994512" cy="499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0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Geological Drivers of Climate Change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15" name="Google Shape;215;p40"/>
          <p:cNvSpPr txBox="1"/>
          <p:nvPr>
            <p:ph idx="1" type="body"/>
          </p:nvPr>
        </p:nvSpPr>
        <p:spPr>
          <a:xfrm>
            <a:off x="311700" y="649975"/>
            <a:ext cx="6179700" cy="431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Modification of Earth’s surface can greatly influence the distribution of solar radiation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Plate tectonics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Deforestation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Changes in vegetation/water bodies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65 mya - 35 mya = warm Earth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No Antarctic ice sheet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Sea levels 60m higher than now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CO2 levels 3x higher than now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16" name="Google Shape;216;p40"/>
          <p:cNvPicPr preferRelativeResize="0"/>
          <p:nvPr/>
        </p:nvPicPr>
        <p:blipFill rotWithShape="1">
          <a:blip r:embed="rId3">
            <a:alphaModFix/>
          </a:blip>
          <a:srcRect b="19794" l="15133" r="24160" t="0"/>
          <a:stretch/>
        </p:blipFill>
        <p:spPr>
          <a:xfrm>
            <a:off x="6324900" y="649973"/>
            <a:ext cx="2755625" cy="40946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Geological Drivers of Climate Change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22" name="Google Shape;222;p41"/>
          <p:cNvSpPr txBox="1"/>
          <p:nvPr>
            <p:ph idx="1" type="body"/>
          </p:nvPr>
        </p:nvSpPr>
        <p:spPr>
          <a:xfrm>
            <a:off x="311700" y="649975"/>
            <a:ext cx="6179700" cy="23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35 mya and after</a:t>
            </a:r>
            <a:r>
              <a:rPr lang="en" sz="2600"/>
              <a:t> = Earth cooling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Antarctic ice sheet returned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Sea levels dropped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Global temps dropped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How do we know this?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23" name="Google Shape;223;p41"/>
          <p:cNvPicPr preferRelativeResize="0"/>
          <p:nvPr/>
        </p:nvPicPr>
        <p:blipFill rotWithShape="1">
          <a:blip r:embed="rId3">
            <a:alphaModFix/>
          </a:blip>
          <a:srcRect b="20006" l="15133" r="24160" t="0"/>
          <a:stretch/>
        </p:blipFill>
        <p:spPr>
          <a:xfrm>
            <a:off x="5956987" y="649975"/>
            <a:ext cx="2911112" cy="4314001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41"/>
          <p:cNvSpPr txBox="1"/>
          <p:nvPr/>
        </p:nvSpPr>
        <p:spPr>
          <a:xfrm>
            <a:off x="304800" y="2935825"/>
            <a:ext cx="5652300" cy="20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Carbon dating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Deep sea sediment cores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Ice cores 2 miles deep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Cave rock structures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2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Geological Drivers of Climate Change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30" name="Google Shape;230;p42"/>
          <p:cNvSpPr txBox="1"/>
          <p:nvPr>
            <p:ph idx="1" type="body"/>
          </p:nvPr>
        </p:nvSpPr>
        <p:spPr>
          <a:xfrm>
            <a:off x="311700" y="649975"/>
            <a:ext cx="8374500" cy="426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Geological records show that: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Over the last 800,000 years, the globe has been significantly cooler than it is in present day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Following each glacial period (cold/ice ages), there is a period of rapid warming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Current CO2 levels are the highest they have been in the last 800,000 yrs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3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Climate Change - Natural or Human-Induced?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36" name="Google Shape;236;p43"/>
          <p:cNvSpPr txBox="1"/>
          <p:nvPr>
            <p:ph idx="1" type="body"/>
          </p:nvPr>
        </p:nvSpPr>
        <p:spPr>
          <a:xfrm>
            <a:off x="311700" y="649975"/>
            <a:ext cx="8627400" cy="44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600"/>
              <a:t>Human activity exacerbates the Greenhouse Effect via: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Burning/combustion of fossil fuels 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Deforestation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extreme/mass agricultural practices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Oil and natural gas drilling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Industrial production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Plastics, fertilizers, propellants, refrigerants, insulation, fire retardants</a:t>
            </a:r>
            <a:endParaRPr sz="2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6"/>
          <p:cNvSpPr txBox="1"/>
          <p:nvPr>
            <p:ph type="title"/>
          </p:nvPr>
        </p:nvSpPr>
        <p:spPr>
          <a:xfrm>
            <a:off x="311700" y="1861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Water Management Planning History</a:t>
            </a:r>
            <a:endParaRPr sz="3600"/>
          </a:p>
        </p:txBody>
      </p:sp>
      <p:sp>
        <p:nvSpPr>
          <p:cNvPr id="112" name="Google Shape;112;p26"/>
          <p:cNvSpPr txBox="1"/>
          <p:nvPr>
            <p:ph idx="1" type="body"/>
          </p:nvPr>
        </p:nvSpPr>
        <p:spPr>
          <a:xfrm>
            <a:off x="311700" y="883600"/>
            <a:ext cx="8520600" cy="368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Based on a stationary climate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Assumption = historical record represents past, current, and future climate conditions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Problems =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Doesn’t consider extreme events &amp; large scale oscillations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Exs: el Niño/la Niña, volcanic eruptions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Doesn’t consider human activity impacts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4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Atmospheric Chemistry, Aerosols, Volcanos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42" name="Google Shape;242;p44"/>
          <p:cNvSpPr txBox="1"/>
          <p:nvPr>
            <p:ph idx="1" type="body"/>
          </p:nvPr>
        </p:nvSpPr>
        <p:spPr>
          <a:xfrm>
            <a:off x="311700" y="649975"/>
            <a:ext cx="6451800" cy="431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" sz="3200"/>
              <a:t>Atmosphere composed of: 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" sz="3200"/>
              <a:t>Gases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" sz="3200"/>
              <a:t>microscopic solid particles</a:t>
            </a:r>
            <a:endParaRPr sz="3200"/>
          </a:p>
          <a:p>
            <a:pPr indent="-431800" lvl="1" marL="914400" rtl="0" algn="l">
              <a:spcBef>
                <a:spcPts val="0"/>
              </a:spcBef>
              <a:spcAft>
                <a:spcPts val="0"/>
              </a:spcAft>
              <a:buSzPts val="3200"/>
              <a:buChar char="○"/>
            </a:pPr>
            <a:r>
              <a:rPr lang="en" sz="3200"/>
              <a:t>water droplets (vapor &amp; precipitation)</a:t>
            </a:r>
            <a:endParaRPr sz="3200"/>
          </a:p>
          <a:p>
            <a:pPr indent="-431800" lvl="2" marL="1371600" rtl="0" algn="l">
              <a:spcBef>
                <a:spcPts val="0"/>
              </a:spcBef>
              <a:spcAft>
                <a:spcPts val="0"/>
              </a:spcAft>
              <a:buSzPts val="3200"/>
              <a:buChar char="■"/>
            </a:pPr>
            <a:r>
              <a:rPr lang="en" sz="3200" u="sng"/>
              <a:t>Aerosols</a:t>
            </a:r>
            <a:r>
              <a:rPr lang="en" sz="3200"/>
              <a:t> =</a:t>
            </a:r>
            <a:endParaRPr sz="32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43" name="Google Shape;243;p44"/>
          <p:cNvSpPr/>
          <p:nvPr/>
        </p:nvSpPr>
        <p:spPr>
          <a:xfrm>
            <a:off x="311700" y="1601400"/>
            <a:ext cx="6451800" cy="2045400"/>
          </a:xfrm>
          <a:prstGeom prst="ellipse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44"/>
          <p:cNvSpPr/>
          <p:nvPr/>
        </p:nvSpPr>
        <p:spPr>
          <a:xfrm flipH="1" rot="10105668">
            <a:off x="3766009" y="3744847"/>
            <a:ext cx="1015441" cy="371488"/>
          </a:xfrm>
          <a:prstGeom prst="curvedDown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63D297"/>
          </a:solidFill>
          <a:ln cap="flat" cmpd="sng" w="9525">
            <a:solidFill>
              <a:srgbClr val="4BA17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5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Atmospheric Chemistry, Aerosols, Volcanos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50" name="Google Shape;250;p45"/>
          <p:cNvSpPr txBox="1"/>
          <p:nvPr>
            <p:ph idx="1" type="body"/>
          </p:nvPr>
        </p:nvSpPr>
        <p:spPr>
          <a:xfrm>
            <a:off x="311700" y="649975"/>
            <a:ext cx="8190000" cy="9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Gase, a</a:t>
            </a:r>
            <a:r>
              <a:rPr lang="en" sz="2600"/>
              <a:t>erosols, particles </a:t>
            </a:r>
            <a:r>
              <a:rPr lang="en" sz="2600"/>
              <a:t>exchanged between atmosphere &amp; Earth via: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51" name="Google Shape;25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6450" y="2917000"/>
            <a:ext cx="3727925" cy="214355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45"/>
          <p:cNvSpPr txBox="1"/>
          <p:nvPr/>
        </p:nvSpPr>
        <p:spPr>
          <a:xfrm>
            <a:off x="260125" y="1518625"/>
            <a:ext cx="5971200" cy="345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Volcanic eruptions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Evaporation/evapotranspiration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Continental weathering/wind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Photosynthesis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Fires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Burning fossil fuels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Industrial activities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6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Atmospheric Chemistry, Aerosols, Volcanos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311700" y="649975"/>
            <a:ext cx="4938300" cy="431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Atmospheric exchanges modulate the radiation budget via: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Greenhouse gas effect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Aerosol heating &amp; cooling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Changing the ozone layer 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Variation in atmospheric content influences ocean and atmospheric circulation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59" name="Google Shape;25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1775" y="949675"/>
            <a:ext cx="3878126" cy="25854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7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Aerosols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65" name="Google Shape;265;p47"/>
          <p:cNvSpPr txBox="1"/>
          <p:nvPr>
            <p:ph idx="1" type="body"/>
          </p:nvPr>
        </p:nvSpPr>
        <p:spPr>
          <a:xfrm>
            <a:off x="155700" y="572675"/>
            <a:ext cx="5021100" cy="254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Influence climate via: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Absorbing heat = 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warming effect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 u="sng"/>
              <a:t>Direct forcing</a:t>
            </a:r>
            <a:r>
              <a:rPr lang="en" sz="2600"/>
              <a:t> - 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aerosols reflect sunlight = cooling effect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66" name="Google Shape;26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7675" y="1"/>
            <a:ext cx="4237026" cy="254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47"/>
          <p:cNvSpPr txBox="1"/>
          <p:nvPr/>
        </p:nvSpPr>
        <p:spPr>
          <a:xfrm>
            <a:off x="108400" y="3375000"/>
            <a:ext cx="8832600" cy="17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Indirect forcing</a:t>
            </a: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- separate cloud vapor 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■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Clouds become more reflective &amp; last longer = cooling effect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8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Humans &amp; the Atmosphere - Aerosols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73" name="Google Shape;273;p48"/>
          <p:cNvSpPr txBox="1"/>
          <p:nvPr>
            <p:ph idx="1" type="body"/>
          </p:nvPr>
        </p:nvSpPr>
        <p:spPr>
          <a:xfrm>
            <a:off x="311700" y="649975"/>
            <a:ext cx="8627400" cy="44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600"/>
              <a:t>Human activities that release them: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Industry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Energy use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Land use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In the form of: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Dust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Soot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Sulfates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nitrates</a:t>
            </a:r>
            <a:endParaRPr sz="2600"/>
          </a:p>
        </p:txBody>
      </p:sp>
      <p:pic>
        <p:nvPicPr>
          <p:cNvPr id="274" name="Google Shape;27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6900" y="1300650"/>
            <a:ext cx="5713000" cy="3427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9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Aerosols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80" name="Google Shape;280;p49"/>
          <p:cNvSpPr txBox="1"/>
          <p:nvPr>
            <p:ph idx="1" type="body"/>
          </p:nvPr>
        </p:nvSpPr>
        <p:spPr>
          <a:xfrm>
            <a:off x="311700" y="2329350"/>
            <a:ext cx="8832300" cy="275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Effects: 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Contradicting depending on </a:t>
            </a:r>
            <a:r>
              <a:rPr i="1" lang="en" sz="2400"/>
              <a:t>type</a:t>
            </a:r>
            <a:r>
              <a:rPr lang="en" sz="2400"/>
              <a:t> of aerosol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Some scatter solar radiation back into space (cooling)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 Some absorb solar radiation (warming)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Some alter clouds &amp; reflectivity (both)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Difficult to study, understand, predict</a:t>
            </a:r>
            <a:endParaRPr sz="2400"/>
          </a:p>
        </p:txBody>
      </p:sp>
      <p:pic>
        <p:nvPicPr>
          <p:cNvPr id="281" name="Google Shape;281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1450" y="77275"/>
            <a:ext cx="5448524" cy="264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0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Volcanic Eruptions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87" name="Google Shape;287;p50"/>
          <p:cNvSpPr txBox="1"/>
          <p:nvPr>
            <p:ph idx="1" type="body"/>
          </p:nvPr>
        </p:nvSpPr>
        <p:spPr>
          <a:xfrm>
            <a:off x="311700" y="584500"/>
            <a:ext cx="4926300" cy="19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Emit gases and aerosols over short and very long periods of time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Ex: Yellowstone National Park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88" name="Google Shape;288;p50"/>
          <p:cNvPicPr preferRelativeResize="0"/>
          <p:nvPr/>
        </p:nvPicPr>
        <p:blipFill rotWithShape="1">
          <a:blip r:embed="rId3">
            <a:alphaModFix/>
          </a:blip>
          <a:srcRect b="0" l="1500" r="-1499" t="0"/>
          <a:stretch/>
        </p:blipFill>
        <p:spPr>
          <a:xfrm>
            <a:off x="5202600" y="195525"/>
            <a:ext cx="3941400" cy="2217038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50"/>
          <p:cNvSpPr txBox="1"/>
          <p:nvPr/>
        </p:nvSpPr>
        <p:spPr>
          <a:xfrm>
            <a:off x="194450" y="2571750"/>
            <a:ext cx="8430600" cy="24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3 magnitude-8 eruptions occurred between 2 mil - 640k years ago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Spilled enough ash &amp; lava to fill the Grand Canyon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Beneath Yellowstone, there is enough magma to fill the Grand Canyon 11 times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51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Volcanic Eruptions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295" name="Google Shape;295;p51"/>
          <p:cNvSpPr txBox="1"/>
          <p:nvPr>
            <p:ph idx="1" type="body"/>
          </p:nvPr>
        </p:nvSpPr>
        <p:spPr>
          <a:xfrm>
            <a:off x="228725" y="584500"/>
            <a:ext cx="4756800" cy="19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Can have a </a:t>
            </a:r>
            <a:r>
              <a:rPr lang="en" sz="2600" u="sng"/>
              <a:t>short-term cooling effect</a:t>
            </a:r>
            <a:r>
              <a:rPr lang="en" sz="2600"/>
              <a:t>:</a:t>
            </a:r>
            <a:r>
              <a:rPr lang="en" sz="2600"/>
              <a:t> 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Dependent on amount &amp; size of particles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Particles can float for weeks-months-years in stratosphere (haze)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96" name="Google Shape;296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8646" y="397025"/>
            <a:ext cx="4245354" cy="2388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51"/>
          <p:cNvSpPr txBox="1"/>
          <p:nvPr/>
        </p:nvSpPr>
        <p:spPr>
          <a:xfrm>
            <a:off x="228725" y="3777025"/>
            <a:ext cx="8430600" cy="10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●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Most often have </a:t>
            </a:r>
            <a:r>
              <a:rPr lang="en" sz="26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long-term warming effect</a:t>
            </a: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: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Proxima Nova"/>
              <a:buChar char="○"/>
            </a:pPr>
            <a:r>
              <a:rPr lang="en" sz="26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Emit large amounts of CO2 &amp; water vapor</a:t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2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Humans &amp; the Atmosphere - </a:t>
            </a:r>
            <a:r>
              <a:rPr lang="en" sz="3200"/>
              <a:t>Ozone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303" name="Google Shape;303;p52"/>
          <p:cNvSpPr txBox="1"/>
          <p:nvPr>
            <p:ph idx="1" type="body"/>
          </p:nvPr>
        </p:nvSpPr>
        <p:spPr>
          <a:xfrm>
            <a:off x="311700" y="649975"/>
            <a:ext cx="8832300" cy="44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Pale blue gas (O3)</a:t>
            </a:r>
            <a:endParaRPr sz="3000"/>
          </a:p>
          <a:p>
            <a:pPr indent="-4191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 u="sng"/>
              <a:t>Stratospheric Ozone</a:t>
            </a:r>
            <a:r>
              <a:rPr lang="en" sz="3000"/>
              <a:t> = located in the stratosphere</a:t>
            </a:r>
            <a:endParaRPr sz="3000"/>
          </a:p>
          <a:p>
            <a:pPr indent="-4191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blocks UV radiation (good)</a:t>
            </a:r>
            <a:endParaRPr sz="3000"/>
          </a:p>
          <a:p>
            <a:pPr indent="-4191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Absorbs radiation from Earth (good)</a:t>
            </a:r>
            <a:endParaRPr sz="3000"/>
          </a:p>
          <a:p>
            <a:pPr indent="-4191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Part of natural greenhouse effect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Char char="■"/>
            </a:pPr>
            <a:r>
              <a:rPr lang="en" sz="3000"/>
              <a:t>Man-made pollutants destroy it </a:t>
            </a:r>
            <a:endParaRPr sz="3000"/>
          </a:p>
          <a:p>
            <a:pPr indent="-419100" lvl="3" marL="18288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Char char="●"/>
            </a:pPr>
            <a:r>
              <a:rPr lang="en" sz="3000"/>
              <a:t>ex: chlorofluorocarbons/CFCs</a:t>
            </a:r>
            <a:endParaRPr sz="3000"/>
          </a:p>
          <a:p>
            <a:pPr indent="-419100" lvl="4" marL="22860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used in refrigerants &amp; propellants 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3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Humans &amp; the Atmosphere - </a:t>
            </a:r>
            <a:r>
              <a:rPr lang="en" sz="3200"/>
              <a:t>Ozone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309" name="Google Shape;309;p53"/>
          <p:cNvSpPr txBox="1"/>
          <p:nvPr>
            <p:ph idx="1" type="body"/>
          </p:nvPr>
        </p:nvSpPr>
        <p:spPr>
          <a:xfrm>
            <a:off x="311700" y="649975"/>
            <a:ext cx="8639100" cy="44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Loss of stratospheric ozone = more UV radiation reaching troposphere</a:t>
            </a:r>
            <a:endParaRPr sz="28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800" u="sng"/>
              <a:t>Tropospheric Ozone</a:t>
            </a:r>
            <a:r>
              <a:rPr lang="en" sz="2800"/>
              <a:t> = </a:t>
            </a:r>
            <a:endParaRPr sz="28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Char char="■"/>
            </a:pPr>
            <a:r>
              <a:rPr lang="en" sz="2600"/>
              <a:t>Result of man-made pollutants in the lower atmosphere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Allows more UV radiation to reach Earth &amp; absorbs heat in troposphere (warming)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Damages animal and plant life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Creates smog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7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Water Management Planning History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18" name="Google Shape;118;p27"/>
          <p:cNvSpPr txBox="1"/>
          <p:nvPr>
            <p:ph idx="1" type="body"/>
          </p:nvPr>
        </p:nvSpPr>
        <p:spPr>
          <a:xfrm>
            <a:off x="311700" y="852125"/>
            <a:ext cx="4723800" cy="409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Now, we must understand: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Drivers of climate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Climate interactions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Spatial and temporal scales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Potential changes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300"/>
          </a:p>
        </p:txBody>
      </p:sp>
      <p:pic>
        <p:nvPicPr>
          <p:cNvPr id="119" name="Google Shape;11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9475" y="852125"/>
            <a:ext cx="3060875" cy="384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54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Humans &amp; the Atmosphere - Ozone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pic>
        <p:nvPicPr>
          <p:cNvPr id="315" name="Google Shape;315;p54"/>
          <p:cNvPicPr preferRelativeResize="0"/>
          <p:nvPr/>
        </p:nvPicPr>
        <p:blipFill rotWithShape="1">
          <a:blip r:embed="rId3">
            <a:alphaModFix/>
          </a:blip>
          <a:srcRect b="23065" l="0" r="0" t="0"/>
          <a:stretch/>
        </p:blipFill>
        <p:spPr>
          <a:xfrm>
            <a:off x="950738" y="649975"/>
            <a:ext cx="7420125" cy="428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5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Humans &amp; Land Use Change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321" name="Google Shape;321;p55"/>
          <p:cNvSpPr txBox="1"/>
          <p:nvPr>
            <p:ph idx="1" type="body"/>
          </p:nvPr>
        </p:nvSpPr>
        <p:spPr>
          <a:xfrm>
            <a:off x="311700" y="649975"/>
            <a:ext cx="5756100" cy="424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Land use change - change in the use or management of land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Physical properties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Biological properties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Effects mvmnt of radiation &amp; biogeochemical cycles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Examples of land use change?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322" name="Google Shape;322;p55"/>
          <p:cNvSpPr txBox="1"/>
          <p:nvPr/>
        </p:nvSpPr>
        <p:spPr>
          <a:xfrm>
            <a:off x="5747925" y="649975"/>
            <a:ext cx="3396000" cy="41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Agriculture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Irrigation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Deforestation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Reforestation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Urbanization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Human development 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6"/>
          <p:cNvSpPr txBox="1"/>
          <p:nvPr>
            <p:ph type="title"/>
          </p:nvPr>
        </p:nvSpPr>
        <p:spPr>
          <a:xfrm>
            <a:off x="311700" y="77275"/>
            <a:ext cx="869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What specific processes can land use change affect?</a:t>
            </a:r>
            <a:endParaRPr sz="4400"/>
          </a:p>
        </p:txBody>
      </p:sp>
      <p:sp>
        <p:nvSpPr>
          <p:cNvPr id="328" name="Google Shape;328;p56"/>
          <p:cNvSpPr txBox="1"/>
          <p:nvPr>
            <p:ph idx="1" type="body"/>
          </p:nvPr>
        </p:nvSpPr>
        <p:spPr>
          <a:xfrm>
            <a:off x="311700" y="1116600"/>
            <a:ext cx="8639100" cy="39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600"/>
              <a:t>Albedo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Exchange of water between Earth &amp; atmosphere (hydrologic cycle)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Terrestrial vegetation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Movement of carbon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Surface roughness - </a:t>
            </a:r>
            <a:r>
              <a:rPr lang="en" sz="2600" u="sng">
                <a:solidFill>
                  <a:schemeClr val="hlink"/>
                </a:solidFill>
                <a:hlinkClick r:id="rId3"/>
              </a:rPr>
              <a:t>https://gastateparks.org/ProvidenceCanyon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Urban Heat Island Effect (local temperature variations)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7"/>
          <p:cNvSpPr txBox="1"/>
          <p:nvPr>
            <p:ph idx="1" type="body"/>
          </p:nvPr>
        </p:nvSpPr>
        <p:spPr>
          <a:xfrm>
            <a:off x="311700" y="158850"/>
            <a:ext cx="6759000" cy="286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b="1" lang="en" sz="2800"/>
              <a:t>Climatic processes are not well understood and/or predictable</a:t>
            </a:r>
            <a:endParaRPr b="1"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b="1" lang="en" sz="2800"/>
              <a:t>There are systems and oscillations within systems and oscillations (temporal and geographic scale)</a:t>
            </a:r>
            <a:endParaRPr b="1"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b="1" lang="en" sz="2800"/>
              <a:t>All interactive</a:t>
            </a:r>
            <a:endParaRPr b="1"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334" name="Google Shape;334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28275" y="758175"/>
            <a:ext cx="2494100" cy="166155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57"/>
          <p:cNvSpPr txBox="1"/>
          <p:nvPr/>
        </p:nvSpPr>
        <p:spPr>
          <a:xfrm>
            <a:off x="311700" y="3100425"/>
            <a:ext cx="8634600" cy="181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</a:pPr>
            <a:r>
              <a:rPr b="1"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Climate studies of past and present must consider </a:t>
            </a:r>
            <a:r>
              <a:rPr b="1" lang="en" sz="28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all potential impacts </a:t>
            </a:r>
            <a:r>
              <a:rPr b="1"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to properly predict future climate scenarios for (water) management purposes</a:t>
            </a:r>
            <a:endParaRPr b="1"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/>
          <p:nvPr>
            <p:ph type="title"/>
          </p:nvPr>
        </p:nvSpPr>
        <p:spPr>
          <a:xfrm>
            <a:off x="311700" y="962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Review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25" name="Google Shape;125;p28"/>
          <p:cNvSpPr txBox="1"/>
          <p:nvPr>
            <p:ph idx="1" type="body"/>
          </p:nvPr>
        </p:nvSpPr>
        <p:spPr>
          <a:xfrm>
            <a:off x="311700" y="808500"/>
            <a:ext cx="7757100" cy="41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Climate</a:t>
            </a:r>
            <a:endParaRPr sz="3000"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-419100" lvl="0" marL="457200" rtl="0" algn="l">
              <a:spcBef>
                <a:spcPts val="160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Natural Climate Change vs. Anthropogenic Climate Change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-419100" lvl="0" marL="457200" rtl="0" algn="l">
              <a:spcBef>
                <a:spcPts val="1600"/>
              </a:spcBef>
              <a:spcAft>
                <a:spcPts val="0"/>
              </a:spcAft>
              <a:buSzPts val="3000"/>
              <a:buChar char="-"/>
            </a:pPr>
            <a:r>
              <a:rPr lang="en" sz="3000"/>
              <a:t>Importance of greenhouse gases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3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/>
          <p:nvPr>
            <p:ph type="title"/>
          </p:nvPr>
        </p:nvSpPr>
        <p:spPr>
          <a:xfrm>
            <a:off x="311700" y="1127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Ocean-Atmosphere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31" name="Google Shape;131;p29"/>
          <p:cNvSpPr txBox="1"/>
          <p:nvPr>
            <p:ph idx="1" type="body"/>
          </p:nvPr>
        </p:nvSpPr>
        <p:spPr>
          <a:xfrm>
            <a:off x="311700" y="750050"/>
            <a:ext cx="5375700" cy="41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600" u="sng"/>
              <a:t>El Niño</a:t>
            </a:r>
            <a:endParaRPr sz="2600" u="sng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Natural, extreme climate pattern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Caused by variation in temps (atmos/ocean)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Occurs every ~3-6 yrs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Lasts for 9-12 mos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Western Tropical Pacific Ocean becomes abnormally warm </a:t>
            </a:r>
            <a:endParaRPr sz="2400"/>
          </a:p>
        </p:txBody>
      </p:sp>
      <p:pic>
        <p:nvPicPr>
          <p:cNvPr id="132" name="Google Shape;13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05090" y="685448"/>
            <a:ext cx="3201135" cy="188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05099" y="2761175"/>
            <a:ext cx="3201125" cy="1920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type="title"/>
          </p:nvPr>
        </p:nvSpPr>
        <p:spPr>
          <a:xfrm>
            <a:off x="311700" y="1127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Ocean-Atmosphere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39" name="Google Shape;139;p30"/>
          <p:cNvSpPr txBox="1"/>
          <p:nvPr>
            <p:ph idx="1" type="body"/>
          </p:nvPr>
        </p:nvSpPr>
        <p:spPr>
          <a:xfrm>
            <a:off x="311700" y="761875"/>
            <a:ext cx="4715100" cy="398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600"/>
              <a:t>El Niño effects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Droughts in areas that normally have rainfall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Indonesia, Australia 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Rainfall in areas that are normally drier (flooding)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Western coast of Central/South America</a:t>
            </a:r>
            <a:endParaRPr sz="2600"/>
          </a:p>
        </p:txBody>
      </p:sp>
      <p:pic>
        <p:nvPicPr>
          <p:cNvPr id="140" name="Google Shape;14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47675" y="761875"/>
            <a:ext cx="3884620" cy="39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 txBox="1"/>
          <p:nvPr/>
        </p:nvSpPr>
        <p:spPr>
          <a:xfrm>
            <a:off x="7177250" y="437500"/>
            <a:ext cx="1966800" cy="3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Proxima Nova"/>
                <a:ea typeface="Proxima Nova"/>
                <a:cs typeface="Proxima Nova"/>
                <a:sym typeface="Proxima Nova"/>
              </a:rPr>
              <a:t>Walker Circulation</a:t>
            </a:r>
            <a:endParaRPr b="1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2" name="Google Shape;142;p30"/>
          <p:cNvSpPr/>
          <p:nvPr/>
        </p:nvSpPr>
        <p:spPr>
          <a:xfrm rot="1717164">
            <a:off x="7665829" y="813087"/>
            <a:ext cx="153448" cy="1115774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1"/>
          <p:cNvSpPr txBox="1"/>
          <p:nvPr>
            <p:ph type="title"/>
          </p:nvPr>
        </p:nvSpPr>
        <p:spPr>
          <a:xfrm>
            <a:off x="311700" y="1127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Ocean-Atmosphere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48" name="Google Shape;148;p31"/>
          <p:cNvSpPr txBox="1"/>
          <p:nvPr>
            <p:ph idx="1" type="body"/>
          </p:nvPr>
        </p:nvSpPr>
        <p:spPr>
          <a:xfrm>
            <a:off x="227625" y="750050"/>
            <a:ext cx="4715100" cy="398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La Niña</a:t>
            </a:r>
            <a:endParaRPr sz="2800" u="sng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Opposite effect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Walker circulation intensifies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Summer monsoon seasons in southeast Asia/Australia = serious flooding</a:t>
            </a:r>
            <a:endParaRPr sz="2800"/>
          </a:p>
        </p:txBody>
      </p:sp>
      <p:pic>
        <p:nvPicPr>
          <p:cNvPr id="149" name="Google Shape;14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3840" y="815498"/>
            <a:ext cx="3201135" cy="188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2725" y="2610775"/>
            <a:ext cx="3578726" cy="2384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31"/>
          <p:cNvSpPr txBox="1"/>
          <p:nvPr/>
        </p:nvSpPr>
        <p:spPr>
          <a:xfrm>
            <a:off x="4942738" y="4545700"/>
            <a:ext cx="3578700" cy="4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Queensland, Australia, 2011</a:t>
            </a:r>
            <a:endParaRPr sz="1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52" name="Google Shape;152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3575" y="815500"/>
            <a:ext cx="8128817" cy="373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2"/>
          <p:cNvSpPr txBox="1"/>
          <p:nvPr>
            <p:ph type="title"/>
          </p:nvPr>
        </p:nvSpPr>
        <p:spPr>
          <a:xfrm>
            <a:off x="311700" y="1127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Ocean-Atmosphere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58" name="Google Shape;158;p32"/>
          <p:cNvSpPr txBox="1"/>
          <p:nvPr>
            <p:ph idx="1" type="body"/>
          </p:nvPr>
        </p:nvSpPr>
        <p:spPr>
          <a:xfrm>
            <a:off x="311700" y="761875"/>
            <a:ext cx="8280600" cy="398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Hadley Cells and Trade Winds</a:t>
            </a:r>
            <a:endParaRPr sz="2800" u="sng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 u="sng">
                <a:solidFill>
                  <a:schemeClr val="hlink"/>
                </a:solidFill>
                <a:hlinkClick r:id="rId3"/>
              </a:rPr>
              <a:t>https://www.e-education.psu.edu/earth111/node/752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Strength/intensity of Hadley Cells affects that of Trade Winds (and vice versa)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Variation in these = variation in El Niño/La Niña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What does this mean with global warming?</a:t>
            </a:r>
            <a:endParaRPr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3"/>
          <p:cNvSpPr txBox="1"/>
          <p:nvPr>
            <p:ph type="title"/>
          </p:nvPr>
        </p:nvSpPr>
        <p:spPr>
          <a:xfrm>
            <a:off x="311700" y="1127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Ocean-Atmosphere Interactions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/>
          </a:p>
        </p:txBody>
      </p:sp>
      <p:sp>
        <p:nvSpPr>
          <p:cNvPr id="164" name="Google Shape;164;p33"/>
          <p:cNvSpPr txBox="1"/>
          <p:nvPr>
            <p:ph idx="1" type="body"/>
          </p:nvPr>
        </p:nvSpPr>
        <p:spPr>
          <a:xfrm>
            <a:off x="311700" y="761875"/>
            <a:ext cx="4335300" cy="398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600" u="sng"/>
              <a:t>Jet Streams</a:t>
            </a:r>
            <a:r>
              <a:rPr lang="en" sz="2600"/>
              <a:t> 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fast flowing, “rivers of air” found near the tropopause/ stratosphere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Created by Earth’s rotation &amp; atmospheric heating</a:t>
            </a:r>
            <a:endParaRPr sz="2600"/>
          </a:p>
        </p:txBody>
      </p:sp>
      <p:pic>
        <p:nvPicPr>
          <p:cNvPr id="165" name="Google Shape;165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47000" y="761875"/>
            <a:ext cx="4335301" cy="37077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