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y="5143500" cx="9144000"/>
  <p:notesSz cx="6858000" cy="9144000"/>
  <p:embeddedFontLst>
    <p:embeddedFont>
      <p:font typeface="Proxima Nova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font" Target="fonts/ProximaNova-regular.fntdata"/><Relationship Id="rId41" Type="http://schemas.openxmlformats.org/officeDocument/2006/relationships/slide" Target="slides/slide35.xml"/><Relationship Id="rId22" Type="http://schemas.openxmlformats.org/officeDocument/2006/relationships/slide" Target="slides/slide16.xml"/><Relationship Id="rId44" Type="http://schemas.openxmlformats.org/officeDocument/2006/relationships/font" Target="fonts/ProximaNova-italic.fntdata"/><Relationship Id="rId21" Type="http://schemas.openxmlformats.org/officeDocument/2006/relationships/slide" Target="slides/slide15.xml"/><Relationship Id="rId43" Type="http://schemas.openxmlformats.org/officeDocument/2006/relationships/font" Target="fonts/ProximaNova-bold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45" Type="http://schemas.openxmlformats.org/officeDocument/2006/relationships/font" Target="fonts/ProximaNova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3e7cd_1_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3e7cd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52cb90d9bf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52cb90d9b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52cb90d9bf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52cb90d9bf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52cb90d9bf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52cb90d9b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52cb90d9bf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52cb90d9bf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52cb90d9bf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52cb90d9bf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2cb90d9b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52cb90d9b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52cb90d9bf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52cb90d9bf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52cb90d9bf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52cb90d9bf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52cb90d9bf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52cb90d9bf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52cb90d9bf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52cb90d9bf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2c9fdd9e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2c9fdd9e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2cb90d9bf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2cb90d9bf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52cb90d9bf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52cb90d9bf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52cb90d9bf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52cb90d9bf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52cb90d9bf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52cb90d9bf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52cb90d9bf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52cb90d9bf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52cb90d9bf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52cb90d9bf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52cb90d9bf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52cb90d9bf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52cb90d9bf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52cb90d9bf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52cb90d9bf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52cb90d9bf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52cb90d9bf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52cb90d9bf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2cb90d9bf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2cb90d9bf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52cb90d9bf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52cb90d9bf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52cb90d9bf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52cb90d9bf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52cb90d9bf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52cb90d9bf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52cb90d9bf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52cb90d9bf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52cb90d9bf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52cb90d9b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52cb90d9bf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52cb90d9bf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cbab3a369_1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cbab3a369_1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742e3e7cd_1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742e3e7cd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2cb90d9b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52cb90d9b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52cb90d9b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52cb90d9b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52cb90d9bf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52cb90d9b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2cb90d9bf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52cb90d9b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6" name="Google Shape;56;p14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15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lt2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5" name="Google Shape;8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2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1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3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pearmin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climate.nasa.gov/news/2890/managing-fresh-water-across-the-united-states/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blogs.ei.columbia.edu/2017/06/06/how-will-climate-change-impact-water-resources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hite cloud in front of dark blue star-filled sky" id="104" name="Google Shape;104;p25"/>
          <p:cNvPicPr preferRelativeResize="0"/>
          <p:nvPr/>
        </p:nvPicPr>
        <p:blipFill rotWithShape="1">
          <a:blip r:embed="rId3">
            <a:alphaModFix/>
          </a:blip>
          <a:srcRect b="17067" l="0" r="1719" t="0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5"/>
          <p:cNvSpPr txBox="1"/>
          <p:nvPr>
            <p:ph type="ctrTitle"/>
          </p:nvPr>
        </p:nvSpPr>
        <p:spPr>
          <a:xfrm>
            <a:off x="510450" y="418975"/>
            <a:ext cx="8123100" cy="242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Chapter 5 - Impacts on Water Resources</a:t>
            </a:r>
            <a:endParaRPr sz="3600"/>
          </a:p>
        </p:txBody>
      </p:sp>
      <p:cxnSp>
        <p:nvCxnSpPr>
          <p:cNvPr id="106" name="Google Shape;106;p25"/>
          <p:cNvCxnSpPr/>
          <p:nvPr/>
        </p:nvCxnSpPr>
        <p:spPr>
          <a:xfrm>
            <a:off x="615150" y="2998025"/>
            <a:ext cx="500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4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SURFACE WATER (Runoff)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67" name="Google Shape;167;p34"/>
          <p:cNvSpPr txBox="1"/>
          <p:nvPr>
            <p:ph idx="1" type="body"/>
          </p:nvPr>
        </p:nvSpPr>
        <p:spPr>
          <a:xfrm>
            <a:off x="311700" y="763175"/>
            <a:ext cx="47838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Unevenly distributed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Assessing watershed</a:t>
            </a:r>
            <a:endParaRPr sz="2600"/>
          </a:p>
          <a:p>
            <a:pPr indent="-393700" lvl="0" marL="9144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Intensity &amp; duration of rainfall</a:t>
            </a:r>
            <a:endParaRPr sz="2600"/>
          </a:p>
          <a:p>
            <a:pPr indent="-393700" lvl="0" marL="9144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Amount of water already in the soil</a:t>
            </a:r>
            <a:endParaRPr sz="2600"/>
          </a:p>
          <a:p>
            <a:pPr indent="-393700" lvl="0" marL="9144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Nature of the surface material</a:t>
            </a:r>
            <a:endParaRPr sz="2600"/>
          </a:p>
          <a:p>
            <a:pPr indent="-393700" lvl="0" marL="9144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Slope of the land</a:t>
            </a:r>
            <a:endParaRPr sz="2600"/>
          </a:p>
          <a:p>
            <a:pPr indent="-393700" lvl="0" marL="914400" rtl="0" algn="l">
              <a:lnSpc>
                <a:spcPct val="85000"/>
              </a:lnSpc>
              <a:spcBef>
                <a:spcPts val="50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Extent/type of vegetation</a:t>
            </a:r>
            <a:endParaRPr sz="2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68" name="Google Shape;168;p34"/>
          <p:cNvPicPr preferRelativeResize="0"/>
          <p:nvPr/>
        </p:nvPicPr>
        <p:blipFill rotWithShape="1">
          <a:blip r:embed="rId3">
            <a:alphaModFix/>
          </a:blip>
          <a:srcRect b="0" l="0" r="0" t="26193"/>
          <a:stretch/>
        </p:blipFill>
        <p:spPr>
          <a:xfrm>
            <a:off x="5095650" y="706600"/>
            <a:ext cx="2626425" cy="2946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learnnc.org/lp/media/uploads/2010/02/fig3-21.jpg" id="169" name="Google Shape;169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09557" y="2629925"/>
            <a:ext cx="2762294" cy="2455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5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SURFACE 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75" name="Google Shape;175;p35"/>
          <p:cNvSpPr txBox="1"/>
          <p:nvPr>
            <p:ph idx="1" type="body"/>
          </p:nvPr>
        </p:nvSpPr>
        <p:spPr>
          <a:xfrm>
            <a:off x="311700" y="763175"/>
            <a:ext cx="49947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Great impacts on river fluxes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Surface water availability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Projections: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Higher altitudes = ↑runoff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W. Africa, S. Europe, S. Latin America = ↓ runoff</a:t>
            </a:r>
            <a:endParaRPr sz="28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76" name="Google Shape;17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6400" y="1474800"/>
            <a:ext cx="3707400" cy="21939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6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SURFACE 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82" name="Google Shape;182;p36"/>
          <p:cNvSpPr txBox="1"/>
          <p:nvPr>
            <p:ph idx="1" type="body"/>
          </p:nvPr>
        </p:nvSpPr>
        <p:spPr>
          <a:xfrm>
            <a:off x="311700" y="763175"/>
            <a:ext cx="64611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Example - Mekong Watershed - Asia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Max flow projections: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increase by 35% by 2038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Increase by 41% by 2099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Min flow projections: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Decline by 17% by 2038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Decline by 24% by 2099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Wet season = increased flooding risk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Dry season = increased water shortages</a:t>
            </a:r>
            <a:endParaRPr sz="26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83" name="Google Shape;18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7000" y="859000"/>
            <a:ext cx="2614599" cy="3698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7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SURFACE 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89" name="Google Shape;189;p37"/>
          <p:cNvSpPr txBox="1"/>
          <p:nvPr>
            <p:ph idx="1" type="body"/>
          </p:nvPr>
        </p:nvSpPr>
        <p:spPr>
          <a:xfrm>
            <a:off x="311700" y="763175"/>
            <a:ext cx="54369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Example - Murray-Darling Basin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Largest basin in Australia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Most significant for agriculture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Flow projections: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Decrease by up to 25% by 2050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Decrease by up to 48% by 2100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90" name="Google Shape;19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6575" y="811875"/>
            <a:ext cx="2955723" cy="413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8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SURFACE 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96" name="Google Shape;196;p38"/>
          <p:cNvSpPr txBox="1"/>
          <p:nvPr>
            <p:ph idx="1" type="body"/>
          </p:nvPr>
        </p:nvSpPr>
        <p:spPr>
          <a:xfrm>
            <a:off x="311700" y="763175"/>
            <a:ext cx="86139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What ecological changes could variations in surface water cause?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sp>
        <p:nvSpPr>
          <p:cNvPr id="197" name="Google Shape;197;p38"/>
          <p:cNvSpPr txBox="1"/>
          <p:nvPr/>
        </p:nvSpPr>
        <p:spPr>
          <a:xfrm>
            <a:off x="311700" y="1727300"/>
            <a:ext cx="4260300" cy="30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Flooding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Erosion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Water quality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Bacterias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Turbidity - clarity of water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Shape/characteristics of a river/stream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8" name="Google Shape;198;p38"/>
          <p:cNvSpPr txBox="1"/>
          <p:nvPr/>
        </p:nvSpPr>
        <p:spPr>
          <a:xfrm>
            <a:off x="4711950" y="1832075"/>
            <a:ext cx="4120500" cy="29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Sediment load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Hydropower abilities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Wetlands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Sandbars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Deltas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irrigation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9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GROUNDWATER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04" name="Google Shape;204;p39"/>
          <p:cNvSpPr txBox="1"/>
          <p:nvPr>
            <p:ph idx="1" type="body"/>
          </p:nvPr>
        </p:nvSpPr>
        <p:spPr>
          <a:xfrm>
            <a:off x="311700" y="763175"/>
            <a:ext cx="5250600" cy="279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Groundwater sources = largest freshwater reservoir for humans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Aquifers serve as an equalizer for stream flow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Water infiltrates ground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descr="Z:\NewMedia\Ebook-Novella\Wiley\JIRA\bcs2788\Raven9e\Work\Ch13\images\raven_9e_fig_13_05.jpg" id="205" name="Google Shape;205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78450" y="763175"/>
            <a:ext cx="3710049" cy="268637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9"/>
          <p:cNvSpPr txBox="1"/>
          <p:nvPr/>
        </p:nvSpPr>
        <p:spPr>
          <a:xfrm>
            <a:off x="311700" y="3200150"/>
            <a:ext cx="8681100" cy="18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Unc</a:t>
            </a: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onfined</a:t>
            </a: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- between porous layers of rock = recharge fast (ish)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○"/>
            </a:pPr>
            <a:r>
              <a:rPr lang="en" sz="2400" u="sng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Confined aquifer</a:t>
            </a:r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- between impermeable layers of rock = recharge takes 100s - 1000s of years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0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GROUNDWATER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12" name="Google Shape;212;p40"/>
          <p:cNvSpPr txBox="1"/>
          <p:nvPr>
            <p:ph idx="1" type="body"/>
          </p:nvPr>
        </p:nvSpPr>
        <p:spPr>
          <a:xfrm>
            <a:off x="311700" y="763175"/>
            <a:ext cx="85905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Groundwater is a nonrenewable resource - why?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Major source for drinking &amp; irrigation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Reduced precipitation &amp; increased evapotranspiration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= reduced recharge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= increased withdrawal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Variations in snowmelt &amp; rainfall distribution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= variation in time for recharge to occur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= variation in season for when it occurs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1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GROUNDWATER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18" name="Google Shape;218;p41"/>
          <p:cNvSpPr txBox="1"/>
          <p:nvPr>
            <p:ph idx="1" type="body"/>
          </p:nvPr>
        </p:nvSpPr>
        <p:spPr>
          <a:xfrm>
            <a:off x="311700" y="763175"/>
            <a:ext cx="85905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Increases in flood events =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Increased aquifer recharge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Increases in drought (frequency, duration, &amp; intensity)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Fewer wet seasons/periods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Increases in snowmelt = 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Increased recharge rates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2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GROUNDWATER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pic>
        <p:nvPicPr>
          <p:cNvPr id="224" name="Google Shape;22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812450"/>
            <a:ext cx="8520601" cy="3810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3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SEA LEVEL RISE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30" name="Google Shape;230;p43"/>
          <p:cNvSpPr txBox="1"/>
          <p:nvPr>
            <p:ph idx="1" type="body"/>
          </p:nvPr>
        </p:nvSpPr>
        <p:spPr>
          <a:xfrm>
            <a:off x="311700" y="763175"/>
            <a:ext cx="85206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Sea level rise will impact both: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Humans (flooding, degraded water quality)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Ecosystems (mangroves, coral reefs, coastal habitats)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/>
              <a:t>60% of global cities lie w/in ~60 miles of a coast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12 of largest cities = coastal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31" name="Google Shape;23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975" y="594550"/>
            <a:ext cx="7309539" cy="418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 txBox="1"/>
          <p:nvPr>
            <p:ph type="title"/>
          </p:nvPr>
        </p:nvSpPr>
        <p:spPr>
          <a:xfrm>
            <a:off x="311700" y="244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WATER RESOURCES</a:t>
            </a:r>
            <a:endParaRPr sz="3600"/>
          </a:p>
        </p:txBody>
      </p:sp>
      <p:sp>
        <p:nvSpPr>
          <p:cNvPr id="112" name="Google Shape;112;p26"/>
          <p:cNvSpPr txBox="1"/>
          <p:nvPr>
            <p:ph idx="1" type="body"/>
          </p:nvPr>
        </p:nvSpPr>
        <p:spPr>
          <a:xfrm>
            <a:off x="311700" y="978525"/>
            <a:ext cx="8520600" cy="39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 u="sng">
                <a:solidFill>
                  <a:schemeClr val="hlink"/>
                </a:solidFill>
                <a:hlinkClick r:id="rId3"/>
              </a:rPr>
              <a:t>https://climate.nasa.gov/news/2890/managing-fresh-water-across-the-united-states/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4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SEA LEVEL RISE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37" name="Google Shape;237;p44"/>
          <p:cNvSpPr txBox="1"/>
          <p:nvPr>
            <p:ph idx="1" type="body"/>
          </p:nvPr>
        </p:nvSpPr>
        <p:spPr>
          <a:xfrm>
            <a:off x="311700" y="763175"/>
            <a:ext cx="51000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Sea-level rise formerly steady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Accelerated glacier/ice sheet melt 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Expansion of warming oceans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Increase in rate of rise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Avg = 4 mm/year  (0.16 inches) </a:t>
            </a:r>
            <a:endParaRPr sz="2600"/>
          </a:p>
          <a:p>
            <a:pPr indent="-393700" lvl="3" marL="18288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= 3ft by 2100</a:t>
            </a:r>
            <a:endParaRPr sz="2600"/>
          </a:p>
        </p:txBody>
      </p:sp>
      <p:pic>
        <p:nvPicPr>
          <p:cNvPr id="238" name="Google Shape;23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6700" y="763175"/>
            <a:ext cx="3799899" cy="307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5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SEA LEVEL RISE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44" name="Google Shape;244;p45"/>
          <p:cNvSpPr txBox="1"/>
          <p:nvPr>
            <p:ph idx="1" type="body"/>
          </p:nvPr>
        </p:nvSpPr>
        <p:spPr>
          <a:xfrm>
            <a:off x="311700" y="763175"/>
            <a:ext cx="84591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Sea-level rise measured with: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Satellites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Climate modeling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Hydrographic observations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Rise is not uniform across the globe: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Variations in temp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Variations in salinity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Variations in topography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= variations in ocean circulation</a:t>
            </a:r>
            <a:endParaRPr sz="26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6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WATER QUALITY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50" name="Google Shape;250;p46"/>
          <p:cNvSpPr txBox="1"/>
          <p:nvPr>
            <p:ph idx="1" type="body"/>
          </p:nvPr>
        </p:nvSpPr>
        <p:spPr>
          <a:xfrm>
            <a:off x="311700" y="763175"/>
            <a:ext cx="56463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 u="sng"/>
              <a:t>1) </a:t>
            </a:r>
            <a:r>
              <a:rPr lang="en" sz="2600" u="sng"/>
              <a:t>Increases in temperatures</a:t>
            </a:r>
            <a:r>
              <a:rPr lang="en" sz="2600"/>
              <a:t>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Promotes algal blooms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Eutrophication: algal growth &amp; decomposition = competition for oxygen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Hypoxia = areas of little to no oxygen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Increases evaporation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Increases microbial content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51" name="Google Shape;25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8000" y="810575"/>
            <a:ext cx="3095574" cy="2321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7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WATER QUALITY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57" name="Google Shape;257;p47"/>
          <p:cNvSpPr txBox="1"/>
          <p:nvPr>
            <p:ph idx="1" type="body"/>
          </p:nvPr>
        </p:nvSpPr>
        <p:spPr>
          <a:xfrm>
            <a:off x="311700" y="763175"/>
            <a:ext cx="43185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 u="sng"/>
              <a:t>2) Increases in variations of runoff</a:t>
            </a:r>
            <a:r>
              <a:rPr lang="en" sz="3000"/>
              <a:t>: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Increases turbidity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Impacts soil erosion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Impacts transport of contaminants</a:t>
            </a:r>
            <a:endParaRPr sz="3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258" name="Google Shape;25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0200" y="1089188"/>
            <a:ext cx="4193750" cy="296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WATER QUALITY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64" name="Google Shape;264;p48"/>
          <p:cNvSpPr txBox="1"/>
          <p:nvPr>
            <p:ph idx="1" type="body"/>
          </p:nvPr>
        </p:nvSpPr>
        <p:spPr>
          <a:xfrm>
            <a:off x="311700" y="763175"/>
            <a:ext cx="82995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 u="sng"/>
              <a:t>3</a:t>
            </a:r>
            <a:r>
              <a:rPr lang="en" sz="2800" u="sng"/>
              <a:t>) Sea-level rise</a:t>
            </a:r>
            <a:r>
              <a:rPr lang="en" sz="2800"/>
              <a:t>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Saltwater intrusion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Freshwater reservoirs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groundwater aquifers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265" name="Google Shape;265;p48"/>
          <p:cNvPicPr preferRelativeResize="0"/>
          <p:nvPr/>
        </p:nvPicPr>
        <p:blipFill rotWithShape="1">
          <a:blip r:embed="rId3">
            <a:alphaModFix/>
          </a:blip>
          <a:srcRect b="14140" l="0" r="0" t="0"/>
          <a:stretch/>
        </p:blipFill>
        <p:spPr>
          <a:xfrm>
            <a:off x="2241950" y="2798950"/>
            <a:ext cx="4660101" cy="224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9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WATER QUALITY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71" name="Google Shape;271;p49"/>
          <p:cNvSpPr txBox="1"/>
          <p:nvPr>
            <p:ph idx="1" type="body"/>
          </p:nvPr>
        </p:nvSpPr>
        <p:spPr>
          <a:xfrm>
            <a:off x="311700" y="763175"/>
            <a:ext cx="84159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Will produce changes in: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pH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Dissolved oxygen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Temperature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Nutrients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Inorganic metals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Organics </a:t>
            </a:r>
            <a:r>
              <a:rPr lang="en" sz="2800"/>
              <a:t>(pesticides,                     pharmaceuticals, fertilizers)</a:t>
            </a:r>
            <a:endParaRPr sz="28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600"/>
          </a:p>
        </p:txBody>
      </p:sp>
      <p:pic>
        <p:nvPicPr>
          <p:cNvPr descr="Z:\NewMedia\Ebook-Novella\Wiley\JIRA\bcs2788\Raven9e\Work\Ch21\images\raven_9e_fig_21_04_1.jpg" id="272" name="Google Shape;272;p49"/>
          <p:cNvPicPr preferRelativeResize="0"/>
          <p:nvPr/>
        </p:nvPicPr>
        <p:blipFill rotWithShape="1">
          <a:blip r:embed="rId3">
            <a:alphaModFix/>
          </a:blip>
          <a:srcRect b="0" l="11024" r="0" t="14573"/>
          <a:stretch/>
        </p:blipFill>
        <p:spPr>
          <a:xfrm>
            <a:off x="5951475" y="844138"/>
            <a:ext cx="2880824" cy="4018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0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WATER QUALITY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78" name="Google Shape;278;p50"/>
          <p:cNvSpPr txBox="1"/>
          <p:nvPr>
            <p:ph idx="1" type="body"/>
          </p:nvPr>
        </p:nvSpPr>
        <p:spPr>
          <a:xfrm>
            <a:off x="311700" y="763175"/>
            <a:ext cx="84159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Will produce changes in: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Pathogens (bacterias, viruses, microorganisms)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Cyanobacteria (capable of photosynthesis)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Cyanotoxins</a:t>
            </a:r>
            <a:endParaRPr sz="2800"/>
          </a:p>
          <a:p>
            <a:pPr indent="-406400" lvl="3" marL="18288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Toxins produced by cyanobacteria</a:t>
            </a:r>
            <a:endParaRPr sz="2800"/>
          </a:p>
          <a:p>
            <a:pPr indent="-406400" lvl="3" marL="18288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Blue-Green algaes</a:t>
            </a:r>
            <a:endParaRPr sz="2800"/>
          </a:p>
          <a:p>
            <a:pPr indent="-406400" lvl="3" marL="18288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Some of the most powerful natural poisons to animals and people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1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WATER-USE SECTORS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84" name="Google Shape;284;p51"/>
          <p:cNvSpPr txBox="1"/>
          <p:nvPr>
            <p:ph idx="1" type="body"/>
          </p:nvPr>
        </p:nvSpPr>
        <p:spPr>
          <a:xfrm>
            <a:off x="311700" y="763175"/>
            <a:ext cx="84159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1) </a:t>
            </a:r>
            <a:r>
              <a:rPr lang="en" sz="2800" u="sng"/>
              <a:t>Agriculture/Irrigation</a:t>
            </a:r>
            <a:endParaRPr sz="2800" u="sng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70% global freshwater used for irrigation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Usage rates vary due to: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Global water distribution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development/economic status of a country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CC impacts: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Directly related to water - irrigation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Weeds, pests, wilting, soil fertility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2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Agriculture/Irrigation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90" name="Google Shape;290;p52"/>
          <p:cNvSpPr txBox="1"/>
          <p:nvPr>
            <p:ph idx="1" type="body"/>
          </p:nvPr>
        </p:nvSpPr>
        <p:spPr>
          <a:xfrm>
            <a:off x="311700" y="763175"/>
            <a:ext cx="50883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Mid-to-low-latitude projections: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Higher temps + Variable rainfall</a:t>
            </a:r>
            <a:endParaRPr sz="2600"/>
          </a:p>
          <a:p>
            <a:pPr indent="-393700" lvl="2" marL="1371600" rtl="0" algn="l">
              <a:spcBef>
                <a:spcPts val="0"/>
              </a:spcBef>
              <a:spcAft>
                <a:spcPts val="0"/>
              </a:spcAft>
              <a:buSzPts val="2600"/>
              <a:buChar char="■"/>
            </a:pPr>
            <a:r>
              <a:rPr lang="en" sz="2600"/>
              <a:t>Overall reduction in precip &amp; </a:t>
            </a:r>
            <a:r>
              <a:rPr lang="en" sz="3400"/>
              <a:t>↑</a:t>
            </a:r>
            <a:r>
              <a:rPr lang="en" sz="2600"/>
              <a:t> evapotran.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Higher latitude projections: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Temporary </a:t>
            </a:r>
            <a:r>
              <a:rPr lang="en" sz="3400"/>
              <a:t>↑</a:t>
            </a:r>
            <a:r>
              <a:rPr lang="en" sz="2600"/>
              <a:t> in productivity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291" name="Google Shape;291;p52"/>
          <p:cNvPicPr preferRelativeResize="0"/>
          <p:nvPr/>
        </p:nvPicPr>
        <p:blipFill rotWithShape="1">
          <a:blip r:embed="rId3">
            <a:alphaModFix/>
          </a:blip>
          <a:srcRect b="0" l="0" r="9828" t="0"/>
          <a:stretch/>
        </p:blipFill>
        <p:spPr>
          <a:xfrm>
            <a:off x="5135575" y="1353150"/>
            <a:ext cx="3821824" cy="243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3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</a:t>
            </a:r>
            <a:r>
              <a:rPr lang="en" sz="3600"/>
              <a:t>Agriculture/Irrigation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97" name="Google Shape;297;p53"/>
          <p:cNvSpPr txBox="1"/>
          <p:nvPr>
            <p:ph idx="1" type="body"/>
          </p:nvPr>
        </p:nvSpPr>
        <p:spPr>
          <a:xfrm>
            <a:off x="311700" y="763175"/>
            <a:ext cx="48900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Global irrigation projections: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20% </a:t>
            </a:r>
            <a:r>
              <a:rPr lang="en" sz="3400"/>
              <a:t>↑</a:t>
            </a:r>
            <a:r>
              <a:rPr lang="en" sz="2800"/>
              <a:t> in demand by 2080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⅔ due to </a:t>
            </a:r>
            <a:r>
              <a:rPr lang="en" sz="3400"/>
              <a:t>↑</a:t>
            </a:r>
            <a:r>
              <a:rPr lang="en" sz="2800"/>
              <a:t> in daily water demand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⅓ due to longer periods of need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298" name="Google Shape;298;p53"/>
          <p:cNvPicPr preferRelativeResize="0"/>
          <p:nvPr/>
        </p:nvPicPr>
        <p:blipFill rotWithShape="1">
          <a:blip r:embed="rId3">
            <a:alphaModFix/>
          </a:blip>
          <a:srcRect b="0" l="0" r="5428" t="0"/>
          <a:stretch/>
        </p:blipFill>
        <p:spPr>
          <a:xfrm>
            <a:off x="5080125" y="1143238"/>
            <a:ext cx="4008426" cy="243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7"/>
          <p:cNvSpPr txBox="1"/>
          <p:nvPr>
            <p:ph type="title"/>
          </p:nvPr>
        </p:nvSpPr>
        <p:spPr>
          <a:xfrm>
            <a:off x="311700" y="244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WATER RESOURCES</a:t>
            </a:r>
            <a:endParaRPr sz="3600"/>
          </a:p>
        </p:txBody>
      </p:sp>
      <p:sp>
        <p:nvSpPr>
          <p:cNvPr id="118" name="Google Shape;118;p27"/>
          <p:cNvSpPr txBox="1"/>
          <p:nvPr>
            <p:ph idx="1" type="body"/>
          </p:nvPr>
        </p:nvSpPr>
        <p:spPr>
          <a:xfrm>
            <a:off x="311700" y="978525"/>
            <a:ext cx="8520600" cy="39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Water on, under, and over the surface of the planet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~97.5% = saline water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~2.5% = freshwater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68.7% ice &amp; snow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29.9% groundwater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1.4% surface water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Lakes, rivers, 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/>
              <a:t>water vapor</a:t>
            </a:r>
            <a:endParaRPr sz="2400"/>
          </a:p>
        </p:txBody>
      </p:sp>
      <p:pic>
        <p:nvPicPr>
          <p:cNvPr id="119" name="Google Shape;11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4250" y="1559524"/>
            <a:ext cx="4939874" cy="29308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120" name="Google Shape;120;p27"/>
          <p:cNvSpPr/>
          <p:nvPr/>
        </p:nvSpPr>
        <p:spPr>
          <a:xfrm>
            <a:off x="407275" y="2709850"/>
            <a:ext cx="3572400" cy="1780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4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Agriculture/Irrigation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304" name="Google Shape;304;p54"/>
          <p:cNvSpPr txBox="1"/>
          <p:nvPr>
            <p:ph idx="1" type="body"/>
          </p:nvPr>
        </p:nvSpPr>
        <p:spPr>
          <a:xfrm>
            <a:off x="311700" y="763175"/>
            <a:ext cx="49407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Global temps have </a:t>
            </a:r>
            <a:r>
              <a:rPr lang="en" sz="3400"/>
              <a:t>↑</a:t>
            </a:r>
            <a:r>
              <a:rPr lang="en" sz="2600"/>
              <a:t> on avg by ~0.8℃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Currently experiencing changes in crop yields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Projections = </a:t>
            </a:r>
            <a:r>
              <a:rPr lang="en" sz="3400"/>
              <a:t>↑</a:t>
            </a:r>
            <a:r>
              <a:rPr lang="en" sz="2600"/>
              <a:t> from 1.5℃ - 2℃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Major </a:t>
            </a:r>
            <a:r>
              <a:rPr lang="en" sz="2600"/>
              <a:t>effects</a:t>
            </a:r>
            <a:r>
              <a:rPr lang="en" sz="2600"/>
              <a:t> for Sub-Saharan Africa, SE Asia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305" name="Google Shape;305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8775" y="1483700"/>
            <a:ext cx="4105227" cy="275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5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Agriculture/Irrigation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pic>
        <p:nvPicPr>
          <p:cNvPr id="311" name="Google Shape;31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550" y="890225"/>
            <a:ext cx="4105227" cy="275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55"/>
          <p:cNvPicPr preferRelativeResize="0"/>
          <p:nvPr/>
        </p:nvPicPr>
        <p:blipFill rotWithShape="1">
          <a:blip r:embed="rId4">
            <a:alphaModFix/>
          </a:blip>
          <a:srcRect b="13748" l="7689" r="0" t="0"/>
          <a:stretch/>
        </p:blipFill>
        <p:spPr>
          <a:xfrm>
            <a:off x="4349600" y="884575"/>
            <a:ext cx="4711824" cy="2235734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55"/>
          <p:cNvSpPr txBox="1"/>
          <p:nvPr/>
        </p:nvSpPr>
        <p:spPr>
          <a:xfrm>
            <a:off x="4573300" y="3298275"/>
            <a:ext cx="4418400" cy="15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World map of countries and territories by population in 2019. </a:t>
            </a:r>
            <a:r>
              <a:rPr lang="en" sz="1600">
                <a:highlight>
                  <a:srgbClr val="000000"/>
                </a:highlight>
              </a:rPr>
              <a:t> </a:t>
            </a:r>
            <a:r>
              <a:rPr lang="en" sz="1600"/>
              <a:t>  1,000+ million </a:t>
            </a:r>
            <a:r>
              <a:rPr lang="en" sz="1600">
                <a:highlight>
                  <a:srgbClr val="171B59"/>
                </a:highlight>
              </a:rPr>
              <a:t> </a:t>
            </a:r>
            <a:r>
              <a:rPr lang="en" sz="1600"/>
              <a:t>  200–1,000 million </a:t>
            </a:r>
            <a:r>
              <a:rPr lang="en" sz="1600">
                <a:highlight>
                  <a:srgbClr val="212680"/>
                </a:highlight>
              </a:rPr>
              <a:t> </a:t>
            </a:r>
            <a:r>
              <a:rPr lang="en" sz="1600"/>
              <a:t>  100–200 million </a:t>
            </a:r>
            <a:r>
              <a:rPr lang="en" sz="1600">
                <a:highlight>
                  <a:srgbClr val="3239BF"/>
                </a:highlight>
              </a:rPr>
              <a:t> </a:t>
            </a:r>
            <a:r>
              <a:rPr lang="en" sz="1600"/>
              <a:t>  75–100 million </a:t>
            </a:r>
            <a:r>
              <a:rPr lang="en" sz="1600">
                <a:highlight>
                  <a:srgbClr val="424CFF"/>
                </a:highlight>
              </a:rPr>
              <a:t> </a:t>
            </a:r>
            <a:r>
              <a:rPr lang="en" sz="1600"/>
              <a:t>  50–75 million </a:t>
            </a:r>
            <a:r>
              <a:rPr lang="en" sz="1600">
                <a:highlight>
                  <a:srgbClr val="5C64FF"/>
                </a:highlight>
              </a:rPr>
              <a:t> </a:t>
            </a:r>
            <a:r>
              <a:rPr lang="en" sz="1600"/>
              <a:t>  25–50 million </a:t>
            </a:r>
            <a:r>
              <a:rPr lang="en" sz="1600">
                <a:highlight>
                  <a:srgbClr val="757CFF"/>
                </a:highlight>
              </a:rPr>
              <a:t> </a:t>
            </a:r>
            <a:r>
              <a:rPr lang="en" sz="1600"/>
              <a:t>  10–25 million </a:t>
            </a:r>
            <a:r>
              <a:rPr lang="en" sz="1600">
                <a:highlight>
                  <a:srgbClr val="8F94FF"/>
                </a:highlight>
              </a:rPr>
              <a:t> </a:t>
            </a:r>
            <a:r>
              <a:rPr lang="en" sz="1600"/>
              <a:t>  5–10 million </a:t>
            </a:r>
            <a:r>
              <a:rPr lang="en" sz="1600">
                <a:highlight>
                  <a:srgbClr val="A8ADFF"/>
                </a:highlight>
              </a:rPr>
              <a:t> </a:t>
            </a:r>
            <a:r>
              <a:rPr lang="en" sz="1600"/>
              <a:t>  &lt;5 million </a:t>
            </a:r>
            <a:r>
              <a:rPr lang="en" sz="1600">
                <a:highlight>
                  <a:srgbClr val="C0C0C0"/>
                </a:highlight>
              </a:rPr>
              <a:t> </a:t>
            </a:r>
            <a:r>
              <a:rPr lang="en" sz="1600"/>
              <a:t>  No data / permanent population</a:t>
            </a:r>
            <a:endParaRPr sz="160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6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</a:t>
            </a:r>
            <a:r>
              <a:rPr lang="en" sz="3600"/>
              <a:t>WATER-USE SECTORS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319" name="Google Shape;319;p56"/>
          <p:cNvSpPr txBox="1"/>
          <p:nvPr>
            <p:ph idx="1" type="body"/>
          </p:nvPr>
        </p:nvSpPr>
        <p:spPr>
          <a:xfrm>
            <a:off x="311700" y="763175"/>
            <a:ext cx="84159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 sz="3000" u="sng"/>
              <a:t>2) Hydropower</a:t>
            </a:r>
            <a:endParaRPr sz="3000" u="sng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22% of global freshwater use = industry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60-70% of that = power generation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Largest renewable energy source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Responsible for 16% of world’s electricity</a:t>
            </a:r>
            <a:endParaRPr sz="3000"/>
          </a:p>
          <a:p>
            <a:pPr indent="-419100" lvl="2" marL="1371600" rtl="0" algn="l">
              <a:spcBef>
                <a:spcPts val="0"/>
              </a:spcBef>
              <a:spcAft>
                <a:spcPts val="0"/>
              </a:spcAft>
              <a:buSzPts val="3000"/>
              <a:buChar char="■"/>
            </a:pPr>
            <a:r>
              <a:rPr lang="en" sz="3000"/>
              <a:t>12 countries 100% reliant on hydropower</a:t>
            </a:r>
            <a:endParaRPr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Expected to </a:t>
            </a:r>
            <a:r>
              <a:rPr lang="en" sz="3400"/>
              <a:t>↑</a:t>
            </a:r>
            <a:r>
              <a:rPr lang="en" sz="3000"/>
              <a:t> in demand</a:t>
            </a:r>
            <a:endParaRPr sz="3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7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CC IMPACTS - Hydropower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pic>
        <p:nvPicPr>
          <p:cNvPr id="325" name="Google Shape;325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88" y="772850"/>
            <a:ext cx="4396131" cy="4132099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57"/>
          <p:cNvSpPr txBox="1"/>
          <p:nvPr/>
        </p:nvSpPr>
        <p:spPr>
          <a:xfrm>
            <a:off x="279275" y="744750"/>
            <a:ext cx="4212600" cy="41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Biggest users: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E. Asia (482 TWh)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N. Europe (228 TWh)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N. America (654 TWh)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</a:pPr>
            <a:r>
              <a:rPr lang="en" sz="2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S. America (661 TWh)</a:t>
            </a:r>
            <a:endParaRPr sz="2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8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CC Impacts on Water Resources - Summary 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332" name="Google Shape;332;p58"/>
          <p:cNvSpPr txBox="1"/>
          <p:nvPr/>
        </p:nvSpPr>
        <p:spPr>
          <a:xfrm>
            <a:off x="279275" y="706600"/>
            <a:ext cx="8192400" cy="42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↑</a:t>
            </a: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in volume of precipitation &amp; runoff @ high latitudes &amp; some tropics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Decrease in volume of precipitation &amp; runoff in subtropical and low latitudes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Alter reliability of water resources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Affect water supply infrastructure (dams/reservoirs) via extreme events (floods &amp; droughts)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9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CC Impacts on Water Resources - Summary 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338" name="Google Shape;338;p59"/>
          <p:cNvSpPr txBox="1"/>
          <p:nvPr/>
        </p:nvSpPr>
        <p:spPr>
          <a:xfrm>
            <a:off x="279275" y="706600"/>
            <a:ext cx="8192400" cy="42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Alter demand/ability to meet demand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↑</a:t>
            </a: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in areas that are water-stressed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Alter water quality and ability to treat quality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Proxima Nova"/>
              <a:buChar char="●"/>
            </a:pPr>
            <a:r>
              <a:rPr lang="en" sz="3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Current management practices will not properly adapt to climate change impacts</a:t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Proxima Nova"/>
              <a:buChar char="●"/>
            </a:pPr>
            <a:r>
              <a:rPr lang="en" sz="24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https://blogs.ei.columbia.edu/2017/06/06/how-will-climate-change-impact-water-resources/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/>
          <p:nvPr>
            <p:ph type="title"/>
          </p:nvPr>
        </p:nvSpPr>
        <p:spPr>
          <a:xfrm>
            <a:off x="311700" y="186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GLOBAL WATER RESOURCES</a:t>
            </a:r>
            <a:endParaRPr sz="3600"/>
          </a:p>
        </p:txBody>
      </p:sp>
      <p:sp>
        <p:nvSpPr>
          <p:cNvPr id="126" name="Google Shape;126;p28"/>
          <p:cNvSpPr txBox="1"/>
          <p:nvPr>
            <p:ph idx="1" type="body"/>
          </p:nvPr>
        </p:nvSpPr>
        <p:spPr>
          <a:xfrm>
            <a:off x="311700" y="883600"/>
            <a:ext cx="4899600" cy="368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~11% world population lives w/out adequate access to clean water 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~790 million people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limited in quality &amp; quantity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water is required for life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Quantity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Quality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27" name="Google Shape;12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1328" y="1007500"/>
            <a:ext cx="3786023" cy="368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9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FRESHWATER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33" name="Google Shape;133;p29"/>
          <p:cNvSpPr txBox="1"/>
          <p:nvPr>
            <p:ph idx="1" type="body"/>
          </p:nvPr>
        </p:nvSpPr>
        <p:spPr>
          <a:xfrm>
            <a:off x="311700" y="763175"/>
            <a:ext cx="85206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●"/>
            </a:pPr>
            <a:r>
              <a:rPr lang="en" sz="2800"/>
              <a:t>Freshwater is distributed unevenly across the globe</a:t>
            </a:r>
            <a:endParaRPr sz="2800"/>
          </a:p>
          <a:p>
            <a:pPr indent="-406400" lvl="0" marL="457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Freshwater use is increasing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More humans</a:t>
            </a:r>
            <a:endParaRPr sz="2800"/>
          </a:p>
          <a:p>
            <a:pPr indent="-406400" lvl="1" marL="9144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Overuse </a:t>
            </a:r>
            <a:endParaRPr sz="2800"/>
          </a:p>
          <a:p>
            <a:pPr indent="-406400" lvl="2" marL="13716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800"/>
              <a:buChar char="■"/>
            </a:pPr>
            <a:r>
              <a:rPr lang="en" sz="2800"/>
              <a:t>Ways we </a:t>
            </a:r>
            <a:endParaRPr sz="2800"/>
          </a:p>
          <a:p>
            <a:pPr indent="0" lvl="0" marL="13716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" sz="2800"/>
              <a:t>overuse?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34" name="Google Shape;13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499" y="2425524"/>
            <a:ext cx="5553925" cy="251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0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WATER RESOURCES &amp; CC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40" name="Google Shape;140;p30"/>
          <p:cNvSpPr txBox="1"/>
          <p:nvPr>
            <p:ph idx="1" type="body"/>
          </p:nvPr>
        </p:nvSpPr>
        <p:spPr>
          <a:xfrm>
            <a:off x="311700" y="763175"/>
            <a:ext cx="85206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Water resources are already limited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Water resources/hydrologic cycle will be heavily impacted by CC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Variability will be greater for regional/local water availability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Highly significant for economic &amp; political decisions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Scientific assessment needs to be as accurate as possible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1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WATER RESOURCES ASSESSMENT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46" name="Google Shape;146;p31"/>
          <p:cNvSpPr txBox="1"/>
          <p:nvPr>
            <p:ph idx="1" type="body"/>
          </p:nvPr>
        </p:nvSpPr>
        <p:spPr>
          <a:xfrm>
            <a:off x="311700" y="763175"/>
            <a:ext cx="31872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 sz="2800"/>
              <a:t>Must combine global assessments WITH basin-level assessments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Using IPCC scenarios</a:t>
            </a:r>
            <a:endParaRPr sz="2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47" name="Google Shape;14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6950" y="936213"/>
            <a:ext cx="5629550" cy="3834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2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WATER RESOURCES </a:t>
            </a:r>
            <a:r>
              <a:rPr lang="en" sz="3600"/>
              <a:t>ASSESSMENT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53" name="Google Shape;153;p32"/>
          <p:cNvSpPr txBox="1"/>
          <p:nvPr>
            <p:ph idx="1" type="body"/>
          </p:nvPr>
        </p:nvSpPr>
        <p:spPr>
          <a:xfrm>
            <a:off x="311700" y="763175"/>
            <a:ext cx="47268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800"/>
              <a:t>Local assessments are highly sensitive because of: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Small scale variations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Complex topography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Coastal/Island habitats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" sz="2800"/>
              <a:t>More </a:t>
            </a:r>
            <a:r>
              <a:rPr lang="en" sz="2800"/>
              <a:t>heterogeneous</a:t>
            </a:r>
            <a:r>
              <a:rPr lang="en" sz="2800"/>
              <a:t> land cover</a:t>
            </a:r>
            <a:endParaRPr sz="2800"/>
          </a:p>
        </p:txBody>
      </p:sp>
      <p:pic>
        <p:nvPicPr>
          <p:cNvPr id="154" name="Google Shape;15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5450" y="1395525"/>
            <a:ext cx="4194176" cy="3239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type="title"/>
          </p:nvPr>
        </p:nvSpPr>
        <p:spPr>
          <a:xfrm>
            <a:off x="311700" y="133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WATER RESOURCES </a:t>
            </a:r>
            <a:r>
              <a:rPr lang="en" sz="3600"/>
              <a:t>ASSESSMENT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60" name="Google Shape;160;p33"/>
          <p:cNvSpPr txBox="1"/>
          <p:nvPr>
            <p:ph idx="1" type="body"/>
          </p:nvPr>
        </p:nvSpPr>
        <p:spPr>
          <a:xfrm>
            <a:off x="311700" y="763175"/>
            <a:ext cx="5881500" cy="418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Conducted via: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1) Data collection/observations</a:t>
            </a:r>
            <a:endParaRPr sz="26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Precipitation (monthly rainfall)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Temperatures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Catchment topography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Land-use characteristics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Water quality</a:t>
            </a:r>
            <a:endParaRPr sz="2400"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" sz="2400"/>
              <a:t>flow</a:t>
            </a:r>
            <a:endParaRPr sz="24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" sz="2600"/>
              <a:t>2) Hydrologic modeling</a:t>
            </a:r>
            <a:endParaRPr sz="2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61" name="Google Shape;161;p33"/>
          <p:cNvPicPr preferRelativeResize="0"/>
          <p:nvPr/>
        </p:nvPicPr>
        <p:blipFill rotWithShape="1">
          <a:blip r:embed="rId3">
            <a:alphaModFix/>
          </a:blip>
          <a:srcRect b="30011" l="3056" r="2612" t="0"/>
          <a:stretch/>
        </p:blipFill>
        <p:spPr>
          <a:xfrm>
            <a:off x="5376775" y="2218050"/>
            <a:ext cx="3673901" cy="27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