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notesMasterIdLst>
    <p:notesMasterId r:id="rId13"/>
  </p:notesMasterIdLst>
  <p:sldIdLst>
    <p:sldId id="263" r:id="rId2"/>
    <p:sldId id="266" r:id="rId3"/>
    <p:sldId id="267" r:id="rId4"/>
    <p:sldId id="264" r:id="rId5"/>
    <p:sldId id="265" r:id="rId6"/>
    <p:sldId id="258" r:id="rId7"/>
    <p:sldId id="259" r:id="rId8"/>
    <p:sldId id="260" r:id="rId9"/>
    <p:sldId id="261" r:id="rId10"/>
    <p:sldId id="268" r:id="rId11"/>
    <p:sldId id="262" r:id="rId12"/>
  </p:sldIdLst>
  <p:sldSz cx="9144000" cy="6858000" type="screen4x3"/>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20" d="100"/>
          <a:sy n="120" d="100"/>
        </p:scale>
        <p:origin x="134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fld id="{B770C680-53C3-4226-8544-179694DEF4FD}" type="datetimeFigureOut">
              <a:rPr lang="en-US" smtClean="0"/>
              <a:t>11/5/2019</a:t>
            </a:fld>
            <a:endParaRPr lang="en-US"/>
          </a:p>
        </p:txBody>
      </p:sp>
      <p:sp>
        <p:nvSpPr>
          <p:cNvPr id="4" name="Slide Image Placeholder 3"/>
          <p:cNvSpPr>
            <a:spLocks noGrp="1" noRot="1" noChangeAspect="1"/>
          </p:cNvSpPr>
          <p:nvPr>
            <p:ph type="sldImg" idx="2"/>
          </p:nvPr>
        </p:nvSpPr>
        <p:spPr>
          <a:xfrm>
            <a:off x="2857500" y="514350"/>
            <a:ext cx="3429000" cy="25717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14400" y="3257550"/>
            <a:ext cx="7315200" cy="30861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6513513"/>
            <a:ext cx="3962400" cy="3429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180013" y="6513513"/>
            <a:ext cx="3962400" cy="342900"/>
          </a:xfrm>
          <a:prstGeom prst="rect">
            <a:avLst/>
          </a:prstGeom>
        </p:spPr>
        <p:txBody>
          <a:bodyPr vert="horz" lIns="91440" tIns="45720" rIns="91440" bIns="45720" rtlCol="0" anchor="b"/>
          <a:lstStyle>
            <a:lvl1pPr algn="r">
              <a:defRPr sz="1200"/>
            </a:lvl1pPr>
          </a:lstStyle>
          <a:p>
            <a:fld id="{01C16FE4-D815-4DDE-A859-D6D730681D3A}" type="slidenum">
              <a:rPr lang="en-US" smtClean="0"/>
              <a:t>‹#›</a:t>
            </a:fld>
            <a:endParaRPr lang="en-US"/>
          </a:p>
        </p:txBody>
      </p:sp>
    </p:spTree>
    <p:extLst>
      <p:ext uri="{BB962C8B-B14F-4D97-AF65-F5344CB8AC3E}">
        <p14:creationId xmlns:p14="http://schemas.microsoft.com/office/powerpoint/2010/main" val="35873849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1C16FE4-D815-4DDE-A859-D6D730681D3A}" type="slidenum">
              <a:rPr lang="en-US" smtClean="0"/>
              <a:t>4</a:t>
            </a:fld>
            <a:endParaRPr lang="en-US"/>
          </a:p>
        </p:txBody>
      </p:sp>
    </p:spTree>
    <p:extLst>
      <p:ext uri="{BB962C8B-B14F-4D97-AF65-F5344CB8AC3E}">
        <p14:creationId xmlns:p14="http://schemas.microsoft.com/office/powerpoint/2010/main" val="6684937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6"/>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DAECBEC-89B4-4DCC-AA75-52277FFAA7C2}" type="datetimeFigureOut">
              <a:rPr lang="en-US" smtClean="0"/>
              <a:t>11/5/2019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054364-148D-4CFF-9003-B06BB2DF4F66}" type="slidenum">
              <a:rPr lang="en-US" smtClean="0"/>
              <a:t>‹#›</a:t>
            </a:fld>
            <a:endParaRPr lang="en-US"/>
          </a:p>
        </p:txBody>
      </p:sp>
    </p:spTree>
    <p:extLst>
      <p:ext uri="{BB962C8B-B14F-4D97-AF65-F5344CB8AC3E}">
        <p14:creationId xmlns:p14="http://schemas.microsoft.com/office/powerpoint/2010/main" val="2808308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DAECBEC-89B4-4DCC-AA75-52277FFAA7C2}" type="datetimeFigureOut">
              <a:rPr lang="en-US" smtClean="0"/>
              <a:t>11/5/2019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054364-148D-4CFF-9003-B06BB2DF4F66}" type="slidenum">
              <a:rPr lang="en-US" smtClean="0"/>
              <a:t>‹#›</a:t>
            </a:fld>
            <a:endParaRPr lang="en-US"/>
          </a:p>
        </p:txBody>
      </p:sp>
    </p:spTree>
    <p:extLst>
      <p:ext uri="{BB962C8B-B14F-4D97-AF65-F5344CB8AC3E}">
        <p14:creationId xmlns:p14="http://schemas.microsoft.com/office/powerpoint/2010/main" val="30043111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72049" y="366713"/>
            <a:ext cx="1543051" cy="78009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42901" y="366713"/>
            <a:ext cx="4476751" cy="78009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DAECBEC-89B4-4DCC-AA75-52277FFAA7C2}" type="datetimeFigureOut">
              <a:rPr lang="en-US" smtClean="0"/>
              <a:t>11/5/2019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054364-148D-4CFF-9003-B06BB2DF4F66}" type="slidenum">
              <a:rPr lang="en-US" smtClean="0"/>
              <a:t>‹#›</a:t>
            </a:fld>
            <a:endParaRPr lang="en-US"/>
          </a:p>
        </p:txBody>
      </p:sp>
    </p:spTree>
    <p:extLst>
      <p:ext uri="{BB962C8B-B14F-4D97-AF65-F5344CB8AC3E}">
        <p14:creationId xmlns:p14="http://schemas.microsoft.com/office/powerpoint/2010/main" val="4330568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DAECBEC-89B4-4DCC-AA75-52277FFAA7C2}" type="datetimeFigureOut">
              <a:rPr lang="en-US" smtClean="0"/>
              <a:t>11/5/2019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054364-148D-4CFF-9003-B06BB2DF4F66}" type="slidenum">
              <a:rPr lang="en-US" smtClean="0"/>
              <a:t>‹#›</a:t>
            </a:fld>
            <a:endParaRPr lang="en-US"/>
          </a:p>
        </p:txBody>
      </p:sp>
    </p:spTree>
    <p:extLst>
      <p:ext uri="{BB962C8B-B14F-4D97-AF65-F5344CB8AC3E}">
        <p14:creationId xmlns:p14="http://schemas.microsoft.com/office/powerpoint/2010/main" val="39574787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4"/>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DAECBEC-89B4-4DCC-AA75-52277FFAA7C2}" type="datetimeFigureOut">
              <a:rPr lang="en-US" smtClean="0"/>
              <a:t>11/5/2019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054364-148D-4CFF-9003-B06BB2DF4F66}" type="slidenum">
              <a:rPr lang="en-US" smtClean="0"/>
              <a:t>‹#›</a:t>
            </a:fld>
            <a:endParaRPr lang="en-US"/>
          </a:p>
        </p:txBody>
      </p:sp>
    </p:spTree>
    <p:extLst>
      <p:ext uri="{BB962C8B-B14F-4D97-AF65-F5344CB8AC3E}">
        <p14:creationId xmlns:p14="http://schemas.microsoft.com/office/powerpoint/2010/main" val="4410035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42901" y="2133601"/>
            <a:ext cx="3009900" cy="60340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505201" y="2133601"/>
            <a:ext cx="3009900" cy="60340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DAECBEC-89B4-4DCC-AA75-52277FFAA7C2}" type="datetimeFigureOut">
              <a:rPr lang="en-US" smtClean="0"/>
              <a:t>11/5/2019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5054364-148D-4CFF-9003-B06BB2DF4F66}" type="slidenum">
              <a:rPr lang="en-US" smtClean="0"/>
              <a:t>‹#›</a:t>
            </a:fld>
            <a:endParaRPr lang="en-US"/>
          </a:p>
        </p:txBody>
      </p:sp>
    </p:spTree>
    <p:extLst>
      <p:ext uri="{BB962C8B-B14F-4D97-AF65-F5344CB8AC3E}">
        <p14:creationId xmlns:p14="http://schemas.microsoft.com/office/powerpoint/2010/main" val="36482686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1"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DAECBEC-89B4-4DCC-AA75-52277FFAA7C2}" type="datetimeFigureOut">
              <a:rPr lang="en-US" smtClean="0"/>
              <a:t>11/5/2019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5054364-148D-4CFF-9003-B06BB2DF4F66}" type="slidenum">
              <a:rPr lang="en-US" smtClean="0"/>
              <a:t>‹#›</a:t>
            </a:fld>
            <a:endParaRPr lang="en-US"/>
          </a:p>
        </p:txBody>
      </p:sp>
    </p:spTree>
    <p:extLst>
      <p:ext uri="{BB962C8B-B14F-4D97-AF65-F5344CB8AC3E}">
        <p14:creationId xmlns:p14="http://schemas.microsoft.com/office/powerpoint/2010/main" val="31370997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DAECBEC-89B4-4DCC-AA75-52277FFAA7C2}" type="datetimeFigureOut">
              <a:rPr lang="en-US" smtClean="0"/>
              <a:t>11/5/2019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5054364-148D-4CFF-9003-B06BB2DF4F66}" type="slidenum">
              <a:rPr lang="en-US" smtClean="0"/>
              <a:t>‹#›</a:t>
            </a:fld>
            <a:endParaRPr lang="en-US"/>
          </a:p>
        </p:txBody>
      </p:sp>
    </p:spTree>
    <p:extLst>
      <p:ext uri="{BB962C8B-B14F-4D97-AF65-F5344CB8AC3E}">
        <p14:creationId xmlns:p14="http://schemas.microsoft.com/office/powerpoint/2010/main" val="41635374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DAECBEC-89B4-4DCC-AA75-52277FFAA7C2}" type="datetimeFigureOut">
              <a:rPr lang="en-US" smtClean="0"/>
              <a:t>11/5/2019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5054364-148D-4CFF-9003-B06BB2DF4F66}" type="slidenum">
              <a:rPr lang="en-US" smtClean="0"/>
              <a:t>‹#›</a:t>
            </a:fld>
            <a:endParaRPr lang="en-US"/>
          </a:p>
        </p:txBody>
      </p:sp>
    </p:spTree>
    <p:extLst>
      <p:ext uri="{BB962C8B-B14F-4D97-AF65-F5344CB8AC3E}">
        <p14:creationId xmlns:p14="http://schemas.microsoft.com/office/powerpoint/2010/main" val="2446514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435101"/>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DAECBEC-89B4-4DCC-AA75-52277FFAA7C2}" type="datetimeFigureOut">
              <a:rPr lang="en-US" smtClean="0"/>
              <a:t>11/5/2019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5054364-148D-4CFF-9003-B06BB2DF4F66}" type="slidenum">
              <a:rPr lang="en-US" smtClean="0"/>
              <a:t>‹#›</a:t>
            </a:fld>
            <a:endParaRPr lang="en-US"/>
          </a:p>
        </p:txBody>
      </p:sp>
    </p:spTree>
    <p:extLst>
      <p:ext uri="{BB962C8B-B14F-4D97-AF65-F5344CB8AC3E}">
        <p14:creationId xmlns:p14="http://schemas.microsoft.com/office/powerpoint/2010/main" val="29312449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DAECBEC-89B4-4DCC-AA75-52277FFAA7C2}" type="datetimeFigureOut">
              <a:rPr lang="en-US" smtClean="0"/>
              <a:t>11/5/2019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5054364-148D-4CFF-9003-B06BB2DF4F66}" type="slidenum">
              <a:rPr lang="en-US" smtClean="0"/>
              <a:t>‹#›</a:t>
            </a:fld>
            <a:endParaRPr lang="en-US"/>
          </a:p>
        </p:txBody>
      </p:sp>
    </p:spTree>
    <p:extLst>
      <p:ext uri="{BB962C8B-B14F-4D97-AF65-F5344CB8AC3E}">
        <p14:creationId xmlns:p14="http://schemas.microsoft.com/office/powerpoint/2010/main" val="26005547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1"/>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DAECBEC-89B4-4DCC-AA75-52277FFAA7C2}" type="datetimeFigureOut">
              <a:rPr lang="en-US" smtClean="0"/>
              <a:t>11/5/2019</a:t>
            </a:fld>
            <a:endParaRPr lang="en-US"/>
          </a:p>
        </p:txBody>
      </p:sp>
      <p:sp>
        <p:nvSpPr>
          <p:cNvPr id="5" name="Footer Placeholder 4"/>
          <p:cNvSpPr>
            <a:spLocks noGrp="1"/>
          </p:cNvSpPr>
          <p:nvPr>
            <p:ph type="ftr" sz="quarter" idx="3"/>
          </p:nvPr>
        </p:nvSpPr>
        <p:spPr>
          <a:xfrm>
            <a:off x="3124200" y="6356351"/>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5054364-148D-4CFF-9003-B06BB2DF4F66}" type="slidenum">
              <a:rPr lang="en-US" smtClean="0"/>
              <a:t>‹#›</a:t>
            </a:fld>
            <a:endParaRPr lang="en-US"/>
          </a:p>
        </p:txBody>
      </p:sp>
    </p:spTree>
    <p:extLst>
      <p:ext uri="{BB962C8B-B14F-4D97-AF65-F5344CB8AC3E}">
        <p14:creationId xmlns:p14="http://schemas.microsoft.com/office/powerpoint/2010/main" val="22221521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hyperlink" Target="https://www.facebook.com/#!/pages/GullahGeechee-Nation/66574769035?fref=ts"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5.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www.georgiaencyclopedia.org/nge/Article.jsp?id=h-2895"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04800" y="3200400"/>
            <a:ext cx="4762500" cy="3171825"/>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34000" y="1600200"/>
            <a:ext cx="3429000" cy="5116068"/>
          </a:xfrm>
          <a:prstGeom prst="rect">
            <a:avLst/>
          </a:prstGeom>
        </p:spPr>
      </p:pic>
      <p:sp>
        <p:nvSpPr>
          <p:cNvPr id="3" name="Rectangle 2"/>
          <p:cNvSpPr/>
          <p:nvPr/>
        </p:nvSpPr>
        <p:spPr>
          <a:xfrm>
            <a:off x="304800" y="1905000"/>
            <a:ext cx="4876800" cy="584775"/>
          </a:xfrm>
          <a:prstGeom prst="rect">
            <a:avLst/>
          </a:prstGeom>
        </p:spPr>
        <p:txBody>
          <a:bodyPr wrap="square">
            <a:spAutoFit/>
          </a:bodyPr>
          <a:lstStyle/>
          <a:p>
            <a:r>
              <a:rPr lang="en-US" sz="1600" b="1" dirty="0">
                <a:latin typeface="Copperplate Gothic Bold" pitchFamily="34" charset="0"/>
              </a:rPr>
              <a:t>The fathers may soar</a:t>
            </a:r>
            <a:br>
              <a:rPr lang="en-US" sz="1600" b="1" dirty="0">
                <a:latin typeface="Copperplate Gothic Bold" pitchFamily="34" charset="0"/>
              </a:rPr>
            </a:br>
            <a:r>
              <a:rPr lang="en-US" sz="1600" b="1" dirty="0">
                <a:latin typeface="Copperplate Gothic Bold" pitchFamily="34" charset="0"/>
              </a:rPr>
              <a:t>And the children may know their names</a:t>
            </a:r>
          </a:p>
        </p:txBody>
      </p:sp>
    </p:spTree>
    <p:extLst>
      <p:ext uri="{BB962C8B-B14F-4D97-AF65-F5344CB8AC3E}">
        <p14:creationId xmlns:p14="http://schemas.microsoft.com/office/powerpoint/2010/main" val="379496404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opperplate Gothic Bold" pitchFamily="34" charset="0"/>
              </a:rPr>
              <a:t>Gullah Culture</a:t>
            </a:r>
            <a:endParaRPr lang="en-US" dirty="0">
              <a:latin typeface="Copperplate Gothic Bold" pitchFamily="34" charset="0"/>
            </a:endParaRPr>
          </a:p>
        </p:txBody>
      </p:sp>
      <p:sp>
        <p:nvSpPr>
          <p:cNvPr id="3" name="Content Placeholder 2"/>
          <p:cNvSpPr>
            <a:spLocks noGrp="1"/>
          </p:cNvSpPr>
          <p:nvPr>
            <p:ph idx="1"/>
          </p:nvPr>
        </p:nvSpPr>
        <p:spPr/>
        <p:txBody>
          <a:bodyPr/>
          <a:lstStyle/>
          <a:p>
            <a:endParaRPr lang="en-US" dirty="0"/>
          </a:p>
        </p:txBody>
      </p:sp>
      <p:sp>
        <p:nvSpPr>
          <p:cNvPr id="4" name="Rectangle 3"/>
          <p:cNvSpPr/>
          <p:nvPr/>
        </p:nvSpPr>
        <p:spPr>
          <a:xfrm>
            <a:off x="2286000" y="3105835"/>
            <a:ext cx="4572000" cy="646331"/>
          </a:xfrm>
          <a:prstGeom prst="rect">
            <a:avLst/>
          </a:prstGeom>
        </p:spPr>
        <p:txBody>
          <a:bodyPr>
            <a:spAutoFit/>
          </a:bodyPr>
          <a:lstStyle/>
          <a:p>
            <a:r>
              <a:rPr lang="en-US" dirty="0">
                <a:hlinkClick r:id="rId2"/>
              </a:rPr>
              <a:t>https://www.facebook.com/#!/pages/GullahGeechee-Nation/66574769035?fref=ts</a:t>
            </a:r>
            <a:endParaRPr lang="en-US" dirty="0"/>
          </a:p>
        </p:txBody>
      </p:sp>
    </p:spTree>
    <p:extLst>
      <p:ext uri="{BB962C8B-B14F-4D97-AF65-F5344CB8AC3E}">
        <p14:creationId xmlns:p14="http://schemas.microsoft.com/office/powerpoint/2010/main" val="135771455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latin typeface="Copperplate Gothic Bold" pitchFamily="34" charset="0"/>
              </a:rPr>
              <a:t>Artistic Significance of the Legend of the Flying Africans</a:t>
            </a:r>
            <a:endParaRPr lang="en-US" sz="3200" dirty="0">
              <a:latin typeface="Copperplate Gothic Bold" pitchFamily="34" charset="0"/>
            </a:endParaRPr>
          </a:p>
        </p:txBody>
      </p:sp>
      <p:sp>
        <p:nvSpPr>
          <p:cNvPr id="3" name="Content Placeholder 2"/>
          <p:cNvSpPr>
            <a:spLocks noGrp="1"/>
          </p:cNvSpPr>
          <p:nvPr>
            <p:ph idx="1"/>
          </p:nvPr>
        </p:nvSpPr>
        <p:spPr/>
        <p:txBody>
          <a:bodyPr>
            <a:normAutofit/>
          </a:bodyPr>
          <a:lstStyle/>
          <a:p>
            <a:pPr marL="0" indent="0">
              <a:buNone/>
            </a:pPr>
            <a:r>
              <a:rPr lang="en-US" sz="2400" dirty="0" smtClean="0"/>
              <a:t>This account of transforming the hardships of slavery into the magical powers of freedom has been retold by a distinguished array of African American artists throughout the last century. Virginia Hamilton and Julius Lester rendered the tale for children. Julie Dash celebrated the memory of </a:t>
            </a:r>
            <a:r>
              <a:rPr lang="en-US" sz="2400" dirty="0" err="1" smtClean="0"/>
              <a:t>Ebo</a:t>
            </a:r>
            <a:r>
              <a:rPr lang="en-US" sz="2400" dirty="0" smtClean="0"/>
              <a:t> Landing in elegant visual terms with her film </a:t>
            </a:r>
            <a:r>
              <a:rPr lang="en-US" sz="2400" i="1" dirty="0" smtClean="0"/>
              <a:t>Daughters of the Dust</a:t>
            </a:r>
            <a:r>
              <a:rPr lang="en-US" sz="2400" dirty="0" smtClean="0"/>
              <a:t> (1991). </a:t>
            </a:r>
            <a:r>
              <a:rPr lang="en-US" sz="2400" b="1" dirty="0" smtClean="0"/>
              <a:t>Perhaps most important, Nobel Prize–winning writer Toni Morrison used the myth of the flying Africans as the basis for her novel </a:t>
            </a:r>
            <a:r>
              <a:rPr lang="en-US" sz="2400" b="1" i="1" dirty="0" smtClean="0"/>
              <a:t>Song of Solomon</a:t>
            </a:r>
            <a:r>
              <a:rPr lang="en-US" sz="2400" b="1" dirty="0" smtClean="0"/>
              <a:t> (1977). </a:t>
            </a:r>
            <a:endParaRPr lang="en-US" sz="2400" b="1" dirty="0"/>
          </a:p>
        </p:txBody>
      </p:sp>
    </p:spTree>
    <p:extLst>
      <p:ext uri="{BB962C8B-B14F-4D97-AF65-F5344CB8AC3E}">
        <p14:creationId xmlns:p14="http://schemas.microsoft.com/office/powerpoint/2010/main" val="355444542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dirty="0" smtClean="0">
                <a:latin typeface="Copperplate Gothic Bold" pitchFamily="34" charset="0"/>
              </a:rPr>
              <a:t>How Macon Dead Jr. got to Detroit, Michigan</a:t>
            </a:r>
            <a:endParaRPr lang="en-US" sz="3600" dirty="0">
              <a:latin typeface="Copperplate Gothic Bold" pitchFamily="34" charset="0"/>
            </a:endParaRPr>
          </a:p>
        </p:txBody>
      </p:sp>
      <p:pic>
        <p:nvPicPr>
          <p:cNvPr id="5" name="Content Placeholder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538170" y="1600200"/>
            <a:ext cx="6067659" cy="4525963"/>
          </a:xfrm>
        </p:spPr>
      </p:pic>
    </p:spTree>
    <p:extLst>
      <p:ext uri="{BB962C8B-B14F-4D97-AF65-F5344CB8AC3E}">
        <p14:creationId xmlns:p14="http://schemas.microsoft.com/office/powerpoint/2010/main" val="6142796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latin typeface="Copperplate Gothic Bold" pitchFamily="34" charset="0"/>
              </a:rPr>
              <a:t>The Great Migration</a:t>
            </a:r>
            <a:endParaRPr lang="en-US" sz="3200" dirty="0">
              <a:latin typeface="Copperplate Gothic Bold" pitchFamily="34" charset="0"/>
            </a:endParaRPr>
          </a:p>
        </p:txBody>
      </p:sp>
      <p:sp>
        <p:nvSpPr>
          <p:cNvPr id="3" name="Content Placeholder 2"/>
          <p:cNvSpPr>
            <a:spLocks noGrp="1"/>
          </p:cNvSpPr>
          <p:nvPr>
            <p:ph idx="1"/>
          </p:nvPr>
        </p:nvSpPr>
        <p:spPr/>
        <p:txBody>
          <a:bodyPr>
            <a:normAutofit fontScale="92500"/>
          </a:bodyPr>
          <a:lstStyle/>
          <a:p>
            <a:r>
              <a:rPr lang="en-US" sz="1600" dirty="0"/>
              <a:t>When the </a:t>
            </a:r>
            <a:r>
              <a:rPr lang="en-US" sz="1600" dirty="0" smtClean="0"/>
              <a:t>Emancipation Proclamation was </a:t>
            </a:r>
            <a:r>
              <a:rPr lang="en-US" sz="1600" dirty="0"/>
              <a:t>signed in 1863, less than eight percent of the African-American population lived in the Northeastern or Midwestern United States. </a:t>
            </a:r>
            <a:endParaRPr lang="en-US" sz="1600" dirty="0" smtClean="0"/>
          </a:p>
          <a:p>
            <a:pPr marL="0" indent="0">
              <a:buNone/>
            </a:pPr>
            <a:endParaRPr lang="en-US" sz="1600" dirty="0" smtClean="0"/>
          </a:p>
          <a:p>
            <a:r>
              <a:rPr lang="en-US" sz="1600" dirty="0"/>
              <a:t>Between </a:t>
            </a:r>
            <a:r>
              <a:rPr lang="en-US" sz="1600" dirty="0" smtClean="0"/>
              <a:t>1880 </a:t>
            </a:r>
            <a:r>
              <a:rPr lang="en-US" sz="1600" dirty="0"/>
              <a:t>and 1930, the African-American population increased by about forty percent in Northern states as a result of the migration, mostly in the major cities. Cities including </a:t>
            </a:r>
            <a:r>
              <a:rPr lang="en-US" sz="1600" dirty="0" smtClean="0"/>
              <a:t>Detroit, Chicago, Cleveland, and New York City, had </a:t>
            </a:r>
            <a:r>
              <a:rPr lang="en-US" sz="1600" dirty="0"/>
              <a:t>some of the biggest increases in the early part of the 20th century. </a:t>
            </a:r>
            <a:endParaRPr lang="en-US" sz="1600" dirty="0" smtClean="0"/>
          </a:p>
          <a:p>
            <a:endParaRPr lang="en-US" sz="1600" dirty="0"/>
          </a:p>
          <a:p>
            <a:r>
              <a:rPr lang="en-US" sz="1600" dirty="0" smtClean="0"/>
              <a:t>Blacks </a:t>
            </a:r>
            <a:r>
              <a:rPr lang="en-US" sz="1600" dirty="0"/>
              <a:t>were recruited for industrial jobs, such as positions with the expansion of the Pennsylvania Railroad</a:t>
            </a:r>
            <a:r>
              <a:rPr lang="en-US" sz="1600" dirty="0" smtClean="0"/>
              <a:t>.  (Remember Railroad Tommy, a character in the novel and one of The Seven Days.)</a:t>
            </a:r>
          </a:p>
          <a:p>
            <a:pPr marL="0" indent="0">
              <a:buNone/>
            </a:pPr>
            <a:endParaRPr lang="en-US" sz="1600" dirty="0" smtClean="0"/>
          </a:p>
          <a:p>
            <a:r>
              <a:rPr lang="en-US" sz="1600" dirty="0"/>
              <a:t>The Great Migration created the first large urban black communities in the North. It is conservatively estimated that 400,000 African Americans left the South in 1916 through 1918 to take advantage of a labor shortage in the wake of the First World </a:t>
            </a:r>
            <a:r>
              <a:rPr lang="en-US" sz="1600" dirty="0" smtClean="0"/>
              <a:t>War.</a:t>
            </a:r>
          </a:p>
          <a:p>
            <a:pPr marL="0" indent="0">
              <a:buNone/>
            </a:pPr>
            <a:endParaRPr lang="en-US" sz="1600" baseline="30000" dirty="0" smtClean="0"/>
          </a:p>
          <a:p>
            <a:r>
              <a:rPr lang="en-US" sz="1600" dirty="0"/>
              <a:t>In 1910, the African-American population of Detroit was </a:t>
            </a:r>
            <a:r>
              <a:rPr lang="en-US" sz="1600" b="1" dirty="0"/>
              <a:t>6,000</a:t>
            </a:r>
            <a:r>
              <a:rPr lang="en-US" sz="1600" dirty="0"/>
              <a:t>. The Great </a:t>
            </a:r>
            <a:r>
              <a:rPr lang="en-US" sz="1600" dirty="0" smtClean="0"/>
              <a:t>Migration rapidly </a:t>
            </a:r>
            <a:r>
              <a:rPr lang="en-US" sz="1600" dirty="0"/>
              <a:t>turned the city into the country's fourth-largest. By the start of the </a:t>
            </a:r>
            <a:r>
              <a:rPr lang="en-US" sz="1600" dirty="0" smtClean="0"/>
              <a:t>Great Depression in </a:t>
            </a:r>
            <a:r>
              <a:rPr lang="en-US" sz="1600" dirty="0"/>
              <a:t>1929, the city's African-American population had increased to </a:t>
            </a:r>
            <a:r>
              <a:rPr lang="en-US" sz="1600" b="1" dirty="0"/>
              <a:t>120,000</a:t>
            </a:r>
            <a:r>
              <a:rPr lang="en-US" sz="1600" dirty="0" smtClean="0"/>
              <a:t>.  Milkman </a:t>
            </a:r>
            <a:r>
              <a:rPr lang="en-US" sz="1600" smtClean="0"/>
              <a:t>was born in 1931.</a:t>
            </a:r>
            <a:endParaRPr lang="en-US" sz="1600" dirty="0"/>
          </a:p>
        </p:txBody>
      </p:sp>
    </p:spTree>
    <p:extLst>
      <p:ext uri="{BB962C8B-B14F-4D97-AF65-F5344CB8AC3E}">
        <p14:creationId xmlns:p14="http://schemas.microsoft.com/office/powerpoint/2010/main" val="375536284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opperplate Gothic Bold" pitchFamily="34" charset="0"/>
              </a:rPr>
              <a:t>Passing?</a:t>
            </a:r>
            <a:endParaRPr lang="en-US" dirty="0">
              <a:latin typeface="Copperplate Gothic Bold" pitchFamily="34" charset="0"/>
            </a:endParaRPr>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143000" y="1524000"/>
            <a:ext cx="3048000" cy="3962400"/>
          </a:xfr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29200" y="1524000"/>
            <a:ext cx="3352800" cy="4191000"/>
          </a:xfrm>
          <a:prstGeom prst="rect">
            <a:avLst/>
          </a:prstGeom>
        </p:spPr>
      </p:pic>
    </p:spTree>
    <p:extLst>
      <p:ext uri="{BB962C8B-B14F-4D97-AF65-F5344CB8AC3E}">
        <p14:creationId xmlns:p14="http://schemas.microsoft.com/office/powerpoint/2010/main" val="285654744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err="1">
                <a:latin typeface="Copperplate Gothic Bold" pitchFamily="34" charset="0"/>
              </a:rPr>
              <a:t>Plessy</a:t>
            </a:r>
            <a:r>
              <a:rPr lang="en-US" b="1" dirty="0">
                <a:latin typeface="Copperplate Gothic Bold" pitchFamily="34" charset="0"/>
              </a:rPr>
              <a:t> v. Ferguson</a:t>
            </a:r>
          </a:p>
        </p:txBody>
      </p:sp>
      <p:sp>
        <p:nvSpPr>
          <p:cNvPr id="3" name="Content Placeholder 2"/>
          <p:cNvSpPr>
            <a:spLocks noGrp="1"/>
          </p:cNvSpPr>
          <p:nvPr>
            <p:ph idx="1"/>
          </p:nvPr>
        </p:nvSpPr>
        <p:spPr/>
        <p:txBody>
          <a:bodyPr>
            <a:normAutofit/>
          </a:bodyPr>
          <a:lstStyle/>
          <a:p>
            <a:r>
              <a:rPr lang="en-US" sz="1100" dirty="0" smtClean="0"/>
              <a:t>On </a:t>
            </a:r>
            <a:r>
              <a:rPr lang="en-US" sz="1100" dirty="0"/>
              <a:t>June 7, 1892, a 30-year-old </a:t>
            </a:r>
            <a:r>
              <a:rPr lang="en-US" sz="1100" b="1" dirty="0"/>
              <a:t>colored</a:t>
            </a:r>
            <a:r>
              <a:rPr lang="en-US" sz="1100" dirty="0"/>
              <a:t> shoemaker named </a:t>
            </a:r>
            <a:r>
              <a:rPr lang="en-US" sz="1100" b="1" dirty="0"/>
              <a:t>Homer </a:t>
            </a:r>
            <a:r>
              <a:rPr lang="en-US" sz="1100" b="1" dirty="0" err="1"/>
              <a:t>Plessy</a:t>
            </a:r>
            <a:r>
              <a:rPr lang="en-US" sz="1100" b="1" dirty="0"/>
              <a:t> was jailed for sitting in the "White" car of the East Louisiana Railroad. </a:t>
            </a:r>
            <a:r>
              <a:rPr lang="en-US" sz="1100" b="1" dirty="0" err="1"/>
              <a:t>Plessy</a:t>
            </a:r>
            <a:r>
              <a:rPr lang="en-US" sz="1100" b="1" dirty="0"/>
              <a:t> was only one-eighths black and seven-eighths white, but under Louisiana law, he was considered black and therefore required to sit in the "Colored" car. </a:t>
            </a:r>
            <a:r>
              <a:rPr lang="en-US" sz="1100" dirty="0" err="1"/>
              <a:t>Plessy</a:t>
            </a:r>
            <a:r>
              <a:rPr lang="en-US" sz="1100" dirty="0"/>
              <a:t> went to court and argued, in </a:t>
            </a:r>
            <a:r>
              <a:rPr lang="en-US" sz="1100" b="1" i="1" dirty="0"/>
              <a:t>Homer Adolph </a:t>
            </a:r>
            <a:r>
              <a:rPr lang="en-US" sz="1100" b="1" i="1" dirty="0" err="1"/>
              <a:t>Plessy</a:t>
            </a:r>
            <a:r>
              <a:rPr lang="en-US" sz="1100" b="1" i="1" dirty="0"/>
              <a:t> v. The State of Louisiana</a:t>
            </a:r>
            <a:r>
              <a:rPr lang="en-US" sz="1100" dirty="0"/>
              <a:t>, that the Separate Car Act violated the Thirteenth and Fourteenth Amendments to the Constitution. The judge at the trial was John Howard Ferguson, a lawyer from Massachusetts who had previously declared the Separate Car Act "unconstitutional on trains that traveled through several states" </a:t>
            </a:r>
            <a:r>
              <a:rPr lang="en-US" sz="1100" dirty="0" smtClean="0"/>
              <a:t> </a:t>
            </a:r>
            <a:r>
              <a:rPr lang="en-US" sz="1100" dirty="0"/>
              <a:t>. In </a:t>
            </a:r>
            <a:r>
              <a:rPr lang="en-US" sz="1100" dirty="0" err="1"/>
              <a:t>Plessy's</a:t>
            </a:r>
            <a:r>
              <a:rPr lang="en-US" sz="1100" dirty="0"/>
              <a:t> case, however, he decided that the state could choose to regulate railroad companies that operated only within Louisiana. He found </a:t>
            </a:r>
            <a:r>
              <a:rPr lang="en-US" sz="1100" dirty="0" err="1"/>
              <a:t>Plessy</a:t>
            </a:r>
            <a:r>
              <a:rPr lang="en-US" sz="1100" dirty="0"/>
              <a:t> guilty of refusing to leave the white car </a:t>
            </a:r>
            <a:r>
              <a:rPr lang="en-US" sz="1100" dirty="0" smtClean="0"/>
              <a:t> </a:t>
            </a:r>
            <a:r>
              <a:rPr lang="en-US" sz="1100" dirty="0"/>
              <a:t>. </a:t>
            </a:r>
            <a:r>
              <a:rPr lang="en-US" sz="1100" b="1" dirty="0" err="1"/>
              <a:t>Plessy</a:t>
            </a:r>
            <a:r>
              <a:rPr lang="en-US" sz="1100" b="1" dirty="0"/>
              <a:t> appealed to the Supreme Court of Louisiana, which upheld Ferguson's decision. </a:t>
            </a:r>
            <a:r>
              <a:rPr lang="en-US" sz="1100" dirty="0"/>
              <a:t>In 1896, the Supreme Court of the United States heard </a:t>
            </a:r>
            <a:r>
              <a:rPr lang="en-US" sz="1100" dirty="0" err="1"/>
              <a:t>Plessy's</a:t>
            </a:r>
            <a:r>
              <a:rPr lang="en-US" sz="1100" dirty="0"/>
              <a:t> case and </a:t>
            </a:r>
            <a:r>
              <a:rPr lang="en-US" sz="1100" b="1" dirty="0"/>
              <a:t>found him guilty once again.</a:t>
            </a:r>
            <a:r>
              <a:rPr lang="en-US" sz="1100" dirty="0"/>
              <a:t> Speaking for a seven-person majority, Justice Henry Brown wrote: </a:t>
            </a:r>
          </a:p>
          <a:p>
            <a:r>
              <a:rPr lang="en-US" sz="1100" dirty="0"/>
              <a:t>"That [the Separate Car Act] does not conflict with the Thirteenth Amendment, which abolished slavery...is too clear for argument...A statute which implies merely a legal distinction between the white and colored races -- </a:t>
            </a:r>
            <a:r>
              <a:rPr lang="en-US" sz="1100" b="1" u="sng" dirty="0"/>
              <a:t>a distinction which is founded in the color of the two races, and which must always exist so long as white men are distinguished from the other race by color </a:t>
            </a:r>
            <a:r>
              <a:rPr lang="en-US" sz="1100" dirty="0"/>
              <a:t>-- has no tendency to destroy the legal equality of the two races...The object of the [Fourteenth A]</a:t>
            </a:r>
            <a:r>
              <a:rPr lang="en-US" sz="1100" dirty="0" err="1"/>
              <a:t>mendment</a:t>
            </a:r>
            <a:r>
              <a:rPr lang="en-US" sz="1100" dirty="0"/>
              <a:t> was undoubtedly to enforce the absolute equality of the two races before the law, but in the nature of things it could not have been intended to abolish distinctions based upon color, or to enforce social, as distinguished from political equality, or a commingling of the two races upon terms unsatisfactory to either." </a:t>
            </a:r>
            <a:r>
              <a:rPr lang="en-US" sz="1100" dirty="0" smtClean="0"/>
              <a:t>The </a:t>
            </a:r>
            <a:r>
              <a:rPr lang="en-US" sz="1100" dirty="0"/>
              <a:t>lone dissenter, Justice John Harlan, showed incredible foresight when he wrote </a:t>
            </a:r>
          </a:p>
          <a:p>
            <a:r>
              <a:rPr lang="en-US" sz="1100" dirty="0"/>
              <a:t>"Our Constitution is color-blind, and neither knows nor tolerates classes among citizens. In respect of civil rights, all citizens are equal before the law...In my opinion, the judgment this day rendered will, in time, prove to be quite as pernicious as the decision made by this tribunal in the </a:t>
            </a:r>
            <a:r>
              <a:rPr lang="en-US" sz="1100" i="1" dirty="0" smtClean="0"/>
              <a:t>Dred Scott case. </a:t>
            </a:r>
            <a:r>
              <a:rPr lang="en-US" sz="1100" dirty="0" smtClean="0"/>
              <a:t>The </a:t>
            </a:r>
            <a:r>
              <a:rPr lang="en-US" sz="1100" dirty="0"/>
              <a:t>present decision, it may well be apprehended, will not only stimulate aggressions, more or less brutal and irritating, upon the admitted rights of colored citizens, but will encourage the belief that it is possible, by means of state enactments, to defeat the </a:t>
            </a:r>
            <a:r>
              <a:rPr lang="en-US" sz="1100" dirty="0" smtClean="0"/>
              <a:t>beneficent </a:t>
            </a:r>
            <a:r>
              <a:rPr lang="en-US" sz="1100" dirty="0"/>
              <a:t>purposes which the people of the United States had in view when they adopted the recent amendments of the Constitution</a:t>
            </a:r>
            <a:r>
              <a:rPr lang="en-US" sz="1100" dirty="0" smtClean="0"/>
              <a:t>." Over </a:t>
            </a:r>
            <a:r>
              <a:rPr lang="en-US" sz="1100" dirty="0"/>
              <a:t>time, the words of Justice Harlan rang true. </a:t>
            </a:r>
            <a:r>
              <a:rPr lang="en-US" sz="1100" b="1" dirty="0"/>
              <a:t>The </a:t>
            </a:r>
            <a:r>
              <a:rPr lang="en-US" sz="1100" b="1" i="1" dirty="0" err="1"/>
              <a:t>Plessy</a:t>
            </a:r>
            <a:r>
              <a:rPr lang="en-US" sz="1100" b="1" dirty="0"/>
              <a:t> decision set the precedent that "separate" facilities for blacks and whites were constitutional as long as they were "equal." The "separate but equal" doctrine was quickly extended to cover many areas of public life, such as restaurants, theaters, restrooms, and public schools. Not until 1954, in the equally important </a:t>
            </a:r>
            <a:r>
              <a:rPr lang="en-US" sz="1100" b="1" dirty="0" smtClean="0"/>
              <a:t> Brown v. Board of Education decision,</a:t>
            </a:r>
            <a:r>
              <a:rPr lang="en-US" sz="1100" b="1" i="1" dirty="0"/>
              <a:t> </a:t>
            </a:r>
            <a:r>
              <a:rPr lang="en-US" sz="1100" b="1" dirty="0" smtClean="0"/>
              <a:t>would </a:t>
            </a:r>
            <a:r>
              <a:rPr lang="en-US" sz="1100" b="1" dirty="0"/>
              <a:t>the "separate but equal" doctrine be struck down.</a:t>
            </a:r>
          </a:p>
        </p:txBody>
      </p:sp>
    </p:spTree>
    <p:extLst>
      <p:ext uri="{BB962C8B-B14F-4D97-AF65-F5344CB8AC3E}">
        <p14:creationId xmlns:p14="http://schemas.microsoft.com/office/powerpoint/2010/main" val="309523815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opperplate Gothic Bold" pitchFamily="34" charset="0"/>
              </a:rPr>
              <a:t>The Flying Africans</a:t>
            </a:r>
            <a:endParaRPr lang="en-US" dirty="0">
              <a:latin typeface="Copperplate Gothic Bold" pitchFamily="34" charset="0"/>
            </a:endParaRPr>
          </a:p>
        </p:txBody>
      </p:sp>
      <p:sp>
        <p:nvSpPr>
          <p:cNvPr id="3" name="Content Placeholder 2"/>
          <p:cNvSpPr>
            <a:spLocks noGrp="1"/>
          </p:cNvSpPr>
          <p:nvPr>
            <p:ph idx="1"/>
          </p:nvPr>
        </p:nvSpPr>
        <p:spPr/>
        <p:txBody>
          <a:bodyPr>
            <a:normAutofit fontScale="92500" lnSpcReduction="10000"/>
          </a:bodyPr>
          <a:lstStyle/>
          <a:p>
            <a:r>
              <a:rPr lang="en-US" dirty="0" smtClean="0">
                <a:hlinkClick r:id="rId2"/>
              </a:rPr>
              <a:t>http://www.georgiaencyclopedia.org/nge/Article.jsp?id=h-2895</a:t>
            </a:r>
            <a:endParaRPr lang="en-US" dirty="0" smtClean="0"/>
          </a:p>
          <a:p>
            <a:r>
              <a:rPr lang="en-US" sz="1600" dirty="0"/>
              <a:t>K</a:t>
            </a:r>
            <a:r>
              <a:rPr lang="en-US" sz="1600" dirty="0" smtClean="0"/>
              <a:t>nown as the "Myth of the Flying Africans," this narrative has been told and embellished for 200 years in the form of local legends, children's stories, movies, novels, and television shows. </a:t>
            </a:r>
          </a:p>
          <a:p>
            <a:r>
              <a:rPr lang="en-US" sz="1600" dirty="0" smtClean="0"/>
              <a:t>Based on an actual historical event, this remarkable tale of an </a:t>
            </a:r>
            <a:r>
              <a:rPr lang="en-US" sz="1600" dirty="0" err="1" smtClean="0"/>
              <a:t>Ebo</a:t>
            </a:r>
            <a:r>
              <a:rPr lang="en-US" sz="1600" dirty="0" smtClean="0"/>
              <a:t> (or Igbo) slave rebellion on St. Simons Island has become a powerful metaphor of African American courage, longing, and conviction. </a:t>
            </a:r>
          </a:p>
          <a:p>
            <a:r>
              <a:rPr lang="en-US" sz="1600" dirty="0" smtClean="0"/>
              <a:t>In the spring of 1803, a group of Igbo slaves arrived in Savannah after enduring the nightmare of the Middle Passage. </a:t>
            </a:r>
          </a:p>
          <a:p>
            <a:r>
              <a:rPr lang="en-US" sz="1600" dirty="0" smtClean="0"/>
              <a:t>The Igbo (from what is now the nation of Nigeria, in central West Africa) were renowned throughout the American South for being fiercely independent and unwilling to tolerate the humiliations of chattel slavery. </a:t>
            </a:r>
          </a:p>
          <a:p>
            <a:r>
              <a:rPr lang="en-US" sz="1600" dirty="0" smtClean="0"/>
              <a:t>The Igbo who became known as the flying Africans were purchased at the slave market in Savannah by agents working on behalf of John </a:t>
            </a:r>
            <a:r>
              <a:rPr lang="en-US" sz="1600" dirty="0" err="1" smtClean="0"/>
              <a:t>Couper</a:t>
            </a:r>
            <a:r>
              <a:rPr lang="en-US" sz="1600" dirty="0" smtClean="0"/>
              <a:t> and Thomas Spaulding. Loaded aboard a small vessel, the Igbo were confined below deck for the trip down the coast to St. Simons. During the course of the journey, however, the Igbo rose up in rebellion against the white agents, who jumped overboard and were drowned. </a:t>
            </a:r>
            <a:endParaRPr lang="en-US" sz="1600" dirty="0"/>
          </a:p>
        </p:txBody>
      </p:sp>
    </p:spTree>
    <p:extLst>
      <p:ext uri="{BB962C8B-B14F-4D97-AF65-F5344CB8AC3E}">
        <p14:creationId xmlns:p14="http://schemas.microsoft.com/office/powerpoint/2010/main" val="89815664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Copperplate Gothic Bold" pitchFamily="34" charset="0"/>
              </a:rPr>
              <a:t>The </a:t>
            </a:r>
            <a:r>
              <a:rPr lang="en-US" dirty="0" err="1" smtClean="0">
                <a:latin typeface="Copperplate Gothic Bold" pitchFamily="34" charset="0"/>
              </a:rPr>
              <a:t>Slavemasters</a:t>
            </a:r>
            <a:r>
              <a:rPr lang="en-US" dirty="0" smtClean="0">
                <a:latin typeface="Copperplate Gothic Bold" pitchFamily="34" charset="0"/>
              </a:rPr>
              <a:t>’ story</a:t>
            </a:r>
            <a:endParaRPr lang="en-US" dirty="0">
              <a:latin typeface="Copperplate Gothic Bold" pitchFamily="34" charset="0"/>
            </a:endParaRPr>
          </a:p>
        </p:txBody>
      </p:sp>
      <p:sp>
        <p:nvSpPr>
          <p:cNvPr id="3" name="Content Placeholder 2"/>
          <p:cNvSpPr>
            <a:spLocks noGrp="1"/>
          </p:cNvSpPr>
          <p:nvPr>
            <p:ph idx="1"/>
          </p:nvPr>
        </p:nvSpPr>
        <p:spPr/>
        <p:txBody>
          <a:bodyPr>
            <a:normAutofit/>
          </a:bodyPr>
          <a:lstStyle/>
          <a:p>
            <a:r>
              <a:rPr lang="en-US" sz="1600" dirty="0" smtClean="0"/>
              <a:t>One of the only contemporary written accounts of the event was by Roswell King, a white overseer on the nearby plantation of Pierce Butler. </a:t>
            </a:r>
          </a:p>
          <a:p>
            <a:endParaRPr lang="en-US" sz="1600" dirty="0"/>
          </a:p>
          <a:p>
            <a:r>
              <a:rPr lang="en-US" sz="1600" dirty="0" smtClean="0"/>
              <a:t>King recounted that as soon as the Igbo landed on St. Simons Island, they "took to the swamp"—committing suicide by walking into Dunbar Creek. </a:t>
            </a:r>
          </a:p>
          <a:p>
            <a:endParaRPr lang="en-US" sz="1600" dirty="0"/>
          </a:p>
          <a:p>
            <a:r>
              <a:rPr lang="en-US" sz="1600" dirty="0" smtClean="0"/>
              <a:t>From King's perspective the salient feature of the story was the loss of a substantial financial investment for </a:t>
            </a:r>
            <a:r>
              <a:rPr lang="en-US" sz="1600" dirty="0" err="1" smtClean="0"/>
              <a:t>Couper</a:t>
            </a:r>
            <a:r>
              <a:rPr lang="en-US" sz="1600" dirty="0" smtClean="0"/>
              <a:t> and Spalding.</a:t>
            </a:r>
          </a:p>
          <a:p>
            <a:endParaRPr lang="en-US" sz="1600" dirty="0"/>
          </a:p>
          <a:p>
            <a:endParaRPr lang="en-US" sz="16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25679" y="3886200"/>
            <a:ext cx="1657350" cy="2752725"/>
          </a:xfrm>
          <a:prstGeom prst="rect">
            <a:avLst/>
          </a:prstGeom>
        </p:spPr>
      </p:pic>
    </p:spTree>
    <p:extLst>
      <p:ext uri="{BB962C8B-B14F-4D97-AF65-F5344CB8AC3E}">
        <p14:creationId xmlns:p14="http://schemas.microsoft.com/office/powerpoint/2010/main" val="118673341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opperplate Gothic Bold" pitchFamily="34" charset="0"/>
              </a:rPr>
              <a:t>The Slaves’ Story</a:t>
            </a:r>
            <a:endParaRPr lang="en-US" dirty="0">
              <a:latin typeface="Copperplate Gothic Bold" pitchFamily="34" charset="0"/>
            </a:endParaRPr>
          </a:p>
        </p:txBody>
      </p:sp>
      <p:sp>
        <p:nvSpPr>
          <p:cNvPr id="3" name="Content Placeholder 2"/>
          <p:cNvSpPr>
            <a:spLocks noGrp="1"/>
          </p:cNvSpPr>
          <p:nvPr>
            <p:ph idx="1"/>
          </p:nvPr>
        </p:nvSpPr>
        <p:spPr/>
        <p:txBody>
          <a:bodyPr>
            <a:normAutofit/>
          </a:bodyPr>
          <a:lstStyle/>
          <a:p>
            <a:r>
              <a:rPr lang="en-US" sz="1600" dirty="0" smtClean="0"/>
              <a:t>African American oral tradition, on the other hand, has preserved a very different account of the events that transpired that day. As with all oral histories, the facts of the story have evolved as storytellers elaborated the tale over the years, such that there are now dozens of variations on the original episode. </a:t>
            </a:r>
          </a:p>
          <a:p>
            <a:r>
              <a:rPr lang="en-US" sz="1600" dirty="0" smtClean="0"/>
              <a:t>In the late 1930s, more than 100 years after the Igbo uprising on St. Simons, members of the </a:t>
            </a:r>
            <a:r>
              <a:rPr lang="en-US" sz="1600" b="1" dirty="0" smtClean="0"/>
              <a:t>Federal Writers Project </a:t>
            </a:r>
            <a:r>
              <a:rPr lang="en-US" sz="1600" dirty="0" smtClean="0"/>
              <a:t>collected oral histories in the Sea Islands (many of which can now be found in </a:t>
            </a:r>
            <a:r>
              <a:rPr lang="en-US" sz="1600" i="1" dirty="0" smtClean="0"/>
              <a:t>Drums and Shadows: Survival Studies among the Georgia Coastal Negroes</a:t>
            </a:r>
            <a:r>
              <a:rPr lang="en-US" sz="1600" dirty="0" smtClean="0"/>
              <a:t>). </a:t>
            </a:r>
          </a:p>
          <a:p>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47999" y="3810000"/>
            <a:ext cx="3581401" cy="2743200"/>
          </a:xfrm>
          <a:prstGeom prst="rect">
            <a:avLst/>
          </a:prstGeom>
        </p:spPr>
      </p:pic>
    </p:spTree>
    <p:extLst>
      <p:ext uri="{BB962C8B-B14F-4D97-AF65-F5344CB8AC3E}">
        <p14:creationId xmlns:p14="http://schemas.microsoft.com/office/powerpoint/2010/main" val="354671026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800" dirty="0" smtClean="0">
                <a:latin typeface="Copperplate Gothic Bold" pitchFamily="34" charset="0"/>
              </a:rPr>
              <a:t>Folktale of the Gullah and </a:t>
            </a:r>
            <a:r>
              <a:rPr lang="en-US" sz="1800" dirty="0">
                <a:latin typeface="Copperplate Gothic Bold" pitchFamily="34" charset="0"/>
              </a:rPr>
              <a:t>S</a:t>
            </a:r>
            <a:r>
              <a:rPr lang="en-US" sz="1800" dirty="0" smtClean="0">
                <a:latin typeface="Copperplate Gothic Bold" pitchFamily="34" charset="0"/>
              </a:rPr>
              <a:t>lave Communities in both the U.S. and the West Indies: The Flying Africans</a:t>
            </a:r>
            <a:endParaRPr lang="en-US" sz="1800" dirty="0">
              <a:latin typeface="Copperplate Gothic Bold" pitchFamily="34" charset="0"/>
            </a:endParaRPr>
          </a:p>
        </p:txBody>
      </p:sp>
      <p:sp>
        <p:nvSpPr>
          <p:cNvPr id="3" name="Content Placeholder 2"/>
          <p:cNvSpPr>
            <a:spLocks noGrp="1"/>
          </p:cNvSpPr>
          <p:nvPr>
            <p:ph idx="1"/>
          </p:nvPr>
        </p:nvSpPr>
        <p:spPr/>
        <p:txBody>
          <a:bodyPr>
            <a:normAutofit/>
          </a:bodyPr>
          <a:lstStyle/>
          <a:p>
            <a:pPr marL="0" indent="0">
              <a:buNone/>
            </a:pPr>
            <a:r>
              <a:rPr lang="en-US" sz="1600" dirty="0" smtClean="0"/>
              <a:t>An older African American man by the name of Wallace </a:t>
            </a:r>
            <a:r>
              <a:rPr lang="en-US" sz="1600" dirty="0" err="1" smtClean="0"/>
              <a:t>Quarterman</a:t>
            </a:r>
            <a:r>
              <a:rPr lang="en-US" sz="1600" dirty="0" smtClean="0"/>
              <a:t> was asked if he had heard the story of </a:t>
            </a:r>
            <a:r>
              <a:rPr lang="en-US" sz="1600" dirty="0" err="1" smtClean="0"/>
              <a:t>Ebos</a:t>
            </a:r>
            <a:r>
              <a:rPr lang="en-US" sz="1600" dirty="0" smtClean="0"/>
              <a:t> landing. </a:t>
            </a:r>
            <a:r>
              <a:rPr lang="en-US" sz="1600" dirty="0" err="1" smtClean="0"/>
              <a:t>Quarterman</a:t>
            </a:r>
            <a:r>
              <a:rPr lang="en-US" sz="1600" dirty="0" smtClean="0"/>
              <a:t> replied: </a:t>
            </a:r>
          </a:p>
          <a:p>
            <a:pPr marL="457200" lvl="1" indent="0">
              <a:buNone/>
            </a:pPr>
            <a:r>
              <a:rPr lang="en-US" sz="1600" dirty="0" err="1" smtClean="0"/>
              <a:t>Ain't</a:t>
            </a:r>
            <a:r>
              <a:rPr lang="en-US" sz="1600" dirty="0" smtClean="0"/>
              <a:t> you heard about them? Well, at that time Mr. Blue he was the overseer and . . . Mr. Blue he go down one morning with a long whip for to whip them good. . . . Anyway, he whipped them good and they got together and stuck that hoe in the field and then . . . rose up in the sky and turned themselves into buzzards and flew right back to Africa. . . . Everybody knows about them. </a:t>
            </a:r>
            <a:endParaRPr lang="en-US" sz="1600"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276600" y="3429000"/>
            <a:ext cx="2667000" cy="3200400"/>
          </a:xfrm>
          <a:prstGeom prst="rect">
            <a:avLst/>
          </a:prstGeom>
        </p:spPr>
      </p:pic>
    </p:spTree>
    <p:extLst>
      <p:ext uri="{BB962C8B-B14F-4D97-AF65-F5344CB8AC3E}">
        <p14:creationId xmlns:p14="http://schemas.microsoft.com/office/powerpoint/2010/main" val="33660686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424</TotalTime>
  <Words>1495</Words>
  <Application>Microsoft Office PowerPoint</Application>
  <PresentationFormat>On-screen Show (4:3)</PresentationFormat>
  <Paragraphs>41</Paragraphs>
  <Slides>11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Calibri</vt:lpstr>
      <vt:lpstr>Copperplate Gothic Bold</vt:lpstr>
      <vt:lpstr>Office Theme</vt:lpstr>
      <vt:lpstr>PowerPoint Presentation</vt:lpstr>
      <vt:lpstr>How Macon Dead Jr. got to Detroit, Michigan</vt:lpstr>
      <vt:lpstr>The Great Migration</vt:lpstr>
      <vt:lpstr>Passing?</vt:lpstr>
      <vt:lpstr>Plessy v. Ferguson</vt:lpstr>
      <vt:lpstr>The Flying Africans</vt:lpstr>
      <vt:lpstr>The Slavemasters’ story</vt:lpstr>
      <vt:lpstr>The Slaves’ Story</vt:lpstr>
      <vt:lpstr>Folktale of the Gullah and Slave Communities in both the U.S. and the West Indies: The Flying Africans</vt:lpstr>
      <vt:lpstr>Gullah Culture</vt:lpstr>
      <vt:lpstr>Artistic Significance of the Legend of the Flying Africans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Passing?</dc:title>
  <dc:creator>Archer, Jane E.</dc:creator>
  <cp:lastModifiedBy>Archer, Jane E.</cp:lastModifiedBy>
  <cp:revision>21</cp:revision>
  <dcterms:created xsi:type="dcterms:W3CDTF">2013-04-08T17:57:28Z</dcterms:created>
  <dcterms:modified xsi:type="dcterms:W3CDTF">2019-11-05T21:22:48Z</dcterms:modified>
</cp:coreProperties>
</file>