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5" r:id="rId3"/>
    <p:sldId id="257" r:id="rId4"/>
    <p:sldId id="259" r:id="rId5"/>
    <p:sldId id="261" r:id="rId6"/>
    <p:sldId id="262" r:id="rId7"/>
    <p:sldId id="263" r:id="rId8"/>
    <p:sldId id="264" r:id="rId9"/>
    <p:sldId id="267" r:id="rId10"/>
    <p:sldId id="269" r:id="rId11"/>
    <p:sldId id="270" r:id="rId12"/>
    <p:sldId id="272" r:id="rId13"/>
    <p:sldId id="274" r:id="rId14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08" autoAdjust="0"/>
  </p:normalViewPr>
  <p:slideViewPr>
    <p:cSldViewPr>
      <p:cViewPr varScale="1">
        <p:scale>
          <a:sx n="102" d="100"/>
          <a:sy n="102" d="100"/>
        </p:scale>
        <p:origin x="180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F9744C5-FC7E-43FB-B05E-FF488F2D1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6B02-11BE-4185-9B92-FF9535525B0B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82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575"/>
            <a:ext cx="548640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81A3C-86BE-4B71-BC85-11FABA238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54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81A3C-86BE-4B71-BC85-11FABA2383F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818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5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4556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8663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922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67504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030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5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321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05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2617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35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2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2848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303847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3030538" y="0"/>
            <a:ext cx="476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349250" y="6459538"/>
            <a:ext cx="196373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538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813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953000"/>
            <a:ext cx="9142413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0" y="4914900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96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846263"/>
            <a:ext cx="7543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rgbClr val="FFFFFF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900" cap="all" baseline="0">
                <a:solidFill>
                  <a:srgbClr val="FFFFFF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50">
                <a:solidFill>
                  <a:srgbClr val="FFFFFF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350" y="1738313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3" r:id="rId2"/>
    <p:sldLayoutId id="2147483859" r:id="rId3"/>
    <p:sldLayoutId id="2147483854" r:id="rId4"/>
    <p:sldLayoutId id="2147483855" r:id="rId5"/>
    <p:sldLayoutId id="2147483856" r:id="rId6"/>
    <p:sldLayoutId id="2147483860" r:id="rId7"/>
    <p:sldLayoutId id="2147483861" r:id="rId8"/>
    <p:sldLayoutId id="2147483862" r:id="rId9"/>
    <p:sldLayoutId id="2147483857" r:id="rId10"/>
    <p:sldLayoutId id="2147483863" r:id="rId11"/>
    <p:sldLayoutId id="2147483864" r:id="rId12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685800"/>
            <a:ext cx="83058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en-US" sz="4400" cap="small" dirty="0" smtClean="0">
                <a:solidFill>
                  <a:schemeClr val="tx1"/>
                </a:solidFill>
                <a:latin typeface="+mn-lt"/>
              </a:rPr>
              <a:t>Appendicular Muscles: Lower Limb</a:t>
            </a:r>
            <a:endParaRPr lang="en-US" altLang="en-US" sz="4400" cap="small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11267" name="Object 4"/>
          <p:cNvGraphicFramePr>
            <a:graphicFrameLocks noChangeAspect="1"/>
          </p:cNvGraphicFramePr>
          <p:nvPr/>
        </p:nvGraphicFramePr>
        <p:xfrm>
          <a:off x="3733800" y="1752600"/>
          <a:ext cx="2209800" cy="460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" name="Image" r:id="rId3" imgW="856417" imgH="1783084" progId="Photoshop.Image.7">
                  <p:embed/>
                </p:oleObj>
              </mc:Choice>
              <mc:Fallback>
                <p:oleObj name="Image" r:id="rId3" imgW="856417" imgH="1783084" progId="Photoshop.Image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752600"/>
                        <a:ext cx="2209800" cy="460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723900"/>
            <a:ext cx="4724400" cy="5715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Muscles that 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plantar flex</a:t>
            </a:r>
            <a:r>
              <a:rPr lang="en-US" altLang="en-US" sz="3600" i="1" u="sng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and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evert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foot</a:t>
            </a:r>
          </a:p>
          <a:p>
            <a:pPr eaLnBrk="1" hangingPunct="1"/>
            <a:endParaRPr lang="en-US" altLang="en-US" sz="32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3600" cap="small" dirty="0" smtClean="0">
                <a:solidFill>
                  <a:srgbClr val="FF0000"/>
                </a:solidFill>
              </a:rPr>
              <a:t>1.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Fibularis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longus                    Proximal: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Fibula                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Dorsal: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plantar surface</a:t>
            </a:r>
          </a:p>
          <a:p>
            <a:pPr eaLnBrk="1" hangingPunct="1"/>
            <a:endParaRPr lang="en-US" altLang="en-US" sz="3600" cap="small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3600" cap="small" dirty="0" smtClean="0">
                <a:solidFill>
                  <a:srgbClr val="FF0000"/>
                </a:solidFill>
              </a:rPr>
              <a:t>2.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Fibularis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brevis                    Proximal: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Lateral fibula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Distal: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5</a:t>
            </a:r>
            <a:r>
              <a:rPr lang="en-US" altLang="en-US" sz="3600" cap="small" baseline="30000" dirty="0" smtClean="0">
                <a:solidFill>
                  <a:schemeClr val="tx1"/>
                </a:solidFill>
              </a:rPr>
              <a:t>th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metatarsal</a:t>
            </a:r>
          </a:p>
          <a:p>
            <a:pPr eaLnBrk="1" hangingPunct="1"/>
            <a:endParaRPr lang="en-US" altLang="en-US" sz="3200" i="1" dirty="0" smtClean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82613" y="-419100"/>
            <a:ext cx="8229600" cy="1143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 kern="1200" spc="-5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3600" u="sng" cap="small" dirty="0" smtClean="0">
                <a:solidFill>
                  <a:srgbClr val="FF0000"/>
                </a:solidFill>
                <a:latin typeface="+mn-lt"/>
              </a:rPr>
              <a:t>Lateral Leg </a:t>
            </a:r>
            <a:r>
              <a:rPr lang="en-US" altLang="en-US" sz="3600" cap="small" dirty="0" smtClean="0">
                <a:solidFill>
                  <a:schemeClr val="tx1"/>
                </a:solidFill>
                <a:latin typeface="+mn-lt"/>
              </a:rPr>
              <a:t>Muscles</a:t>
            </a:r>
            <a:endParaRPr lang="en-US" altLang="en-US" sz="3600" cap="small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946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457" y="990600"/>
            <a:ext cx="3419475" cy="526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423068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-38100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3600" u="sng" cap="small" dirty="0" smtClean="0">
                <a:solidFill>
                  <a:srgbClr val="FF0000"/>
                </a:solidFill>
                <a:latin typeface="+mn-lt"/>
              </a:rPr>
              <a:t>Posterior </a:t>
            </a:r>
            <a:r>
              <a:rPr lang="en-US" altLang="en-US" sz="3600" u="sng" cap="small" dirty="0">
                <a:solidFill>
                  <a:srgbClr val="FF0000"/>
                </a:solidFill>
                <a:latin typeface="+mn-lt"/>
              </a:rPr>
              <a:t>Leg </a:t>
            </a:r>
            <a:r>
              <a:rPr lang="en-US" altLang="en-US" sz="3600" cap="small" dirty="0" smtClean="0">
                <a:solidFill>
                  <a:schemeClr val="tx1"/>
                </a:solidFill>
                <a:latin typeface="+mn-lt"/>
              </a:rPr>
              <a:t>Muscles: Superficial</a:t>
            </a:r>
            <a:endParaRPr lang="en-US" altLang="en-US" sz="3600" cap="small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762000"/>
            <a:ext cx="7543800" cy="57912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Muscles that 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plantar flex Foot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1. Gastrocnemius </a:t>
            </a:r>
            <a:r>
              <a:rPr lang="en-US" altLang="en-US" sz="3600" u="sng" cap="small" dirty="0">
                <a:solidFill>
                  <a:schemeClr val="tx1"/>
                </a:solidFill>
              </a:rPr>
              <a:t>M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ost                                   powerful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plantar flexor.                                    Also flexes leg</a:t>
            </a:r>
          </a:p>
          <a:p>
            <a:pPr marL="0" indent="0" eaLnBrk="1" hangingPunct="1">
              <a:buNone/>
            </a:pP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2. Soleus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deep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to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gastroc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.</a:t>
            </a:r>
          </a:p>
          <a:p>
            <a:pPr marL="0" indent="0" eaLnBrk="1" hangingPunct="1">
              <a:buNone/>
            </a:pP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3. Popliteus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Behind the knee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;                                      also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flexes leg</a:t>
            </a:r>
            <a:endParaRPr lang="en-US" altLang="en-US" sz="3600" i="1" cap="small" dirty="0" smtClean="0">
              <a:solidFill>
                <a:schemeClr val="tx1"/>
              </a:solidFill>
            </a:endParaRPr>
          </a:p>
          <a:p>
            <a:pPr eaLnBrk="1" hangingPunct="1"/>
            <a:endParaRPr lang="en-US" altLang="en-US" sz="2800" dirty="0" smtClean="0"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083" y="1589782"/>
            <a:ext cx="391112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-493713"/>
            <a:ext cx="8229600" cy="1143001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3600" cap="small" dirty="0" smtClean="0">
                <a:solidFill>
                  <a:schemeClr val="tx1"/>
                </a:solidFill>
                <a:latin typeface="+mn-lt"/>
              </a:rPr>
              <a:t>Deep </a:t>
            </a:r>
            <a:r>
              <a:rPr lang="en-US" altLang="en-US" sz="3600" u="sng" cap="small" dirty="0" smtClean="0">
                <a:solidFill>
                  <a:srgbClr val="FF0000"/>
                </a:solidFill>
                <a:latin typeface="+mn-lt"/>
              </a:rPr>
              <a:t>Posterior </a:t>
            </a:r>
            <a:r>
              <a:rPr lang="en-US" altLang="en-US" sz="3600" u="sng" cap="small" dirty="0">
                <a:solidFill>
                  <a:srgbClr val="FF0000"/>
                </a:solidFill>
                <a:latin typeface="+mn-lt"/>
              </a:rPr>
              <a:t>Leg Muscles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066800"/>
            <a:ext cx="5257800" cy="4800600"/>
          </a:xfrm>
        </p:spPr>
        <p:txBody>
          <a:bodyPr/>
          <a:lstStyle/>
          <a:p>
            <a:pPr eaLnBrk="1" hangingPunct="1"/>
            <a:r>
              <a:rPr lang="en-US" altLang="en-US" sz="3600" cap="small" dirty="0" smtClean="0">
                <a:solidFill>
                  <a:srgbClr val="FF0000"/>
                </a:solidFill>
              </a:rPr>
              <a:t>1. Flexor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hallucis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longus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Plantar flexes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foot &amp; flexes 1</a:t>
            </a:r>
            <a:r>
              <a:rPr lang="en-US" altLang="en-US" sz="3600" cap="small" baseline="30000" dirty="0" smtClean="0">
                <a:solidFill>
                  <a:schemeClr val="tx1"/>
                </a:solidFill>
              </a:rPr>
              <a:t>st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toe</a:t>
            </a: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3600" cap="small" dirty="0" smtClean="0">
                <a:solidFill>
                  <a:srgbClr val="FF0000"/>
                </a:solidFill>
              </a:rPr>
              <a:t>2. Flexor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digitorum longus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Plantar flexes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foot &amp;  flexes digits 2-5</a:t>
            </a:r>
            <a:endParaRPr lang="en-US" altLang="en-US" sz="3600" b="1" cap="small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sz="3600" cap="small" dirty="0" smtClean="0">
                <a:solidFill>
                  <a:srgbClr val="FF0000"/>
                </a:solidFill>
              </a:rPr>
              <a:t>3.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Tibialis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posterior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Plantar flexes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&amp;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inverts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foot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0" y="5081047"/>
            <a:ext cx="3252172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cap="small" dirty="0">
                <a:latin typeface="+mn-lt"/>
              </a:rPr>
              <a:t>Tendons attach to </a:t>
            </a:r>
          </a:p>
          <a:p>
            <a:pPr algn="ctr">
              <a:defRPr/>
            </a:pPr>
            <a:r>
              <a:rPr lang="en-US" sz="3200" cap="small" dirty="0">
                <a:latin typeface="+mn-lt"/>
              </a:rPr>
              <a:t>plantar surface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-327025"/>
            <a:ext cx="8229600" cy="1143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 kern="1200" spc="-5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rgbClr val="404040"/>
                </a:solidFill>
                <a:latin typeface="Calibri Light" panose="020F0302020204030204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3600" u="sng" cap="small" dirty="0" smtClean="0">
                <a:solidFill>
                  <a:srgbClr val="FF0000"/>
                </a:solidFill>
                <a:latin typeface="+mn-lt"/>
              </a:rPr>
              <a:t>Dorsal Foot </a:t>
            </a:r>
            <a:r>
              <a:rPr lang="en-US" altLang="en-US" sz="3600" cap="small" dirty="0" smtClean="0">
                <a:solidFill>
                  <a:schemeClr val="tx1"/>
                </a:solidFill>
                <a:latin typeface="+mn-lt"/>
              </a:rPr>
              <a:t>Muscles</a:t>
            </a:r>
            <a:endParaRPr lang="en-US" altLang="en-US" sz="3600" cap="small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6179" y="685800"/>
            <a:ext cx="88054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3600" cap="small" dirty="0">
                <a:solidFill>
                  <a:srgbClr val="FF0000"/>
                </a:solidFill>
                <a:latin typeface="+mn-lt"/>
              </a:rPr>
              <a:t>Extensor </a:t>
            </a:r>
            <a:r>
              <a:rPr lang="en-US" altLang="en-US" sz="3600" cap="small" dirty="0" err="1">
                <a:solidFill>
                  <a:srgbClr val="FF0000"/>
                </a:solidFill>
                <a:latin typeface="+mn-lt"/>
              </a:rPr>
              <a:t>digitorum</a:t>
            </a:r>
            <a:r>
              <a:rPr lang="en-US" altLang="en-US" sz="3600" cap="small" dirty="0">
                <a:solidFill>
                  <a:srgbClr val="FF0000"/>
                </a:solidFill>
                <a:latin typeface="+mn-lt"/>
              </a:rPr>
              <a:t> brevis: </a:t>
            </a:r>
            <a:r>
              <a:rPr lang="en-US" altLang="en-US" sz="3600" cap="small" dirty="0">
                <a:latin typeface="+mn-lt"/>
              </a:rPr>
              <a:t>E</a:t>
            </a:r>
            <a:r>
              <a:rPr lang="en-US" altLang="en-US" sz="3600" cap="small" dirty="0" smtClean="0">
                <a:latin typeface="+mn-lt"/>
              </a:rPr>
              <a:t>xtends </a:t>
            </a:r>
            <a:r>
              <a:rPr lang="en-US" altLang="en-US" sz="3600" cap="small" dirty="0">
                <a:latin typeface="+mn-lt"/>
              </a:rPr>
              <a:t>digits 2-4</a:t>
            </a:r>
          </a:p>
          <a:p>
            <a:pPr>
              <a:defRPr/>
            </a:pPr>
            <a:r>
              <a:rPr lang="en-US" sz="3600" cap="small" dirty="0">
                <a:solidFill>
                  <a:srgbClr val="FF0000"/>
                </a:solidFill>
                <a:latin typeface="+mn-lt"/>
              </a:rPr>
              <a:t>Extensor </a:t>
            </a:r>
            <a:r>
              <a:rPr lang="en-US" sz="3600" cap="small" dirty="0" err="1">
                <a:solidFill>
                  <a:srgbClr val="FF0000"/>
                </a:solidFill>
                <a:latin typeface="+mn-lt"/>
              </a:rPr>
              <a:t>hallucis</a:t>
            </a:r>
            <a:r>
              <a:rPr lang="en-US" sz="3600" cap="small" dirty="0">
                <a:solidFill>
                  <a:srgbClr val="FF0000"/>
                </a:solidFill>
                <a:latin typeface="+mn-lt"/>
              </a:rPr>
              <a:t> brevis: </a:t>
            </a:r>
            <a:r>
              <a:rPr lang="en-US" sz="3600" cap="small" dirty="0">
                <a:latin typeface="+mn-lt"/>
              </a:rPr>
              <a:t>E</a:t>
            </a:r>
            <a:r>
              <a:rPr lang="en-US" sz="3600" cap="small" dirty="0" smtClean="0">
                <a:latin typeface="+mn-lt"/>
              </a:rPr>
              <a:t>xtends </a:t>
            </a:r>
            <a:r>
              <a:rPr lang="en-US" sz="3600" cap="small" dirty="0">
                <a:latin typeface="+mn-lt"/>
              </a:rPr>
              <a:t>1</a:t>
            </a:r>
            <a:r>
              <a:rPr lang="en-US" sz="3600" cap="small" baseline="30000" dirty="0">
                <a:latin typeface="+mn-lt"/>
              </a:rPr>
              <a:t>st</a:t>
            </a:r>
            <a:r>
              <a:rPr lang="en-US" sz="3600" cap="small" dirty="0">
                <a:latin typeface="+mn-lt"/>
              </a:rPr>
              <a:t> digit</a:t>
            </a:r>
          </a:p>
        </p:txBody>
      </p:sp>
      <p:pic>
        <p:nvPicPr>
          <p:cNvPr id="2253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663" y="2057400"/>
            <a:ext cx="6400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800100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cap="small" dirty="0" smtClean="0">
                <a:latin typeface="+mn-lt"/>
              </a:rPr>
              <a:t>Muscles that </a:t>
            </a:r>
            <a:r>
              <a:rPr lang="en-US" sz="3600" u="sng" cap="small" dirty="0" smtClean="0">
                <a:solidFill>
                  <a:srgbClr val="FF0000"/>
                </a:solidFill>
                <a:latin typeface="+mn-lt"/>
              </a:rPr>
              <a:t>move the thigh</a:t>
            </a:r>
          </a:p>
          <a:p>
            <a:r>
              <a:rPr lang="en-US" sz="3600" cap="small" dirty="0" smtClean="0">
                <a:solidFill>
                  <a:srgbClr val="FF0000"/>
                </a:solidFill>
                <a:latin typeface="+mn-lt"/>
              </a:rPr>
              <a:t>Proximal Attachment:</a:t>
            </a:r>
            <a:r>
              <a:rPr lang="en-US" sz="3600" cap="small" dirty="0" smtClean="0">
                <a:latin typeface="+mn-lt"/>
              </a:rPr>
              <a:t> vertebrae or pelvis</a:t>
            </a:r>
          </a:p>
          <a:p>
            <a:r>
              <a:rPr lang="en-US" sz="3600" cap="small" dirty="0" smtClean="0">
                <a:solidFill>
                  <a:srgbClr val="FF0000"/>
                </a:solidFill>
                <a:latin typeface="+mn-lt"/>
              </a:rPr>
              <a:t>Distal Attachment:</a:t>
            </a:r>
            <a:r>
              <a:rPr lang="en-US" sz="3600" cap="small" dirty="0" smtClean="0">
                <a:latin typeface="+mn-lt"/>
              </a:rPr>
              <a:t> femur</a:t>
            </a:r>
          </a:p>
          <a:p>
            <a:endParaRPr lang="en-US" sz="3600" cap="small" dirty="0">
              <a:latin typeface="+mn-lt"/>
            </a:endParaRPr>
          </a:p>
          <a:p>
            <a:r>
              <a:rPr lang="en-US" sz="3600" cap="small" dirty="0" smtClean="0">
                <a:latin typeface="+mn-lt"/>
              </a:rPr>
              <a:t>Muscles that </a:t>
            </a:r>
            <a:r>
              <a:rPr lang="en-US" sz="3600" u="sng" cap="small" dirty="0" smtClean="0">
                <a:solidFill>
                  <a:srgbClr val="FF0000"/>
                </a:solidFill>
                <a:latin typeface="+mn-lt"/>
              </a:rPr>
              <a:t>move the Leg</a:t>
            </a:r>
          </a:p>
          <a:p>
            <a:r>
              <a:rPr lang="en-US" sz="3600" cap="small" dirty="0" smtClean="0">
                <a:solidFill>
                  <a:srgbClr val="FF0000"/>
                </a:solidFill>
                <a:latin typeface="+mn-lt"/>
              </a:rPr>
              <a:t>Proximal: </a:t>
            </a:r>
            <a:r>
              <a:rPr lang="en-US" sz="3600" cap="small" dirty="0" smtClean="0">
                <a:latin typeface="+mn-lt"/>
              </a:rPr>
              <a:t>femur</a:t>
            </a:r>
          </a:p>
          <a:p>
            <a:r>
              <a:rPr lang="en-US" sz="3600" cap="small" dirty="0" smtClean="0">
                <a:solidFill>
                  <a:srgbClr val="FF0000"/>
                </a:solidFill>
                <a:latin typeface="+mn-lt"/>
              </a:rPr>
              <a:t>Distal:</a:t>
            </a:r>
            <a:r>
              <a:rPr lang="en-US" sz="3600" cap="small" dirty="0" smtClean="0">
                <a:latin typeface="+mn-lt"/>
              </a:rPr>
              <a:t> tibia</a:t>
            </a:r>
          </a:p>
          <a:p>
            <a:endParaRPr lang="en-US" sz="3600" cap="small" dirty="0">
              <a:latin typeface="+mn-lt"/>
            </a:endParaRPr>
          </a:p>
          <a:p>
            <a:r>
              <a:rPr lang="en-US" sz="3600" cap="small" dirty="0" smtClean="0">
                <a:latin typeface="+mn-lt"/>
              </a:rPr>
              <a:t>Muscles that </a:t>
            </a:r>
            <a:r>
              <a:rPr lang="en-US" sz="3600" u="sng" cap="small" dirty="0" smtClean="0">
                <a:solidFill>
                  <a:srgbClr val="FF0000"/>
                </a:solidFill>
                <a:latin typeface="+mn-lt"/>
              </a:rPr>
              <a:t>move the foot</a:t>
            </a:r>
          </a:p>
          <a:p>
            <a:r>
              <a:rPr lang="en-US" sz="3600" cap="small" dirty="0" smtClean="0">
                <a:solidFill>
                  <a:srgbClr val="FF0000"/>
                </a:solidFill>
                <a:latin typeface="+mn-lt"/>
              </a:rPr>
              <a:t>Proximal:</a:t>
            </a:r>
            <a:r>
              <a:rPr lang="en-US" sz="3600" cap="small" dirty="0" smtClean="0">
                <a:latin typeface="+mn-lt"/>
              </a:rPr>
              <a:t> tibia or fibula</a:t>
            </a:r>
          </a:p>
          <a:p>
            <a:r>
              <a:rPr lang="en-US" sz="3600" cap="small" dirty="0" smtClean="0">
                <a:solidFill>
                  <a:srgbClr val="FF0000"/>
                </a:solidFill>
                <a:latin typeface="+mn-lt"/>
              </a:rPr>
              <a:t>Distal: </a:t>
            </a:r>
            <a:r>
              <a:rPr lang="en-US" sz="3600" cap="small" dirty="0" smtClean="0">
                <a:latin typeface="+mn-lt"/>
              </a:rPr>
              <a:t>tarsal bones</a:t>
            </a:r>
          </a:p>
          <a:p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763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999042"/>
            <a:ext cx="216368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015510"/>
            <a:ext cx="8763000" cy="546149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1. Iliopsoas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sz="3600" cap="small" dirty="0" err="1">
                <a:solidFill>
                  <a:srgbClr val="FF0000"/>
                </a:solidFill>
              </a:rPr>
              <a:t>I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liacus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&amp;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Psoas Major: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Hip Flexors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 </a:t>
            </a:r>
            <a:r>
              <a:rPr lang="en-US" altLang="en-US" sz="3200" i="1" dirty="0" smtClean="0">
                <a:solidFill>
                  <a:srgbClr val="FF0000"/>
                </a:solidFill>
              </a:rPr>
              <a:t>                                                    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Proximal:</a:t>
            </a:r>
            <a:r>
              <a:rPr lang="en-US" altLang="en-US" sz="32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Iliac fossa &amp; lumbar vertebrae                                 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Distal: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femur                                                                                   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Flex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&amp; </a:t>
            </a:r>
            <a:r>
              <a:rPr lang="en-US" altLang="en-US" sz="3600" u="sng" cap="small" dirty="0">
                <a:solidFill>
                  <a:srgbClr val="FF0000"/>
                </a:solidFill>
              </a:rPr>
              <a:t>m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edially 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rotate 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thigh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3600" u="sng" cap="small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2. Sartorius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: “The </a:t>
            </a:r>
            <a:r>
              <a:rPr lang="en-US" altLang="en-US" sz="3600" cap="small" dirty="0">
                <a:solidFill>
                  <a:srgbClr val="FF0000"/>
                </a:solidFill>
              </a:rPr>
              <a:t>T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aylor’s Muscle”</a:t>
            </a:r>
            <a:r>
              <a:rPr lang="en-US" altLang="en-US" sz="3600" cap="small" dirty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                               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Crosses 2 </a:t>
            </a:r>
            <a:r>
              <a:rPr lang="en-US" altLang="en-US" sz="3600" cap="small" dirty="0">
                <a:solidFill>
                  <a:schemeClr val="tx1"/>
                </a:solidFill>
              </a:rPr>
              <a:t>J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oints: Hip &amp; Knee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Flexes 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thigh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&amp; flexes </a:t>
            </a:r>
            <a:r>
              <a:rPr lang="en-US" altLang="en-US" sz="3600" u="sng" cap="small" dirty="0">
                <a:solidFill>
                  <a:srgbClr val="FF0000"/>
                </a:solidFill>
              </a:rPr>
              <a:t>leg at 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knee</a:t>
            </a:r>
            <a:endParaRPr lang="en-US" altLang="en-US" sz="3600" cap="small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Lets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you to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pu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t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lateral foot on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opposite knee</a:t>
            </a:r>
            <a:endParaRPr lang="en-US" altLang="en-US" sz="3600" cap="small" dirty="0" smtClean="0">
              <a:solidFill>
                <a:schemeClr val="tx1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38400" y="-277813"/>
            <a:ext cx="8229600" cy="1143001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u="sng" cap="small" dirty="0" smtClean="0">
                <a:solidFill>
                  <a:srgbClr val="FF0000"/>
                </a:solidFill>
                <a:latin typeface="+mn-lt"/>
              </a:rPr>
              <a:t>Anterior Thigh </a:t>
            </a:r>
            <a:r>
              <a:rPr lang="en-US" altLang="en-US" sz="3600" cap="small" dirty="0" smtClean="0">
                <a:solidFill>
                  <a:schemeClr val="tx1"/>
                </a:solidFill>
                <a:latin typeface="+mn-lt"/>
              </a:rPr>
              <a:t>Muscles</a:t>
            </a:r>
            <a:endParaRPr lang="en-US" altLang="en-US" sz="3600" cap="small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447800"/>
            <a:ext cx="2437781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-26670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3600" u="sng" cap="small" dirty="0">
                <a:solidFill>
                  <a:srgbClr val="FF0000"/>
                </a:solidFill>
                <a:latin typeface="+mn-lt"/>
              </a:rPr>
              <a:t>Anterior Thigh </a:t>
            </a:r>
            <a:r>
              <a:rPr lang="en-US" altLang="en-US" sz="3600" cap="small" dirty="0">
                <a:solidFill>
                  <a:schemeClr val="tx1"/>
                </a:solidFill>
                <a:latin typeface="+mn-lt"/>
              </a:rPr>
              <a:t>Muscles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333500"/>
            <a:ext cx="6629400" cy="4343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Muscles that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extend leg at knee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 Quadriceps </a:t>
            </a:r>
            <a:r>
              <a:rPr lang="en-US" altLang="en-US" sz="3600" cap="small" dirty="0" err="1" smtClean="0">
                <a:solidFill>
                  <a:schemeClr val="tx1"/>
                </a:solidFill>
              </a:rPr>
              <a:t>Femoris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: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4 muscles</a:t>
            </a: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3. Rectus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femoris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also flexes thigh</a:t>
            </a:r>
            <a:endParaRPr lang="en-US" altLang="en-US" sz="3600" cap="small" dirty="0">
              <a:solidFill>
                <a:schemeClr val="tx1"/>
              </a:solidFill>
            </a:endParaRP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4.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Vastus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lateralis</a:t>
            </a: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5.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Vastus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medialis</a:t>
            </a: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6.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Vastus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intermedius</a:t>
            </a:r>
            <a:endParaRPr lang="en-US" altLang="en-US" sz="3600" cap="small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47800"/>
            <a:ext cx="2678113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195387" y="-381001"/>
            <a:ext cx="6858000" cy="1143001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3600" u="sng" cap="small" dirty="0" smtClean="0">
                <a:solidFill>
                  <a:srgbClr val="FF0000"/>
                </a:solidFill>
                <a:latin typeface="+mn-lt"/>
              </a:rPr>
              <a:t>Medial Thigh </a:t>
            </a:r>
            <a:r>
              <a:rPr lang="en-US" altLang="en-US" sz="3600" cap="small" dirty="0" smtClean="0">
                <a:solidFill>
                  <a:schemeClr val="tx1"/>
                </a:solidFill>
                <a:latin typeface="+mn-lt"/>
              </a:rPr>
              <a:t>Muscles</a:t>
            </a:r>
            <a:endParaRPr lang="en-US" altLang="en-US" sz="3600" cap="small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723900"/>
            <a:ext cx="7010400" cy="60579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Muscles that 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ad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duct &amp;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flex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thigh</a:t>
            </a: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Adductors (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3 muscles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)</a:t>
            </a: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	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1.Adductor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longus </a:t>
            </a: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>
                <a:solidFill>
                  <a:srgbClr val="FF0000"/>
                </a:solidFill>
              </a:rPr>
              <a:t>	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2. Adductor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brevis </a:t>
            </a: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	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3. Adductor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magnus</a:t>
            </a: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Proximal: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Pelvis                                              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Distal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Femur</a:t>
            </a: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4.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Gracilis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(also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flexes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leg at knee)</a:t>
            </a:r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Distal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Tibia</a:t>
            </a:r>
          </a:p>
        </p:txBody>
      </p:sp>
      <p:graphicFrame>
        <p:nvGraphicFramePr>
          <p:cNvPr id="14341" name="Object 6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855117297"/>
              </p:ext>
            </p:extLst>
          </p:nvPr>
        </p:nvGraphicFramePr>
        <p:xfrm>
          <a:off x="7086600" y="1676400"/>
          <a:ext cx="1933575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1" name="Image" r:id="rId4" imgW="923389" imgH="1783084" progId="Photoshop.Image.7">
                  <p:embed/>
                </p:oleObj>
              </mc:Choice>
              <mc:Fallback>
                <p:oleObj name="Image" r:id="rId4" imgW="923389" imgH="1783084" progId="Photoshop.Image.7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676400"/>
                        <a:ext cx="1933575" cy="373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6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029200" y="1219200"/>
          <a:ext cx="3824288" cy="513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4" name="Image" r:id="rId3" imgW="1325883" imgH="1779885" progId="Photoshop.Image.7">
                  <p:embed/>
                </p:oleObj>
              </mc:Choice>
              <mc:Fallback>
                <p:oleObj name="Image" r:id="rId3" imgW="1325883" imgH="1779885" progId="Photoshop.Image.7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219200"/>
                        <a:ext cx="3824288" cy="513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-457200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3600" u="sng" cap="small" dirty="0" smtClean="0">
                <a:solidFill>
                  <a:srgbClr val="FF0000"/>
                </a:solidFill>
                <a:latin typeface="+mn-lt"/>
              </a:rPr>
              <a:t>Lateral Thigh </a:t>
            </a:r>
            <a:r>
              <a:rPr lang="en-US" altLang="en-US" sz="3600" cap="small" dirty="0" smtClean="0">
                <a:solidFill>
                  <a:schemeClr val="tx1"/>
                </a:solidFill>
                <a:latin typeface="+mn-lt"/>
              </a:rPr>
              <a:t>Muscles</a:t>
            </a:r>
            <a:endParaRPr lang="en-US" altLang="en-US" sz="3600" cap="small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143000"/>
            <a:ext cx="55626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Muscles that </a:t>
            </a:r>
            <a:r>
              <a:rPr lang="en-US" altLang="en-US" sz="3600" u="sng" cap="small" dirty="0" err="1" smtClean="0">
                <a:solidFill>
                  <a:srgbClr val="FF0000"/>
                </a:solidFill>
              </a:rPr>
              <a:t>AB</a:t>
            </a:r>
            <a:r>
              <a:rPr lang="en-US" altLang="en-US" sz="3600" cap="small" dirty="0" err="1" smtClean="0">
                <a:solidFill>
                  <a:schemeClr val="tx1"/>
                </a:solidFill>
              </a:rPr>
              <a:t>duct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thigh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en-US" sz="3600" cap="small" dirty="0" smtClean="0"/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Tensor fasciae </a:t>
            </a:r>
            <a:r>
              <a:rPr lang="en-US" altLang="en-US" sz="3600" cap="small" dirty="0" err="1">
                <a:solidFill>
                  <a:srgbClr val="FF0000"/>
                </a:solidFill>
              </a:rPr>
              <a:t>l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atae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:               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Connects to iliotibial tract         Forms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Iliotibial Band</a:t>
            </a:r>
            <a:endParaRPr lang="en-US" altLang="en-US" sz="2400" dirty="0"/>
          </a:p>
          <a:p>
            <a:pPr marL="0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Proximal: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Iliac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Crest                             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Distal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Iliotibial Band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5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900521729"/>
              </p:ext>
            </p:extLst>
          </p:nvPr>
        </p:nvGraphicFramePr>
        <p:xfrm>
          <a:off x="5562600" y="1371600"/>
          <a:ext cx="3272548" cy="439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8" name="Image" r:id="rId3" imgW="1325883" imgH="1779885" progId="Photoshop.Image.7">
                  <p:embed/>
                </p:oleObj>
              </mc:Choice>
              <mc:Fallback>
                <p:oleObj name="Image" r:id="rId3" imgW="1325883" imgH="1779885" progId="Photoshop.Image.7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371600"/>
                        <a:ext cx="3272548" cy="439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-4572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u="sng" cap="small" dirty="0" smtClean="0">
                <a:solidFill>
                  <a:srgbClr val="FF0000"/>
                </a:solidFill>
                <a:latin typeface="+mn-lt"/>
              </a:rPr>
              <a:t>Posterior Thigh</a:t>
            </a:r>
            <a:r>
              <a:rPr lang="en-US" altLang="en-US" sz="3600" cap="small" dirty="0" smtClean="0">
                <a:solidFill>
                  <a:schemeClr val="tx1"/>
                </a:solidFill>
                <a:latin typeface="+mn-lt"/>
              </a:rPr>
              <a:t>: Gluteal Muscles</a:t>
            </a:r>
            <a:endParaRPr lang="en-US" altLang="en-US" sz="3600" cap="small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762000"/>
            <a:ext cx="6154918" cy="581818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1. Gluteus </a:t>
            </a:r>
            <a:r>
              <a:rPr lang="en-US" altLang="en-US" sz="3600" cap="small" dirty="0">
                <a:solidFill>
                  <a:srgbClr val="FF0000"/>
                </a:solidFill>
              </a:rPr>
              <a:t>M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aximus</a:t>
            </a:r>
          </a:p>
          <a:p>
            <a:pPr marL="384175" lvl="2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u="sng" cap="small" dirty="0" smtClean="0">
                <a:solidFill>
                  <a:srgbClr val="FF0000"/>
                </a:solidFill>
              </a:rPr>
              <a:t>Most powerful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thigh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extensor</a:t>
            </a:r>
          </a:p>
          <a:p>
            <a:pPr marL="384175" lvl="2" indent="0" eaLnBrk="1" hangingPunct="1">
              <a:buFont typeface="Calibri" panose="020F0502020204030204" pitchFamily="34" charset="0"/>
              <a:buNone/>
              <a:defRPr/>
            </a:pPr>
            <a:endParaRPr lang="en-US" altLang="en-US" sz="3600" cap="small" dirty="0">
              <a:solidFill>
                <a:schemeClr val="tx1"/>
              </a:solidFill>
            </a:endParaRPr>
          </a:p>
          <a:p>
            <a:pPr marL="384175" lvl="2" indent="-269875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2. Gluteus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medius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384175" lvl="2" indent="-269875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3. Gluteus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minimus</a:t>
            </a: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384175" lvl="2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Both </a:t>
            </a:r>
            <a:r>
              <a:rPr lang="en-US" altLang="en-US" sz="3600" u="sng" cap="small" dirty="0" smtClean="0">
                <a:solidFill>
                  <a:srgbClr val="FF0000"/>
                </a:solidFill>
              </a:rPr>
              <a:t>Ab</a:t>
            </a:r>
            <a:r>
              <a:rPr lang="en-US" altLang="en-US" sz="3600" i="1" cap="small" dirty="0" smtClean="0">
                <a:solidFill>
                  <a:schemeClr val="tx1"/>
                </a:solidFill>
              </a:rPr>
              <a:t>duct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thigh with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                                    Tensor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fasciae </a:t>
            </a:r>
            <a:r>
              <a:rPr lang="en-US" altLang="en-US" sz="3600" cap="small" dirty="0" err="1" smtClean="0">
                <a:solidFill>
                  <a:schemeClr val="tx1"/>
                </a:solidFill>
              </a:rPr>
              <a:t>latae</a:t>
            </a:r>
            <a:endParaRPr lang="en-US" altLang="en-US" sz="3600" cap="small" dirty="0" smtClean="0">
              <a:solidFill>
                <a:schemeClr val="tx1"/>
              </a:solidFill>
            </a:endParaRPr>
          </a:p>
          <a:p>
            <a:pPr marL="384175" lvl="2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Proximal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Pelvis</a:t>
            </a:r>
          </a:p>
          <a:p>
            <a:pPr marL="384175" lvl="2" indent="0" eaLnBrk="1" hangingPunct="1">
              <a:buFont typeface="Calibri" panose="020F0502020204030204" pitchFamily="34" charset="0"/>
              <a:buNone/>
              <a:defRPr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Distal: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Femur</a:t>
            </a:r>
          </a:p>
          <a:p>
            <a:pPr marL="200025" lvl="1" indent="0" eaLnBrk="1" hangingPunct="1">
              <a:buFont typeface="Calibri" panose="020F0502020204030204" pitchFamily="34" charset="0"/>
              <a:buNone/>
              <a:defRPr/>
            </a:pPr>
            <a:endParaRPr lang="en-US" alt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838200"/>
            <a:ext cx="489585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-5715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u="sng" cap="small" dirty="0" smtClean="0">
                <a:solidFill>
                  <a:srgbClr val="FF0000"/>
                </a:solidFill>
                <a:latin typeface="+mn-lt"/>
              </a:rPr>
              <a:t>Posterior Thigh </a:t>
            </a:r>
            <a:r>
              <a:rPr lang="en-US" altLang="en-US" sz="3600" cap="small" dirty="0" smtClean="0">
                <a:solidFill>
                  <a:schemeClr val="tx1"/>
                </a:solidFill>
                <a:latin typeface="+mn-lt"/>
              </a:rPr>
              <a:t>Muscles: Hamstrings</a:t>
            </a:r>
            <a:endParaRPr lang="en-US" altLang="en-US" sz="3600" cap="small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723900"/>
            <a:ext cx="6248400" cy="6057900"/>
          </a:xfrm>
        </p:spPr>
        <p:txBody>
          <a:bodyPr/>
          <a:lstStyle/>
          <a:p>
            <a:pPr eaLnBrk="1" hangingPunct="1"/>
            <a:r>
              <a:rPr lang="en-US" altLang="en-US" sz="3600" cap="small" dirty="0" smtClean="0">
                <a:solidFill>
                  <a:srgbClr val="FF0000"/>
                </a:solidFill>
              </a:rPr>
              <a:t>Three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Hamstring Muscles: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Extend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thigh and </a:t>
            </a:r>
            <a:r>
              <a:rPr lang="en-US" altLang="en-US" sz="3600" u="sng" cap="small" dirty="0">
                <a:solidFill>
                  <a:schemeClr val="tx1"/>
                </a:solidFill>
              </a:rPr>
              <a:t>F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lex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leg</a:t>
            </a:r>
          </a:p>
          <a:p>
            <a:pPr marL="0" lvl="1" indent="0" eaLnBrk="1" hangingPunct="1">
              <a:buFont typeface="Calibri" panose="020F0502020204030204" pitchFamily="34" charset="0"/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4. Biceps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femoris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                                    (long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&amp;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short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heads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)</a:t>
            </a: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200025" lvl="1" indent="-200025" eaLnBrk="1" hangingPunct="1">
              <a:buFont typeface="Calibri" panose="020F0502020204030204" pitchFamily="34" charset="0"/>
              <a:buNone/>
            </a:pP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200025" lvl="1" indent="-200025" eaLnBrk="1" hangingPunct="1">
              <a:buFont typeface="Calibri" panose="020F0502020204030204" pitchFamily="34" charset="0"/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5. Semimembranosus</a:t>
            </a: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200025" lvl="1" indent="-200025" eaLnBrk="1" hangingPunct="1">
              <a:buFont typeface="Calibri" panose="020F0502020204030204" pitchFamily="34" charset="0"/>
              <a:buNone/>
            </a:pP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marL="200025" lvl="1" indent="-200025" eaLnBrk="1" hangingPunct="1">
              <a:buFont typeface="Calibri" panose="020F0502020204030204" pitchFamily="34" charset="0"/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6. Semitendinosus</a:t>
            </a:r>
            <a:endParaRPr lang="en-US" altLang="en-US" sz="3600" cap="small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3600" cap="small" dirty="0" smtClean="0">
                <a:solidFill>
                  <a:srgbClr val="FF0000"/>
                </a:solidFill>
              </a:rPr>
              <a:t>Proximal: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Pelvis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Ischial tuberosity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Distal: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Tibia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00" y="76200"/>
            <a:ext cx="373380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-411441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u="sng" cap="small" dirty="0" smtClean="0">
                <a:solidFill>
                  <a:srgbClr val="FF0000"/>
                </a:solidFill>
                <a:latin typeface="+mn-lt"/>
              </a:rPr>
              <a:t>Anterior Leg </a:t>
            </a:r>
            <a:r>
              <a:rPr lang="en-US" altLang="en-US" sz="3600" cap="small" dirty="0" smtClean="0">
                <a:solidFill>
                  <a:schemeClr val="tx1"/>
                </a:solidFill>
                <a:latin typeface="+mn-lt"/>
              </a:rPr>
              <a:t>Muscles</a:t>
            </a:r>
            <a:endParaRPr lang="en-US" altLang="en-US" sz="3600" cap="small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731559"/>
            <a:ext cx="6019800" cy="5867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600" cap="small" dirty="0" smtClean="0">
                <a:solidFill>
                  <a:schemeClr val="tx1"/>
                </a:solidFill>
              </a:rPr>
              <a:t>Muscles that </a:t>
            </a:r>
            <a:r>
              <a:rPr lang="en-US" altLang="en-US" sz="3600" u="sng" cap="small" dirty="0" err="1" smtClean="0">
                <a:solidFill>
                  <a:srgbClr val="FF0000"/>
                </a:solidFill>
              </a:rPr>
              <a:t>dorsiflex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foot 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1.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Tibialis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anterior </a:t>
            </a:r>
            <a:r>
              <a:rPr lang="en-US" altLang="en-US" sz="3600" i="1" cap="small" dirty="0" smtClean="0">
                <a:solidFill>
                  <a:srgbClr val="FF0000"/>
                </a:solidFill>
              </a:rPr>
              <a:t>                                      </a:t>
            </a:r>
            <a:r>
              <a:rPr lang="en-US" altLang="en-US" sz="3600" cap="small" dirty="0">
                <a:solidFill>
                  <a:schemeClr val="tx1"/>
                </a:solidFill>
              </a:rPr>
              <a:t>a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lso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inverts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foot</a:t>
            </a:r>
          </a:p>
          <a:p>
            <a:pPr marL="0" indent="0" eaLnBrk="1" hangingPunct="1"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2. Extensor 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digitorum longus       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Tibia &amp; fibula to toes #2-5;                    also </a:t>
            </a:r>
            <a:r>
              <a:rPr lang="en-US" altLang="en-US" sz="3600" u="sng" cap="small" dirty="0" smtClean="0">
                <a:solidFill>
                  <a:schemeClr val="tx1"/>
                </a:solidFill>
              </a:rPr>
              <a:t>extends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toes 2-5</a:t>
            </a:r>
          </a:p>
          <a:p>
            <a:pPr marL="200025" lvl="1" indent="-200025" eaLnBrk="1" hangingPunct="1">
              <a:buFont typeface="Calibri" panose="020F0502020204030204" pitchFamily="34" charset="0"/>
              <a:buNone/>
            </a:pPr>
            <a:endParaRPr lang="en-US" altLang="en-US" sz="3600" cap="small" dirty="0">
              <a:solidFill>
                <a:schemeClr val="tx1"/>
              </a:solidFill>
            </a:endParaRPr>
          </a:p>
          <a:p>
            <a:pPr marL="0" lvl="1" indent="0" eaLnBrk="1" hangingPunct="1">
              <a:buFont typeface="Calibri" panose="020F0502020204030204" pitchFamily="34" charset="0"/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3. Extensor </a:t>
            </a:r>
            <a:r>
              <a:rPr lang="en-US" altLang="en-US" sz="3600" cap="small" dirty="0" err="1" smtClean="0">
                <a:solidFill>
                  <a:srgbClr val="FF0000"/>
                </a:solidFill>
              </a:rPr>
              <a:t>hallucis</a:t>
            </a:r>
            <a:r>
              <a:rPr lang="en-US" altLang="en-US" sz="3600" cap="small" dirty="0" smtClean="0">
                <a:solidFill>
                  <a:srgbClr val="FF0000"/>
                </a:solidFill>
              </a:rPr>
              <a:t> longus                      Proximal: 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Fibula </a:t>
            </a:r>
          </a:p>
          <a:p>
            <a:pPr marL="0" lvl="1" indent="0" eaLnBrk="1" hangingPunct="1">
              <a:buFont typeface="Calibri" panose="020F0502020204030204" pitchFamily="34" charset="0"/>
              <a:buNone/>
            </a:pPr>
            <a:r>
              <a:rPr lang="en-US" altLang="en-US" sz="3600" cap="small" dirty="0" smtClean="0">
                <a:solidFill>
                  <a:srgbClr val="FF0000"/>
                </a:solidFill>
              </a:rPr>
              <a:t>Distal: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1</a:t>
            </a:r>
            <a:r>
              <a:rPr lang="en-US" altLang="en-US" sz="3600" cap="small" baseline="30000" dirty="0" smtClean="0">
                <a:solidFill>
                  <a:schemeClr val="tx1"/>
                </a:solidFill>
              </a:rPr>
              <a:t>st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toe; extends 1</a:t>
            </a:r>
            <a:r>
              <a:rPr lang="en-US" altLang="en-US" sz="3600" cap="small" baseline="30000" dirty="0" smtClean="0">
                <a:solidFill>
                  <a:schemeClr val="tx1"/>
                </a:solidFill>
              </a:rPr>
              <a:t>st</a:t>
            </a:r>
            <a:r>
              <a:rPr lang="en-US" altLang="en-US" sz="3600" cap="small" dirty="0" smtClean="0">
                <a:solidFill>
                  <a:schemeClr val="tx1"/>
                </a:solidFill>
              </a:rPr>
              <a:t> toe</a:t>
            </a:r>
          </a:p>
          <a:p>
            <a:pPr marL="200025" lvl="1" indent="0" eaLnBrk="1" hangingPunct="1">
              <a:buFont typeface="Calibri" panose="020F0502020204030204" pitchFamily="34" charset="0"/>
              <a:buNone/>
            </a:pPr>
            <a:endParaRPr lang="en-US" altLang="en-US" sz="3200" dirty="0" smtClean="0">
              <a:solidFill>
                <a:schemeClr val="tx1"/>
              </a:solidFill>
            </a:endParaRPr>
          </a:p>
        </p:txBody>
      </p:sp>
      <p:pic>
        <p:nvPicPr>
          <p:cNvPr id="1843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925" y="3886200"/>
            <a:ext cx="258603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2120</TotalTime>
  <Words>435</Words>
  <Application>Microsoft Office PowerPoint</Application>
  <PresentationFormat>On-screen Show (4:3)</PresentationFormat>
  <Paragraphs>86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Wingdings</vt:lpstr>
      <vt:lpstr>Retrospect</vt:lpstr>
      <vt:lpstr>Image</vt:lpstr>
      <vt:lpstr>Appendicular Muscles: Lower Limb</vt:lpstr>
      <vt:lpstr>PowerPoint Presentation</vt:lpstr>
      <vt:lpstr>Anterior Thigh Muscles</vt:lpstr>
      <vt:lpstr>Anterior Thigh Muscles</vt:lpstr>
      <vt:lpstr>Medial Thigh Muscles</vt:lpstr>
      <vt:lpstr>Lateral Thigh Muscles</vt:lpstr>
      <vt:lpstr>Posterior Thigh: Gluteal Muscles</vt:lpstr>
      <vt:lpstr>Posterior Thigh Muscles: Hamstrings</vt:lpstr>
      <vt:lpstr>Anterior Leg Muscles</vt:lpstr>
      <vt:lpstr>PowerPoint Presentation</vt:lpstr>
      <vt:lpstr>Posterior Leg Muscles: Superficial</vt:lpstr>
      <vt:lpstr>Deep Posterior Leg Muscles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of the Lower Limb</dc:title>
  <dc:creator>Jason Heaton</dc:creator>
  <cp:lastModifiedBy>Buckingham, Susan C.</cp:lastModifiedBy>
  <cp:revision>78</cp:revision>
  <dcterms:created xsi:type="dcterms:W3CDTF">2005-09-26T01:16:36Z</dcterms:created>
  <dcterms:modified xsi:type="dcterms:W3CDTF">2020-02-24T20:52:02Z</dcterms:modified>
</cp:coreProperties>
</file>