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  <p:sldMasterId id="2147483671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65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742e3e7cd_1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742e3e7cd_1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10aada97a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710aada97a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710aada97a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710aada97a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710aada97a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710aada97a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710aada97a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710aada97a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10aada97a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710aada97a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710aada97a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710aada97a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710aada97a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710aada97a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710aada97a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710aada97a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710aada97a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710aada97a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10aada97a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10aada97a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52c9fdd9ef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52c9fdd9ef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710aada97a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710aada97a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710aada97a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710aada97a_0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710aada97a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710aada97a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710aada97a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710aada97a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710aada97a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710aada97a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7105dbaff6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7105dbaff6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7105dbaff6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7105dbaff6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7105dbaff6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7105dbaff6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7105dbaff6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7105dbaff6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710aada97a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710aada97a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10aada97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10aada97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710aada97a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710aada97a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Google Shape;55;p14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6" name="Google Shape;56;p14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60;p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8" name="Google Shape;78;p1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9" name="Google Shape;79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0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82" name="Google Shape;82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5" name="Google Shape;85;p2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6" name="Google Shape;86;p21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7" name="Google Shape;87;p21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92" name="Google Shape;92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3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96" name="Google Shape;96;p23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 rtl="0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icpdr.org/main/icpd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pdr.org/main/climate-change-adaptation-measures-toolbox?field=Droughts+and+low+flows&amp;type=All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pr.org/2013/06/15/192034094/rivers-run-through-controversies-over-who-owns-the-water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water_sanitation_health/publications/equitable-wsp/en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journals.sagepub.com/doi/full/10.1177/095624781245354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limsystems.com/simcli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weadapt.or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5" descr="White cloud in front of dark blue star-filled sky"/>
          <p:cNvPicPr preferRelativeResize="0"/>
          <p:nvPr/>
        </p:nvPicPr>
        <p:blipFill rotWithShape="1">
          <a:blip r:embed="rId3">
            <a:alphaModFix/>
          </a:blip>
          <a:srcRect r="1719" b="17067"/>
          <a:stretch/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5"/>
          <p:cNvSpPr txBox="1">
            <a:spLocks noGrp="1"/>
          </p:cNvSpPr>
          <p:nvPr>
            <p:ph type="ctrTitle"/>
          </p:nvPr>
        </p:nvSpPr>
        <p:spPr>
          <a:xfrm>
            <a:off x="510450" y="418975"/>
            <a:ext cx="8123100" cy="242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Chapter 9 - Climate Risk Tools</a:t>
            </a: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cxnSp>
        <p:nvCxnSpPr>
          <p:cNvPr id="106" name="Google Shape;106;p25"/>
          <p:cNvCxnSpPr/>
          <p:nvPr/>
        </p:nvCxnSpPr>
        <p:spPr>
          <a:xfrm>
            <a:off x="615150" y="2998025"/>
            <a:ext cx="500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4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TRANSBOUNDARY RIVER SYSTEMS &amp; CLIMATE CHANGE</a:t>
            </a:r>
            <a:endParaRPr sz="3600"/>
          </a:p>
        </p:txBody>
      </p:sp>
      <p:sp>
        <p:nvSpPr>
          <p:cNvPr id="162" name="Google Shape;162;p34"/>
          <p:cNvSpPr txBox="1">
            <a:spLocks noGrp="1"/>
          </p:cNvSpPr>
          <p:nvPr>
            <p:ph type="body" idx="1"/>
          </p:nvPr>
        </p:nvSpPr>
        <p:spPr>
          <a:xfrm>
            <a:off x="311700" y="1193475"/>
            <a:ext cx="5327100" cy="372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Global distribution Intnl river basins:</a:t>
            </a:r>
            <a:endParaRPr sz="3000"/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Europe = 69 </a:t>
            </a:r>
            <a:endParaRPr sz="3000"/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Africa = 59</a:t>
            </a:r>
            <a:endParaRPr sz="3000"/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Asia = 57</a:t>
            </a:r>
            <a:endParaRPr sz="3000"/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North America = 40</a:t>
            </a:r>
            <a:endParaRPr sz="3000"/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South America = 38</a:t>
            </a:r>
            <a:endParaRPr sz="300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  <p:pic>
        <p:nvPicPr>
          <p:cNvPr id="163" name="Google Shape;16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2425" y="1777000"/>
            <a:ext cx="4336974" cy="286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5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1 - </a:t>
            </a:r>
            <a:r>
              <a:rPr lang="en" sz="3200" u="sng"/>
              <a:t>Ganges-Brahmaputra-Meghna </a:t>
            </a:r>
            <a:endParaRPr sz="3200"/>
          </a:p>
        </p:txBody>
      </p:sp>
      <p:sp>
        <p:nvSpPr>
          <p:cNvPr id="169" name="Google Shape;169;p35"/>
          <p:cNvSpPr txBox="1">
            <a:spLocks noGrp="1"/>
          </p:cNvSpPr>
          <p:nvPr>
            <p:ph type="body" idx="1"/>
          </p:nvPr>
        </p:nvSpPr>
        <p:spPr>
          <a:xfrm>
            <a:off x="311700" y="700675"/>
            <a:ext cx="5034600" cy="30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3rd largest FW outlet to world’s oceans</a:t>
            </a:r>
            <a:endParaRPr sz="2800"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3 major river systems</a:t>
            </a:r>
            <a:endParaRPr sz="2800"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Involved countries:</a:t>
            </a:r>
            <a:endParaRPr sz="2800"/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India, Nepal, Bhuton, Tibet, Bangladesh</a:t>
            </a:r>
            <a:endParaRPr sz="28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280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  <p:pic>
        <p:nvPicPr>
          <p:cNvPr id="170" name="Google Shape;170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9675" y="700675"/>
            <a:ext cx="4107326" cy="2571525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35"/>
          <p:cNvSpPr txBox="1"/>
          <p:nvPr/>
        </p:nvSpPr>
        <p:spPr>
          <a:xfrm>
            <a:off x="311700" y="3595825"/>
            <a:ext cx="86811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●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Human</a:t>
            </a: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population = 600 million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Growth rate = 2%/ yr = 12 mil people/ yr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6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1 - </a:t>
            </a:r>
            <a:r>
              <a:rPr lang="en" sz="3200" u="sng"/>
              <a:t>Ganges-Brahmaputra-Meghna  </a:t>
            </a:r>
            <a:endParaRPr sz="3200"/>
          </a:p>
        </p:txBody>
      </p:sp>
      <p:sp>
        <p:nvSpPr>
          <p:cNvPr id="177" name="Google Shape;177;p36"/>
          <p:cNvSpPr txBox="1">
            <a:spLocks noGrp="1"/>
          </p:cNvSpPr>
          <p:nvPr>
            <p:ph type="body" idx="1"/>
          </p:nvPr>
        </p:nvSpPr>
        <p:spPr>
          <a:xfrm>
            <a:off x="311700" y="637400"/>
            <a:ext cx="4865100" cy="33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Annual discharge = 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357 trillion gallons</a:t>
            </a:r>
            <a:endParaRPr sz="2600"/>
          </a:p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Drainage area = 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420 mil acres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(TX = 172 mil acres)</a:t>
            </a:r>
            <a:endParaRPr sz="2600"/>
          </a:p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Sediment load = 1.5 billion tons/yr</a:t>
            </a:r>
            <a:endParaRPr sz="260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  <p:pic>
        <p:nvPicPr>
          <p:cNvPr id="178" name="Google Shape;17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9725" y="637400"/>
            <a:ext cx="4270076" cy="2979424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6"/>
          <p:cNvSpPr txBox="1"/>
          <p:nvPr/>
        </p:nvSpPr>
        <p:spPr>
          <a:xfrm>
            <a:off x="311700" y="3924350"/>
            <a:ext cx="8392800" cy="8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Originates @ foothills of the Himalayas via natural geomorphological processes upstream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7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1 - </a:t>
            </a:r>
            <a:r>
              <a:rPr lang="en" sz="3200" u="sng"/>
              <a:t>Ganges-Brahmaputra-Meghna  </a:t>
            </a:r>
            <a:endParaRPr sz="3200"/>
          </a:p>
        </p:txBody>
      </p:sp>
      <p:sp>
        <p:nvSpPr>
          <p:cNvPr id="185" name="Google Shape;185;p37"/>
          <p:cNvSpPr txBox="1">
            <a:spLocks noGrp="1"/>
          </p:cNvSpPr>
          <p:nvPr>
            <p:ph type="body" idx="1"/>
          </p:nvPr>
        </p:nvSpPr>
        <p:spPr>
          <a:xfrm>
            <a:off x="311700" y="637400"/>
            <a:ext cx="4480200" cy="38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CC projections:</a:t>
            </a:r>
            <a:endParaRPr sz="3000"/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w/ 1% increase in CO2</a:t>
            </a:r>
            <a:endParaRPr sz="3000"/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17.3% decrease in dry season precip</a:t>
            </a:r>
            <a:endParaRPr sz="3000"/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10% increase in wet season precip</a:t>
            </a:r>
            <a:endParaRPr sz="300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  <p:pic>
        <p:nvPicPr>
          <p:cNvPr id="186" name="Google Shape;186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6374" y="1154100"/>
            <a:ext cx="4316099" cy="301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8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1 - </a:t>
            </a:r>
            <a:r>
              <a:rPr lang="en" sz="3200" u="sng"/>
              <a:t>Ganges-Brahmaputra-Meghna  </a:t>
            </a:r>
            <a:endParaRPr sz="3200"/>
          </a:p>
        </p:txBody>
      </p:sp>
      <p:sp>
        <p:nvSpPr>
          <p:cNvPr id="192" name="Google Shape;192;p38"/>
          <p:cNvSpPr txBox="1">
            <a:spLocks noGrp="1"/>
          </p:cNvSpPr>
          <p:nvPr>
            <p:ph type="body" idx="1"/>
          </p:nvPr>
        </p:nvSpPr>
        <p:spPr>
          <a:xfrm>
            <a:off x="311700" y="637400"/>
            <a:ext cx="8520600" cy="283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Impacts: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Changes in spatial &amp; temporal distribution of rainfall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Increased runoff &amp; evaporation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Low groundwater recharge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Glacial melting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Water insecurity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Decreased ag production (food insecurity)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Decreased ecological biodiversity</a:t>
            </a:r>
            <a:endParaRPr sz="260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9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1 - </a:t>
            </a:r>
            <a:r>
              <a:rPr lang="en" sz="3200" u="sng"/>
              <a:t>Ganges-Brahmaputra-Meghna  </a:t>
            </a:r>
            <a:endParaRPr sz="3200"/>
          </a:p>
        </p:txBody>
      </p:sp>
      <p:sp>
        <p:nvSpPr>
          <p:cNvPr id="198" name="Google Shape;198;p39"/>
          <p:cNvSpPr txBox="1">
            <a:spLocks noGrp="1"/>
          </p:cNvSpPr>
          <p:nvPr>
            <p:ph type="body" idx="1"/>
          </p:nvPr>
        </p:nvSpPr>
        <p:spPr>
          <a:xfrm>
            <a:off x="311700" y="637400"/>
            <a:ext cx="4372500" cy="41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Bangladesh in lower riparian area</a:t>
            </a:r>
            <a:endParaRPr sz="2800"/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suffers severe floods</a:t>
            </a:r>
            <a:endParaRPr sz="2800"/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Extensive losses of life &amp; property</a:t>
            </a:r>
            <a:endParaRPr sz="2800"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2019 floods = 119 died</a:t>
            </a:r>
            <a:endParaRPr sz="2800"/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damaged 580,000 houses </a:t>
            </a:r>
            <a:endParaRPr sz="2800"/>
          </a:p>
        </p:txBody>
      </p:sp>
      <p:pic>
        <p:nvPicPr>
          <p:cNvPr id="199" name="Google Shape;19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6653" y="637400"/>
            <a:ext cx="3747348" cy="210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96025" y="2741152"/>
            <a:ext cx="4073474" cy="2286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0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1 - </a:t>
            </a:r>
            <a:r>
              <a:rPr lang="en" sz="3200" u="sng"/>
              <a:t>Ganges-Brahmaputra-Meghna  </a:t>
            </a:r>
            <a:endParaRPr sz="3200"/>
          </a:p>
        </p:txBody>
      </p:sp>
      <p:sp>
        <p:nvSpPr>
          <p:cNvPr id="206" name="Google Shape;206;p40"/>
          <p:cNvSpPr txBox="1">
            <a:spLocks noGrp="1"/>
          </p:cNvSpPr>
          <p:nvPr>
            <p:ph type="body" idx="1"/>
          </p:nvPr>
        </p:nvSpPr>
        <p:spPr>
          <a:xfrm>
            <a:off x="311700" y="637400"/>
            <a:ext cx="4541700" cy="420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2019 Bangladesh floods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15,000 medical cases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■"/>
            </a:pPr>
            <a:r>
              <a:rPr lang="en" sz="2600"/>
              <a:t>Diarrhea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■"/>
            </a:pPr>
            <a:r>
              <a:rPr lang="en" sz="2600"/>
              <a:t>Pneumonia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■"/>
            </a:pPr>
            <a:r>
              <a:rPr lang="en" sz="2600"/>
              <a:t>skin disease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■"/>
            </a:pPr>
            <a:r>
              <a:rPr lang="en" sz="2600"/>
              <a:t>eye infections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■"/>
            </a:pPr>
            <a:r>
              <a:rPr lang="en" sz="2600"/>
              <a:t>non-lethal snake-bites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■"/>
            </a:pPr>
            <a:r>
              <a:rPr lang="en" sz="2600"/>
              <a:t>general injury/illness</a:t>
            </a:r>
            <a:endParaRPr sz="2600"/>
          </a:p>
        </p:txBody>
      </p:sp>
      <p:pic>
        <p:nvPicPr>
          <p:cNvPr id="207" name="Google Shape;207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6991" y="637400"/>
            <a:ext cx="3722209" cy="24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9250" y="2863075"/>
            <a:ext cx="3277350" cy="2185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1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1 - </a:t>
            </a:r>
            <a:r>
              <a:rPr lang="en" sz="3200" u="sng"/>
              <a:t>Ganges-Brahmaputra-Meghna  </a:t>
            </a:r>
            <a:endParaRPr sz="3200"/>
          </a:p>
        </p:txBody>
      </p:sp>
      <p:sp>
        <p:nvSpPr>
          <p:cNvPr id="214" name="Google Shape;214;p41"/>
          <p:cNvSpPr txBox="1">
            <a:spLocks noGrp="1"/>
          </p:cNvSpPr>
          <p:nvPr>
            <p:ph type="body" idx="1"/>
          </p:nvPr>
        </p:nvSpPr>
        <p:spPr>
          <a:xfrm>
            <a:off x="311700" y="637400"/>
            <a:ext cx="5342700" cy="283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Socio-economic problems: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Conflicting upstream &amp; downstream interests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Ex - India developed water diversion plans for irrigation, navigation, &amp; water supply</a:t>
            </a:r>
            <a:endParaRPr sz="260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  <p:sp>
        <p:nvSpPr>
          <p:cNvPr id="215" name="Google Shape;215;p41"/>
          <p:cNvSpPr txBox="1"/>
          <p:nvPr/>
        </p:nvSpPr>
        <p:spPr>
          <a:xfrm>
            <a:off x="248950" y="3380225"/>
            <a:ext cx="8716200" cy="14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Major potential for providing/allocating water resources despite history of socioeconomic deprivation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○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Must have storage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○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Control/prevent removal of vegetative cover (slopes)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16" name="Google Shape;216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6826" y="699000"/>
            <a:ext cx="3378323" cy="1872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2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2 - </a:t>
            </a:r>
            <a:r>
              <a:rPr lang="en" sz="3200" u="sng"/>
              <a:t>Danube River Basin  </a:t>
            </a:r>
            <a:endParaRPr sz="3200"/>
          </a:p>
        </p:txBody>
      </p:sp>
      <p:sp>
        <p:nvSpPr>
          <p:cNvPr id="222" name="Google Shape;222;p42"/>
          <p:cNvSpPr txBox="1">
            <a:spLocks noGrp="1"/>
          </p:cNvSpPr>
          <p:nvPr>
            <p:ph type="body" idx="1"/>
          </p:nvPr>
        </p:nvSpPr>
        <p:spPr>
          <a:xfrm>
            <a:off x="311700" y="637400"/>
            <a:ext cx="8520600" cy="283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Europe’s 2nd longest river - 1,775 miles (BHM- Phoenix, AZ)</a:t>
            </a:r>
            <a:endParaRPr sz="2600"/>
          </a:p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Drainage area = 197,684,305 acres (TX = 172 mil acres)</a:t>
            </a:r>
            <a:endParaRPr sz="2600"/>
          </a:p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Discharge = 1,716,000 gallons/second</a:t>
            </a:r>
            <a:endParaRPr sz="2600"/>
          </a:p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19 countries involved</a:t>
            </a:r>
            <a:endParaRPr sz="2600"/>
          </a:p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83 million people</a:t>
            </a:r>
            <a:endParaRPr sz="260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  <p:pic>
        <p:nvPicPr>
          <p:cNvPr id="223" name="Google Shape;223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2100" y="2571750"/>
            <a:ext cx="3842100" cy="241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3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2 - </a:t>
            </a:r>
            <a:r>
              <a:rPr lang="en" sz="3200" u="sng"/>
              <a:t>Danube River Basin  </a:t>
            </a:r>
            <a:endParaRPr sz="3200"/>
          </a:p>
        </p:txBody>
      </p:sp>
      <p:sp>
        <p:nvSpPr>
          <p:cNvPr id="229" name="Google Shape;229;p43"/>
          <p:cNvSpPr txBox="1">
            <a:spLocks noGrp="1"/>
          </p:cNvSpPr>
          <p:nvPr>
            <p:ph type="body" idx="1"/>
          </p:nvPr>
        </p:nvSpPr>
        <p:spPr>
          <a:xfrm>
            <a:off x="311700" y="637400"/>
            <a:ext cx="8520600" cy="283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Dominant land-use 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35% = forest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34% = ag land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17% = grasslands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14% = urban</a:t>
            </a:r>
            <a:endParaRPr sz="2600"/>
          </a:p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Constant political conflict</a:t>
            </a:r>
            <a:endParaRPr sz="260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  <p:pic>
        <p:nvPicPr>
          <p:cNvPr id="230" name="Google Shape;23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637400"/>
            <a:ext cx="4173426" cy="2317478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43"/>
          <p:cNvSpPr txBox="1"/>
          <p:nvPr/>
        </p:nvSpPr>
        <p:spPr>
          <a:xfrm>
            <a:off x="310550" y="3488025"/>
            <a:ext cx="8520600" cy="15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●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The International Commission for the Protection of the Danube River (ICPDR)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14400" lvl="1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1st international basin-wide group </a:t>
            </a:r>
            <a:r>
              <a:rPr lang="en" sz="12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4"/>
              </a:rPr>
              <a:t>https://www.icpdr.org/main/icpdr</a:t>
            </a:r>
            <a:endParaRPr sz="12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1440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6"/>
          <p:cNvSpPr txBox="1">
            <a:spLocks noGrp="1"/>
          </p:cNvSpPr>
          <p:nvPr>
            <p:ph type="title"/>
          </p:nvPr>
        </p:nvSpPr>
        <p:spPr>
          <a:xfrm>
            <a:off x="311700" y="853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CLIMATE CHANGE TOOLS - WATER SECTOR</a:t>
            </a:r>
            <a:endParaRPr sz="3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12" name="Google Shape;112;p26"/>
          <p:cNvSpPr txBox="1">
            <a:spLocks noGrp="1"/>
          </p:cNvSpPr>
          <p:nvPr>
            <p:ph type="body" idx="1"/>
          </p:nvPr>
        </p:nvSpPr>
        <p:spPr>
          <a:xfrm>
            <a:off x="311700" y="721075"/>
            <a:ext cx="4920600" cy="41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CC Water Sector Tools - </a:t>
            </a:r>
            <a:r>
              <a:rPr lang="en" sz="2800"/>
              <a:t> technologies, documents, computer programs, or research data  that build the resilience of the water sector to current climate variability or future climate impacts</a:t>
            </a:r>
            <a:endParaRPr sz="2800"/>
          </a:p>
          <a:p>
            <a:pPr marL="4572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400"/>
          </a:p>
        </p:txBody>
      </p:sp>
      <p:pic>
        <p:nvPicPr>
          <p:cNvPr id="113" name="Google Shape;11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97125" y="1387975"/>
            <a:ext cx="3606898" cy="2367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4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2 - </a:t>
            </a:r>
            <a:r>
              <a:rPr lang="en" sz="3200" u="sng"/>
              <a:t>Danube River Basin  </a:t>
            </a:r>
            <a:endParaRPr sz="3200"/>
          </a:p>
        </p:txBody>
      </p:sp>
      <p:sp>
        <p:nvSpPr>
          <p:cNvPr id="237" name="Google Shape;237;p44"/>
          <p:cNvSpPr txBox="1">
            <a:spLocks noGrp="1"/>
          </p:cNvSpPr>
          <p:nvPr>
            <p:ph type="body" idx="1"/>
          </p:nvPr>
        </p:nvSpPr>
        <p:spPr>
          <a:xfrm>
            <a:off x="311700" y="637400"/>
            <a:ext cx="8520600" cy="45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CC projections:</a:t>
            </a:r>
            <a:endParaRPr sz="2800"/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Increased river flux/discharge Nov-May</a:t>
            </a:r>
            <a:endParaRPr sz="2800"/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Flows in March &amp; April will more than double by 2050</a:t>
            </a:r>
            <a:endParaRPr sz="2800"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ICPDR established CC Adaptation Plan 2012:</a:t>
            </a:r>
            <a:endParaRPr sz="2800"/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Updated plan in 2018 with new data</a:t>
            </a:r>
            <a:endParaRPr sz="2800"/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Publicly provide information &amp; adaptation tools</a:t>
            </a:r>
            <a:endParaRPr sz="2800"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 u="sng">
                <a:solidFill>
                  <a:schemeClr val="hlink"/>
                </a:solidFill>
                <a:hlinkClick r:id="rId3"/>
              </a:rPr>
              <a:t>http://www.icpdr.org/main/climate-change-adaptation-measures-toolbox?field=Droughts+and+low+flows&amp;type=All</a:t>
            </a:r>
            <a:endParaRPr sz="200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8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5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3 - </a:t>
            </a:r>
            <a:r>
              <a:rPr lang="en" sz="3200" u="sng"/>
              <a:t>Colorado River Basin</a:t>
            </a:r>
            <a:endParaRPr sz="3200"/>
          </a:p>
        </p:txBody>
      </p:sp>
      <p:sp>
        <p:nvSpPr>
          <p:cNvPr id="243" name="Google Shape;243;p45"/>
          <p:cNvSpPr txBox="1">
            <a:spLocks noGrp="1"/>
          </p:cNvSpPr>
          <p:nvPr>
            <p:ph type="body" idx="1"/>
          </p:nvPr>
        </p:nvSpPr>
        <p:spPr>
          <a:xfrm>
            <a:off x="311700" y="592900"/>
            <a:ext cx="4944600" cy="43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Water source = snowmelt in Rocky Mtns (May-July)</a:t>
            </a:r>
            <a:endParaRPr sz="2800"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River forms ~17 miles of the US/Mexico border</a:t>
            </a:r>
            <a:endParaRPr sz="2800"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Nation’s 5th longest river @ 1,447 miles</a:t>
            </a:r>
            <a:endParaRPr sz="2800"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Drainage area = 159,224,329 acres </a:t>
            </a:r>
            <a:endParaRPr sz="2800"/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(TX = 172 mil)</a:t>
            </a:r>
            <a:endParaRPr sz="2800"/>
          </a:p>
        </p:txBody>
      </p:sp>
      <p:pic>
        <p:nvPicPr>
          <p:cNvPr id="244" name="Google Shape;244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56450" y="756700"/>
            <a:ext cx="3760660" cy="4061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6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3 - </a:t>
            </a:r>
            <a:r>
              <a:rPr lang="en" sz="3200" u="sng"/>
              <a:t>Colorado River Basin</a:t>
            </a:r>
            <a:endParaRPr sz="3200"/>
          </a:p>
        </p:txBody>
      </p:sp>
      <p:sp>
        <p:nvSpPr>
          <p:cNvPr id="250" name="Google Shape;250;p46"/>
          <p:cNvSpPr txBox="1">
            <a:spLocks noGrp="1"/>
          </p:cNvSpPr>
          <p:nvPr>
            <p:ph type="body" idx="1"/>
          </p:nvPr>
        </p:nvSpPr>
        <p:spPr>
          <a:xfrm>
            <a:off x="311700" y="592900"/>
            <a:ext cx="4572600" cy="43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States involved:</a:t>
            </a:r>
            <a:endParaRPr sz="2800"/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WY, CO, UT, NV, NM, CA, AZ</a:t>
            </a:r>
            <a:endParaRPr sz="2800"/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40+ million people</a:t>
            </a:r>
            <a:endParaRPr sz="2800"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75% of basin = federal land</a:t>
            </a:r>
            <a:endParaRPr sz="2800"/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National forests/parks &amp; Indian Reservations</a:t>
            </a:r>
            <a:endParaRPr sz="2800"/>
          </a:p>
        </p:txBody>
      </p:sp>
      <p:pic>
        <p:nvPicPr>
          <p:cNvPr id="251" name="Google Shape;251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1650" y="777600"/>
            <a:ext cx="3760660" cy="4061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7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3 - </a:t>
            </a:r>
            <a:r>
              <a:rPr lang="en" sz="3200" u="sng"/>
              <a:t>Colorado River Basin</a:t>
            </a:r>
            <a:endParaRPr sz="3200"/>
          </a:p>
        </p:txBody>
      </p:sp>
      <p:sp>
        <p:nvSpPr>
          <p:cNvPr id="257" name="Google Shape;257;p47"/>
          <p:cNvSpPr txBox="1">
            <a:spLocks noGrp="1"/>
          </p:cNvSpPr>
          <p:nvPr>
            <p:ph type="body" idx="1"/>
          </p:nvPr>
        </p:nvSpPr>
        <p:spPr>
          <a:xfrm>
            <a:off x="311700" y="592900"/>
            <a:ext cx="4914000" cy="43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CC projections: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Temps will increase 3-5 degrees F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Lower basin = drier &amp; drought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Reduced runoff by 6-20% by 2050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Evaporation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infiltration of drier soils</a:t>
            </a:r>
            <a:endParaRPr sz="2600"/>
          </a:p>
        </p:txBody>
      </p:sp>
      <p:pic>
        <p:nvPicPr>
          <p:cNvPr id="258" name="Google Shape;258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5650" y="756700"/>
            <a:ext cx="3760660" cy="4061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8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Example 3 - </a:t>
            </a:r>
            <a:r>
              <a:rPr lang="en" sz="3200" u="sng"/>
              <a:t>Colorado River Basin</a:t>
            </a:r>
            <a:endParaRPr sz="3200"/>
          </a:p>
        </p:txBody>
      </p:sp>
      <p:sp>
        <p:nvSpPr>
          <p:cNvPr id="264" name="Google Shape;264;p48"/>
          <p:cNvSpPr txBox="1">
            <a:spLocks noGrp="1"/>
          </p:cNvSpPr>
          <p:nvPr>
            <p:ph type="body" idx="1"/>
          </p:nvPr>
        </p:nvSpPr>
        <p:spPr>
          <a:xfrm>
            <a:off x="311700" y="592900"/>
            <a:ext cx="8592000" cy="43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Challenges:</a:t>
            </a:r>
            <a:endParaRPr sz="2400"/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Expanding populations/economies</a:t>
            </a:r>
            <a:endParaRPr sz="2400"/>
          </a:p>
          <a:p>
            <a:pPr marL="1371600" lvl="2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Urban development, water security/storage</a:t>
            </a:r>
            <a:endParaRPr sz="2400"/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Intense dependence on groundwater</a:t>
            </a:r>
            <a:endParaRPr sz="2400"/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Water rights issues</a:t>
            </a:r>
            <a:endParaRPr sz="2400"/>
          </a:p>
          <a:p>
            <a:pPr marL="1371600" lvl="2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 u="sng"/>
              <a:t>East = Riparian doctrine</a:t>
            </a:r>
            <a:endParaRPr sz="2400" u="sng"/>
          </a:p>
          <a:p>
            <a:pPr marL="1828800" lvl="3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If you live next to water = you have user rights </a:t>
            </a:r>
            <a:r>
              <a:rPr lang="en" sz="1000" u="sng">
                <a:solidFill>
                  <a:schemeClr val="hlink"/>
                </a:solidFill>
                <a:hlinkClick r:id="rId3"/>
              </a:rPr>
              <a:t>https://www.npr.org/2013/06/15/192034094/rivers-run-through-controversies-over-who-owns-the-water</a:t>
            </a:r>
            <a:endParaRPr sz="1000"/>
          </a:p>
          <a:p>
            <a:pPr marL="1371600" lvl="2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 u="sng"/>
              <a:t>West = Prior appropriation doctrine</a:t>
            </a:r>
            <a:endParaRPr sz="2400" u="sng"/>
          </a:p>
          <a:p>
            <a:pPr marL="1828800" lvl="3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First arrivals (oldest) = have water rights</a:t>
            </a:r>
            <a:endParaRPr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7"/>
          <p:cNvSpPr txBox="1">
            <a:spLocks noGrp="1"/>
          </p:cNvSpPr>
          <p:nvPr>
            <p:ph type="title"/>
          </p:nvPr>
        </p:nvSpPr>
        <p:spPr>
          <a:xfrm>
            <a:off x="311700" y="853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CLIMATE CHANGE TOOLS - WATER SECTOR</a:t>
            </a:r>
            <a:endParaRPr sz="3200"/>
          </a:p>
        </p:txBody>
      </p:sp>
      <p:sp>
        <p:nvSpPr>
          <p:cNvPr id="119" name="Google Shape;119;p27"/>
          <p:cNvSpPr txBox="1">
            <a:spLocks noGrp="1"/>
          </p:cNvSpPr>
          <p:nvPr>
            <p:ph type="body" idx="1"/>
          </p:nvPr>
        </p:nvSpPr>
        <p:spPr>
          <a:xfrm>
            <a:off x="311700" y="566625"/>
            <a:ext cx="8384100" cy="43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CC tool functions: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 u="sng"/>
              <a:t>1 - Process guidance</a:t>
            </a:r>
            <a:r>
              <a:rPr lang="en" sz="2700"/>
              <a:t> </a:t>
            </a:r>
            <a:endParaRPr sz="2700"/>
          </a:p>
          <a:p>
            <a:pPr marL="1828800" lvl="3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Communicating with/engaging stakeholders</a:t>
            </a:r>
            <a:endParaRPr sz="2700"/>
          </a:p>
          <a:p>
            <a:pPr marL="1828800" lvl="3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Screening/assessing climate risk, development, adaptations, responses</a:t>
            </a:r>
            <a:endParaRPr sz="2700"/>
          </a:p>
          <a:p>
            <a:pPr marL="1828800" lvl="3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Monitoring/evaluation of above 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 u="sng"/>
              <a:t>2 - Providing data/information</a:t>
            </a:r>
            <a:r>
              <a:rPr lang="en" sz="2700"/>
              <a:t> 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 u="sng"/>
              <a:t>3 - Knowledge sharing tools</a:t>
            </a:r>
            <a:endParaRPr sz="2700" u="sng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8"/>
          <p:cNvSpPr txBox="1">
            <a:spLocks noGrp="1"/>
          </p:cNvSpPr>
          <p:nvPr>
            <p:ph type="title"/>
          </p:nvPr>
        </p:nvSpPr>
        <p:spPr>
          <a:xfrm>
            <a:off x="311700" y="853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CLIMATE CHANGE TOOLS - WATER SECTOR</a:t>
            </a:r>
            <a:endParaRPr sz="3200"/>
          </a:p>
        </p:txBody>
      </p:sp>
      <p:sp>
        <p:nvSpPr>
          <p:cNvPr id="125" name="Google Shape;125;p28"/>
          <p:cNvSpPr txBox="1">
            <a:spLocks noGrp="1"/>
          </p:cNvSpPr>
          <p:nvPr>
            <p:ph type="body" idx="1"/>
          </p:nvPr>
        </p:nvSpPr>
        <p:spPr>
          <a:xfrm>
            <a:off x="311700" y="566625"/>
            <a:ext cx="8384100" cy="43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 u="sng"/>
              <a:t>Community-Based Risk Screening Tool — Adaptation and Livelihoods</a:t>
            </a:r>
            <a:endParaRPr sz="2700" u="sng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Most common/widely used for climate risk management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Identifies &amp; prioritizes:</a:t>
            </a:r>
            <a:endParaRPr sz="2700"/>
          </a:p>
          <a:p>
            <a:pPr marL="1371600" lvl="2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■"/>
            </a:pPr>
            <a:r>
              <a:rPr lang="en" sz="2700"/>
              <a:t>Climate risks for local projects</a:t>
            </a:r>
            <a:endParaRPr sz="2700"/>
          </a:p>
          <a:p>
            <a:pPr marL="1371600" lvl="2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■"/>
            </a:pPr>
            <a:r>
              <a:rPr lang="en" sz="2700"/>
              <a:t>Important local livelihood resources</a:t>
            </a:r>
            <a:endParaRPr sz="2700"/>
          </a:p>
          <a:p>
            <a:pPr marL="1371600" lvl="2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■"/>
            </a:pPr>
            <a:r>
              <a:rPr lang="en" sz="2700"/>
              <a:t>Adaptation interventions</a:t>
            </a:r>
            <a:endParaRPr sz="27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7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9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CLIMATE CHANGE TOOLS - WATER SECTOR</a:t>
            </a:r>
            <a:endParaRPr sz="3200"/>
          </a:p>
        </p:txBody>
      </p:sp>
      <p:sp>
        <p:nvSpPr>
          <p:cNvPr id="131" name="Google Shape;131;p29"/>
          <p:cNvSpPr txBox="1">
            <a:spLocks noGrp="1"/>
          </p:cNvSpPr>
          <p:nvPr>
            <p:ph type="body" idx="1"/>
          </p:nvPr>
        </p:nvSpPr>
        <p:spPr>
          <a:xfrm>
            <a:off x="311700" y="522025"/>
            <a:ext cx="8520600" cy="439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 u="sng"/>
              <a:t>Tool Examples:</a:t>
            </a:r>
            <a:endParaRPr sz="2600" u="sng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1 - Water Safety Planning Guidebook (2009)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Developed by the World Health Organization 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Goal = ensuring safe, healthy drinking water supply for various regions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https://www.who.int/water_sanitation_health/publications/equitable-wsp/en/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2 - Rapid CC Adaptation Assessment (2012)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 assesses climate vulnerabilities &amp; adaptations in urban slum communities - 3 trials in Africa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https://journals.sagepub.com/doi/full/10.1177/0956247812453540</a:t>
            </a:r>
            <a:endParaRPr sz="2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CLIMATE CHANGE TOOLS - WATER SECTOR</a:t>
            </a:r>
            <a:endParaRPr sz="3200"/>
          </a:p>
        </p:txBody>
      </p:sp>
      <p:sp>
        <p:nvSpPr>
          <p:cNvPr id="137" name="Google Shape;137;p30"/>
          <p:cNvSpPr txBox="1">
            <a:spLocks noGrp="1"/>
          </p:cNvSpPr>
          <p:nvPr>
            <p:ph type="body" idx="1"/>
          </p:nvPr>
        </p:nvSpPr>
        <p:spPr>
          <a:xfrm>
            <a:off x="311700" y="522025"/>
            <a:ext cx="8520600" cy="439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 u="sng"/>
              <a:t>Tool Examples:</a:t>
            </a:r>
            <a:endParaRPr sz="2600" u="sng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3 - SimCLIM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Computer modeling system to assess climate impacts &amp; adaptations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https://www.climsystems.com/simclim/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4 - weADAPT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Climate adaptation non-profit/website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https://www.weadapt.org/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5 - GIS - ArcGIS/ArcMap/ArcGIS Pro</a:t>
            </a:r>
            <a:endParaRPr sz="260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31" descr="White cloud in front of dark blue star-filled sky"/>
          <p:cNvPicPr preferRelativeResize="0"/>
          <p:nvPr/>
        </p:nvPicPr>
        <p:blipFill rotWithShape="1">
          <a:blip r:embed="rId3">
            <a:alphaModFix/>
          </a:blip>
          <a:srcRect r="1719" b="17067"/>
          <a:stretch/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31"/>
          <p:cNvSpPr txBox="1">
            <a:spLocks noGrp="1"/>
          </p:cNvSpPr>
          <p:nvPr>
            <p:ph type="ctrTitle"/>
          </p:nvPr>
        </p:nvSpPr>
        <p:spPr>
          <a:xfrm>
            <a:off x="510450" y="418975"/>
            <a:ext cx="8123100" cy="242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Chapter 10 - Transboundary River Systems &amp; CC</a:t>
            </a: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cxnSp>
        <p:nvCxnSpPr>
          <p:cNvPr id="144" name="Google Shape;144;p31"/>
          <p:cNvCxnSpPr/>
          <p:nvPr/>
        </p:nvCxnSpPr>
        <p:spPr>
          <a:xfrm>
            <a:off x="615150" y="2998025"/>
            <a:ext cx="500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2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TRANSBOUNDARY RIVER SYSTEMS &amp; CLIMATE CHANGE</a:t>
            </a:r>
            <a:endParaRPr sz="3600"/>
          </a:p>
        </p:txBody>
      </p:sp>
      <p:sp>
        <p:nvSpPr>
          <p:cNvPr id="150" name="Google Shape;150;p32"/>
          <p:cNvSpPr txBox="1">
            <a:spLocks noGrp="1"/>
          </p:cNvSpPr>
          <p:nvPr>
            <p:ph type="body" idx="1"/>
          </p:nvPr>
        </p:nvSpPr>
        <p:spPr>
          <a:xfrm>
            <a:off x="311700" y="1193475"/>
            <a:ext cx="8520600" cy="372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Most river basins/watersheds across the globe are shared by 2/more nations </a:t>
            </a:r>
            <a:endParaRPr sz="2600"/>
          </a:p>
          <a:p>
            <a:pPr marL="914400" lvl="1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Plays significant role in international conflicts &amp; security issues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Inequities in distribution, use, &amp; water mgmt impacts</a:t>
            </a:r>
            <a:endParaRPr sz="2600"/>
          </a:p>
          <a:p>
            <a:pPr marL="1371600" lvl="2" indent="-393700" algn="l" rtl="0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Water systems &amp; infrastructure are commonly used as military/war targets</a:t>
            </a:r>
            <a:endParaRPr sz="260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3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TRANSBOUNDARY RIVER SYSTEMS &amp; CLIMATE CHANGE</a:t>
            </a:r>
            <a:endParaRPr sz="3600"/>
          </a:p>
        </p:txBody>
      </p:sp>
      <p:sp>
        <p:nvSpPr>
          <p:cNvPr id="156" name="Google Shape;156;p33"/>
          <p:cNvSpPr txBox="1">
            <a:spLocks noGrp="1"/>
          </p:cNvSpPr>
          <p:nvPr>
            <p:ph type="body" idx="1"/>
          </p:nvPr>
        </p:nvSpPr>
        <p:spPr>
          <a:xfrm>
            <a:off x="311700" y="1193475"/>
            <a:ext cx="8520600" cy="372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International river basins cover ~½ of Earth’s land surface</a:t>
            </a:r>
            <a:endParaRPr sz="3000"/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UN began assessing in 1950s</a:t>
            </a:r>
            <a:endParaRPr sz="3000"/>
          </a:p>
          <a:p>
            <a:pPr marL="1371600" lvl="2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1958 = 166 intnl river basins</a:t>
            </a:r>
            <a:endParaRPr sz="3000"/>
          </a:p>
          <a:p>
            <a:pPr marL="1371600" lvl="2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1978 = 214</a:t>
            </a:r>
            <a:endParaRPr sz="3000"/>
          </a:p>
          <a:p>
            <a:pPr marL="1371600" lvl="2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Today = 263</a:t>
            </a:r>
            <a:endParaRPr sz="300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886</Words>
  <Application>Microsoft Office PowerPoint</Application>
  <PresentationFormat>On-screen Show (16:9)</PresentationFormat>
  <Paragraphs>166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Proxima Nova</vt:lpstr>
      <vt:lpstr>Simple Light</vt:lpstr>
      <vt:lpstr>Spearmint</vt:lpstr>
      <vt:lpstr>  Chapter 9 - Climate Risk Tools  </vt:lpstr>
      <vt:lpstr>CLIMATE CHANGE TOOLS - WATER SECTOR </vt:lpstr>
      <vt:lpstr>CLIMATE CHANGE TOOLS - WATER SECTOR</vt:lpstr>
      <vt:lpstr>CLIMATE CHANGE TOOLS - WATER SECTOR</vt:lpstr>
      <vt:lpstr>CLIMATE CHANGE TOOLS - WATER SECTOR</vt:lpstr>
      <vt:lpstr>CLIMATE CHANGE TOOLS - WATER SECTOR</vt:lpstr>
      <vt:lpstr>      Chapter 10 - Transboundary River Systems &amp; CC </vt:lpstr>
      <vt:lpstr>TRANSBOUNDARY RIVER SYSTEMS &amp; CLIMATE CHANGE</vt:lpstr>
      <vt:lpstr>TRANSBOUNDARY RIVER SYSTEMS &amp; CLIMATE CHANGE</vt:lpstr>
      <vt:lpstr>TRANSBOUNDARY RIVER SYSTEMS &amp; CLIMATE CHANGE</vt:lpstr>
      <vt:lpstr>Example 1 - Ganges-Brahmaputra-Meghna </vt:lpstr>
      <vt:lpstr>Example 1 - Ganges-Brahmaputra-Meghna  </vt:lpstr>
      <vt:lpstr>Example 1 - Ganges-Brahmaputra-Meghna  </vt:lpstr>
      <vt:lpstr>Example 1 - Ganges-Brahmaputra-Meghna  </vt:lpstr>
      <vt:lpstr>Example 1 - Ganges-Brahmaputra-Meghna  </vt:lpstr>
      <vt:lpstr>Example 1 - Ganges-Brahmaputra-Meghna  </vt:lpstr>
      <vt:lpstr>Example 1 - Ganges-Brahmaputra-Meghna  </vt:lpstr>
      <vt:lpstr>Example 2 - Danube River Basin  </vt:lpstr>
      <vt:lpstr>Example 2 - Danube River Basin  </vt:lpstr>
      <vt:lpstr>Example 2 - Danube River Basin  </vt:lpstr>
      <vt:lpstr>Example 3 - Colorado River Basin</vt:lpstr>
      <vt:lpstr>Example 3 - Colorado River Basin</vt:lpstr>
      <vt:lpstr>Example 3 - Colorado River Basin</vt:lpstr>
      <vt:lpstr>Example 3 - Colorado River Basin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Chapter 9 - Climate Risk Tools  </dc:title>
  <dc:creator>Kamber, Lacy</dc:creator>
  <cp:lastModifiedBy>Kamber, Lacy</cp:lastModifiedBy>
  <cp:revision>1</cp:revision>
  <dcterms:modified xsi:type="dcterms:W3CDTF">2020-03-10T14:18:55Z</dcterms:modified>
</cp:coreProperties>
</file>