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 id="275" r:id="rId3"/>
    <p:sldId id="276" r:id="rId4"/>
    <p:sldId id="279" r:id="rId5"/>
    <p:sldId id="280" r:id="rId6"/>
    <p:sldId id="281" r:id="rId7"/>
    <p:sldId id="277" r:id="rId8"/>
    <p:sldId id="257" r:id="rId9"/>
    <p:sldId id="272" r:id="rId10"/>
    <p:sldId id="273" r:id="rId11"/>
    <p:sldId id="258" r:id="rId12"/>
    <p:sldId id="261" r:id="rId13"/>
    <p:sldId id="262" r:id="rId14"/>
    <p:sldId id="263" r:id="rId15"/>
    <p:sldId id="264" r:id="rId16"/>
    <p:sldId id="265" r:id="rId17"/>
    <p:sldId id="266" r:id="rId18"/>
    <p:sldId id="267" r:id="rId19"/>
    <p:sldId id="268" r:id="rId20"/>
    <p:sldId id="274" r:id="rId21"/>
    <p:sldId id="269" r:id="rId22"/>
    <p:sldId id="270" r:id="rId23"/>
    <p:sldId id="271" r:id="rId24"/>
    <p:sldId id="259" r:id="rId25"/>
    <p:sldId id="278" r:id="rId26"/>
    <p:sldId id="282" r:id="rId27"/>
    <p:sldId id="283" r:id="rId28"/>
    <p:sldId id="284" r:id="rId2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3524" autoAdjust="0"/>
    <p:restoredTop sz="94618" autoAdjust="0"/>
  </p:normalViewPr>
  <p:slideViewPr>
    <p:cSldViewPr snapToGrid="0" snapToObjects="1">
      <p:cViewPr varScale="1">
        <p:scale>
          <a:sx n="99" d="100"/>
          <a:sy n="99" d="100"/>
        </p:scale>
        <p:origin x="-360" y="-104"/>
      </p:cViewPr>
      <p:guideLst>
        <p:guide orient="horz" pos="2160"/>
        <p:guide pos="2880"/>
      </p:guideLst>
    </p:cSldViewPr>
  </p:slideViewPr>
  <p:outlineViewPr>
    <p:cViewPr>
      <p:scale>
        <a:sx n="33" d="100"/>
        <a:sy n="33" d="100"/>
      </p:scale>
      <p:origin x="0" y="3016"/>
    </p:cViewPr>
  </p:outlin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printerSettings" Target="printerSettings/printerSettings1.bin"/><Relationship Id="rId31" Type="http://schemas.openxmlformats.org/officeDocument/2006/relationships/presProps" Target="presProps.xml"/><Relationship Id="rId32" Type="http://schemas.openxmlformats.org/officeDocument/2006/relationships/viewProps" Target="viewProps.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theme" Target="theme/theme1.xml"/><Relationship Id="rId34"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31B34F3-E94E-F74C-A32A-BF7DBD99A7CE}" type="datetimeFigureOut">
              <a:rPr lang="en-US" smtClean="0"/>
              <a:t>3/12/20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8060DBA-86B2-374F-B1DF-675DC8AD34FA}" type="slidenum">
              <a:rPr lang="en-US" smtClean="0"/>
              <a:t>‹#›</a:t>
            </a:fld>
            <a:endParaRPr lang="en-US"/>
          </a:p>
        </p:txBody>
      </p:sp>
    </p:spTree>
    <p:extLst>
      <p:ext uri="{BB962C8B-B14F-4D97-AF65-F5344CB8AC3E}">
        <p14:creationId xmlns:p14="http://schemas.microsoft.com/office/powerpoint/2010/main" val="270201993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1B34F3-E94E-F74C-A32A-BF7DBD99A7CE}" type="datetimeFigureOut">
              <a:rPr lang="en-US" smtClean="0"/>
              <a:t>3/12/20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8060DBA-86B2-374F-B1DF-675DC8AD34FA}" type="slidenum">
              <a:rPr lang="en-US" smtClean="0"/>
              <a:t>‹#›</a:t>
            </a:fld>
            <a:endParaRPr lang="en-US"/>
          </a:p>
        </p:txBody>
      </p:sp>
    </p:spTree>
    <p:extLst>
      <p:ext uri="{BB962C8B-B14F-4D97-AF65-F5344CB8AC3E}">
        <p14:creationId xmlns:p14="http://schemas.microsoft.com/office/powerpoint/2010/main" val="29494982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1B34F3-E94E-F74C-A32A-BF7DBD99A7CE}" type="datetimeFigureOut">
              <a:rPr lang="en-US" smtClean="0"/>
              <a:t>3/12/20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8060DBA-86B2-374F-B1DF-675DC8AD34FA}" type="slidenum">
              <a:rPr lang="en-US" smtClean="0"/>
              <a:t>‹#›</a:t>
            </a:fld>
            <a:endParaRPr lang="en-US"/>
          </a:p>
        </p:txBody>
      </p:sp>
    </p:spTree>
    <p:extLst>
      <p:ext uri="{BB962C8B-B14F-4D97-AF65-F5344CB8AC3E}">
        <p14:creationId xmlns:p14="http://schemas.microsoft.com/office/powerpoint/2010/main" val="14279412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1B34F3-E94E-F74C-A32A-BF7DBD99A7CE}" type="datetimeFigureOut">
              <a:rPr lang="en-US" smtClean="0"/>
              <a:t>3/12/20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8060DBA-86B2-374F-B1DF-675DC8AD34FA}" type="slidenum">
              <a:rPr lang="en-US" smtClean="0"/>
              <a:t>‹#›</a:t>
            </a:fld>
            <a:endParaRPr lang="en-US"/>
          </a:p>
        </p:txBody>
      </p:sp>
    </p:spTree>
    <p:extLst>
      <p:ext uri="{BB962C8B-B14F-4D97-AF65-F5344CB8AC3E}">
        <p14:creationId xmlns:p14="http://schemas.microsoft.com/office/powerpoint/2010/main" val="22759333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31B34F3-E94E-F74C-A32A-BF7DBD99A7CE}" type="datetimeFigureOut">
              <a:rPr lang="en-US" smtClean="0"/>
              <a:t>3/12/20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8060DBA-86B2-374F-B1DF-675DC8AD34FA}" type="slidenum">
              <a:rPr lang="en-US" smtClean="0"/>
              <a:t>‹#›</a:t>
            </a:fld>
            <a:endParaRPr lang="en-US"/>
          </a:p>
        </p:txBody>
      </p:sp>
    </p:spTree>
    <p:extLst>
      <p:ext uri="{BB962C8B-B14F-4D97-AF65-F5344CB8AC3E}">
        <p14:creationId xmlns:p14="http://schemas.microsoft.com/office/powerpoint/2010/main" val="17989526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31B34F3-E94E-F74C-A32A-BF7DBD99A7CE}" type="datetimeFigureOut">
              <a:rPr lang="en-US" smtClean="0"/>
              <a:t>3/12/20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8060DBA-86B2-374F-B1DF-675DC8AD34FA}" type="slidenum">
              <a:rPr lang="en-US" smtClean="0"/>
              <a:t>‹#›</a:t>
            </a:fld>
            <a:endParaRPr lang="en-US"/>
          </a:p>
        </p:txBody>
      </p:sp>
    </p:spTree>
    <p:extLst>
      <p:ext uri="{BB962C8B-B14F-4D97-AF65-F5344CB8AC3E}">
        <p14:creationId xmlns:p14="http://schemas.microsoft.com/office/powerpoint/2010/main" val="10343016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31B34F3-E94E-F74C-A32A-BF7DBD99A7CE}" type="datetimeFigureOut">
              <a:rPr lang="en-US" smtClean="0"/>
              <a:t>3/12/20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8060DBA-86B2-374F-B1DF-675DC8AD34FA}" type="slidenum">
              <a:rPr lang="en-US" smtClean="0"/>
              <a:t>‹#›</a:t>
            </a:fld>
            <a:endParaRPr lang="en-US"/>
          </a:p>
        </p:txBody>
      </p:sp>
    </p:spTree>
    <p:extLst>
      <p:ext uri="{BB962C8B-B14F-4D97-AF65-F5344CB8AC3E}">
        <p14:creationId xmlns:p14="http://schemas.microsoft.com/office/powerpoint/2010/main" val="141794092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31B34F3-E94E-F74C-A32A-BF7DBD99A7CE}" type="datetimeFigureOut">
              <a:rPr lang="en-US" smtClean="0"/>
              <a:t>3/12/20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8060DBA-86B2-374F-B1DF-675DC8AD34FA}" type="slidenum">
              <a:rPr lang="en-US" smtClean="0"/>
              <a:t>‹#›</a:t>
            </a:fld>
            <a:endParaRPr lang="en-US"/>
          </a:p>
        </p:txBody>
      </p:sp>
    </p:spTree>
    <p:extLst>
      <p:ext uri="{BB962C8B-B14F-4D97-AF65-F5344CB8AC3E}">
        <p14:creationId xmlns:p14="http://schemas.microsoft.com/office/powerpoint/2010/main" val="6560677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31B34F3-E94E-F74C-A32A-BF7DBD99A7CE}" type="datetimeFigureOut">
              <a:rPr lang="en-US" smtClean="0"/>
              <a:t>3/12/20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8060DBA-86B2-374F-B1DF-675DC8AD34FA}" type="slidenum">
              <a:rPr lang="en-US" smtClean="0"/>
              <a:t>‹#›</a:t>
            </a:fld>
            <a:endParaRPr lang="en-US"/>
          </a:p>
        </p:txBody>
      </p:sp>
    </p:spTree>
    <p:extLst>
      <p:ext uri="{BB962C8B-B14F-4D97-AF65-F5344CB8AC3E}">
        <p14:creationId xmlns:p14="http://schemas.microsoft.com/office/powerpoint/2010/main" val="124912879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31B34F3-E94E-F74C-A32A-BF7DBD99A7CE}" type="datetimeFigureOut">
              <a:rPr lang="en-US" smtClean="0"/>
              <a:t>3/12/20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8060DBA-86B2-374F-B1DF-675DC8AD34FA}" type="slidenum">
              <a:rPr lang="en-US" smtClean="0"/>
              <a:t>‹#›</a:t>
            </a:fld>
            <a:endParaRPr lang="en-US"/>
          </a:p>
        </p:txBody>
      </p:sp>
    </p:spTree>
    <p:extLst>
      <p:ext uri="{BB962C8B-B14F-4D97-AF65-F5344CB8AC3E}">
        <p14:creationId xmlns:p14="http://schemas.microsoft.com/office/powerpoint/2010/main" val="273011619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31B34F3-E94E-F74C-A32A-BF7DBD99A7CE}" type="datetimeFigureOut">
              <a:rPr lang="en-US" smtClean="0"/>
              <a:t>3/12/20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8060DBA-86B2-374F-B1DF-675DC8AD34FA}" type="slidenum">
              <a:rPr lang="en-US" smtClean="0"/>
              <a:t>‹#›</a:t>
            </a:fld>
            <a:endParaRPr lang="en-US"/>
          </a:p>
        </p:txBody>
      </p:sp>
    </p:spTree>
    <p:extLst>
      <p:ext uri="{BB962C8B-B14F-4D97-AF65-F5344CB8AC3E}">
        <p14:creationId xmlns:p14="http://schemas.microsoft.com/office/powerpoint/2010/main" val="506574558"/>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31B34F3-E94E-F74C-A32A-BF7DBD99A7CE}" type="datetimeFigureOut">
              <a:rPr lang="en-US" smtClean="0"/>
              <a:t>3/12/20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8060DBA-86B2-374F-B1DF-675DC8AD34FA}" type="slidenum">
              <a:rPr lang="en-US" smtClean="0"/>
              <a:t>‹#›</a:t>
            </a:fld>
            <a:endParaRPr lang="en-US"/>
          </a:p>
        </p:txBody>
      </p:sp>
    </p:spTree>
    <p:extLst>
      <p:ext uri="{BB962C8B-B14F-4D97-AF65-F5344CB8AC3E}">
        <p14:creationId xmlns:p14="http://schemas.microsoft.com/office/powerpoint/2010/main" val="2557711237"/>
      </p:ext>
    </p:extLst>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guides.lib.unc.edu/citing-information/mla8-sample"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guides.lib.unc.edu/citing-information/mla8-sample" TargetMode="Externa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owl.purdue.edu/owl/research_and_citation/mla_style/mla_formatting_and_style_guide/mla_works_cited_page_basic_format.html" TargetMode="Externa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www.jstor.org.ezproxy.bsc.edu/" TargetMode="External"/><Relationship Id="rId3" Type="http://schemas.openxmlformats.org/officeDocument/2006/relationships/hyperlink" Target="http://muse.jhu.edu.ezproxy.bsc.edu/"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MLA Citations and Evaluating Sources</a:t>
            </a:r>
            <a:endParaRPr lang="en-US"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23771706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a:t>
            </a:r>
            <a:endParaRPr lang="en-US" dirty="0"/>
          </a:p>
        </p:txBody>
      </p:sp>
      <p:sp>
        <p:nvSpPr>
          <p:cNvPr id="3" name="Content Placeholder 2"/>
          <p:cNvSpPr>
            <a:spLocks noGrp="1"/>
          </p:cNvSpPr>
          <p:nvPr>
            <p:ph idx="1"/>
          </p:nvPr>
        </p:nvSpPr>
        <p:spPr/>
        <p:txBody>
          <a:bodyPr/>
          <a:lstStyle/>
          <a:p>
            <a:pPr marL="0" indent="0">
              <a:buNone/>
            </a:pPr>
            <a:r>
              <a:rPr lang="en-US" dirty="0">
                <a:hlinkClick r:id="rId2"/>
              </a:rPr>
              <a:t>https://guides.lib.unc.edu/citing-information/mla8-</a:t>
            </a:r>
            <a:r>
              <a:rPr lang="en-US" dirty="0" smtClean="0">
                <a:hlinkClick r:id="rId2"/>
              </a:rPr>
              <a:t>sample</a:t>
            </a:r>
            <a:endParaRPr lang="en-US" dirty="0" smtClean="0"/>
          </a:p>
          <a:p>
            <a:pPr marL="0" indent="0">
              <a:buNone/>
            </a:pPr>
            <a:endParaRPr lang="en-US" dirty="0"/>
          </a:p>
        </p:txBody>
      </p:sp>
    </p:spTree>
    <p:extLst>
      <p:ext uri="{BB962C8B-B14F-4D97-AF65-F5344CB8AC3E}">
        <p14:creationId xmlns:p14="http://schemas.microsoft.com/office/powerpoint/2010/main" val="235607417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you need for an entry</a:t>
            </a: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t>Author (if a work has one)</a:t>
            </a:r>
          </a:p>
          <a:p>
            <a:r>
              <a:rPr lang="en-US" dirty="0" smtClean="0"/>
              <a:t>The title</a:t>
            </a:r>
          </a:p>
          <a:p>
            <a:r>
              <a:rPr lang="en-US" dirty="0" smtClean="0"/>
              <a:t>The title of the larger work in which the source is located, if it is contained in a larger work</a:t>
            </a:r>
          </a:p>
          <a:p>
            <a:r>
              <a:rPr lang="en-US" dirty="0" smtClean="0"/>
              <a:t>As much of the following information as is available about the source:</a:t>
            </a:r>
          </a:p>
          <a:p>
            <a:pPr lvl="1"/>
            <a:r>
              <a:rPr lang="en-US" dirty="0" smtClean="0"/>
              <a:t>Editor, translator, director, performer</a:t>
            </a:r>
          </a:p>
          <a:p>
            <a:pPr lvl="1"/>
            <a:r>
              <a:rPr lang="en-US" dirty="0" smtClean="0"/>
              <a:t>Version or edition</a:t>
            </a:r>
          </a:p>
          <a:p>
            <a:pPr lvl="1"/>
            <a:r>
              <a:rPr lang="en-US" dirty="0" smtClean="0"/>
              <a:t>Volume and issue numbers</a:t>
            </a:r>
          </a:p>
          <a:p>
            <a:pPr lvl="1"/>
            <a:r>
              <a:rPr lang="en-US" dirty="0" smtClean="0"/>
              <a:t>Publisher</a:t>
            </a:r>
          </a:p>
          <a:p>
            <a:pPr lvl="1"/>
            <a:r>
              <a:rPr lang="en-US" dirty="0" smtClean="0"/>
              <a:t>Publication date</a:t>
            </a:r>
          </a:p>
          <a:p>
            <a:pPr lvl="1"/>
            <a:r>
              <a:rPr lang="en-US" dirty="0" smtClean="0"/>
              <a:t>Location (page numbers, URL, DOI)</a:t>
            </a:r>
          </a:p>
          <a:p>
            <a:pPr marL="457200" lvl="1" indent="0">
              <a:buNone/>
            </a:pPr>
            <a:endParaRPr lang="en-US" dirty="0"/>
          </a:p>
          <a:p>
            <a:pPr marL="457200" lvl="1" indent="0" algn="ctr">
              <a:buNone/>
            </a:pPr>
            <a:r>
              <a:rPr lang="en-US" sz="4300" u="sng" dirty="0" smtClean="0"/>
              <a:t>Not all sources will require every element.</a:t>
            </a:r>
          </a:p>
        </p:txBody>
      </p:sp>
    </p:spTree>
    <p:extLst>
      <p:ext uri="{BB962C8B-B14F-4D97-AF65-F5344CB8AC3E}">
        <p14:creationId xmlns:p14="http://schemas.microsoft.com/office/powerpoint/2010/main" val="73024287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Authors</a:t>
            </a:r>
            <a:endParaRPr lang="en-US" dirty="0"/>
          </a:p>
        </p:txBody>
      </p:sp>
      <p:sp>
        <p:nvSpPr>
          <p:cNvPr id="3" name="Content Placeholder 2"/>
          <p:cNvSpPr>
            <a:spLocks noGrp="1"/>
          </p:cNvSpPr>
          <p:nvPr>
            <p:ph idx="1"/>
          </p:nvPr>
        </p:nvSpPr>
        <p:spPr/>
        <p:txBody>
          <a:bodyPr>
            <a:normAutofit lnSpcReduction="10000"/>
          </a:bodyPr>
          <a:lstStyle/>
          <a:p>
            <a:r>
              <a:rPr lang="en-US" dirty="0" smtClean="0"/>
              <a:t>Arrange the list alphabetically by author’s last names or by titles for works with no author.</a:t>
            </a:r>
          </a:p>
          <a:p>
            <a:r>
              <a:rPr lang="en-US" dirty="0" smtClean="0"/>
              <a:t>For the first author, place the last name first, a comma, and the first name. If the work has a second author, put the second author’s name in normal order. For three or more authors, use “et al.” after the first author’s name.</a:t>
            </a:r>
          </a:p>
          <a:p>
            <a:r>
              <a:rPr lang="en-US" dirty="0" smtClean="0"/>
              <a:t>Spell out “editor,” “translator,” “edited by,” and so on.</a:t>
            </a:r>
            <a:endParaRPr lang="en-US" dirty="0"/>
          </a:p>
        </p:txBody>
      </p:sp>
    </p:spTree>
    <p:extLst>
      <p:ext uri="{BB962C8B-B14F-4D97-AF65-F5344CB8AC3E}">
        <p14:creationId xmlns:p14="http://schemas.microsoft.com/office/powerpoint/2010/main" val="136303290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Titles</a:t>
            </a:r>
            <a:endParaRPr lang="en-US" dirty="0"/>
          </a:p>
        </p:txBody>
      </p:sp>
      <p:sp>
        <p:nvSpPr>
          <p:cNvPr id="3" name="Content Placeholder 2"/>
          <p:cNvSpPr>
            <a:spLocks noGrp="1"/>
          </p:cNvSpPr>
          <p:nvPr>
            <p:ph idx="1"/>
          </p:nvPr>
        </p:nvSpPr>
        <p:spPr/>
        <p:txBody>
          <a:bodyPr/>
          <a:lstStyle/>
          <a:p>
            <a:r>
              <a:rPr lang="en-US" dirty="0" smtClean="0"/>
              <a:t>Use quotation marks for titles of articles and other short works. Place single quotation marks around a quoted term or a title of a short work that appears within an article title; italicize a term or title that is normally italicized (like a book or other long work)</a:t>
            </a:r>
          </a:p>
        </p:txBody>
      </p:sp>
    </p:spTree>
    <p:extLst>
      <p:ext uri="{BB962C8B-B14F-4D97-AF65-F5344CB8AC3E}">
        <p14:creationId xmlns:p14="http://schemas.microsoft.com/office/powerpoint/2010/main" val="237428514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Publication Information</a:t>
            </a:r>
            <a:endParaRPr lang="en-US" dirty="0"/>
          </a:p>
        </p:txBody>
      </p:sp>
      <p:sp>
        <p:nvSpPr>
          <p:cNvPr id="3" name="Content Placeholder 2"/>
          <p:cNvSpPr>
            <a:spLocks noGrp="1"/>
          </p:cNvSpPr>
          <p:nvPr>
            <p:ph idx="1"/>
          </p:nvPr>
        </p:nvSpPr>
        <p:spPr/>
        <p:txBody>
          <a:bodyPr/>
          <a:lstStyle/>
          <a:p>
            <a:r>
              <a:rPr lang="en-US" dirty="0" smtClean="0"/>
              <a:t>For a book, take the name of the publisher from the title page or from the copyright page if it is not on the title page. For a website, the publisher information might be at the bottom of a page or on the “About” page.</a:t>
            </a:r>
            <a:endParaRPr lang="en-US" dirty="0"/>
          </a:p>
        </p:txBody>
      </p:sp>
    </p:spTree>
    <p:extLst>
      <p:ext uri="{BB962C8B-B14F-4D97-AF65-F5344CB8AC3E}">
        <p14:creationId xmlns:p14="http://schemas.microsoft.com/office/powerpoint/2010/main" val="103350996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Dates</a:t>
            </a:r>
            <a:endParaRPr lang="en-US" dirty="0"/>
          </a:p>
        </p:txBody>
      </p:sp>
      <p:sp>
        <p:nvSpPr>
          <p:cNvPr id="3" name="Content Placeholder 2"/>
          <p:cNvSpPr>
            <a:spLocks noGrp="1"/>
          </p:cNvSpPr>
          <p:nvPr>
            <p:ph idx="1"/>
          </p:nvPr>
        </p:nvSpPr>
        <p:spPr/>
        <p:txBody>
          <a:bodyPr/>
          <a:lstStyle/>
          <a:p>
            <a:r>
              <a:rPr lang="en-US" dirty="0" smtClean="0"/>
              <a:t>For a book, give the most recent year found on the title page or the copyright page. For a web source, use the copyright date or the most recent update date.</a:t>
            </a:r>
          </a:p>
          <a:p>
            <a:r>
              <a:rPr lang="en-US" dirty="0" smtClean="0"/>
              <a:t>If the source has no date, give your date of access at the end.</a:t>
            </a:r>
            <a:endParaRPr lang="en-US" dirty="0"/>
          </a:p>
        </p:txBody>
      </p:sp>
    </p:spTree>
    <p:extLst>
      <p:ext uri="{BB962C8B-B14F-4D97-AF65-F5344CB8AC3E}">
        <p14:creationId xmlns:p14="http://schemas.microsoft.com/office/powerpoint/2010/main" val="226477558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Page Numbers</a:t>
            </a:r>
            <a:endParaRPr lang="en-US" dirty="0"/>
          </a:p>
        </p:txBody>
      </p:sp>
      <p:sp>
        <p:nvSpPr>
          <p:cNvPr id="3" name="Content Placeholder 2"/>
          <p:cNvSpPr>
            <a:spLocks noGrp="1"/>
          </p:cNvSpPr>
          <p:nvPr>
            <p:ph idx="1"/>
          </p:nvPr>
        </p:nvSpPr>
        <p:spPr/>
        <p:txBody>
          <a:bodyPr/>
          <a:lstStyle/>
          <a:p>
            <a:r>
              <a:rPr lang="en-US" dirty="0" smtClean="0"/>
              <a:t>For most articles and other short works, give page numbers when they are available, preceded by “pp.”</a:t>
            </a:r>
            <a:endParaRPr lang="en-US" dirty="0"/>
          </a:p>
        </p:txBody>
      </p:sp>
    </p:spTree>
    <p:extLst>
      <p:ext uri="{BB962C8B-B14F-4D97-AF65-F5344CB8AC3E}">
        <p14:creationId xmlns:p14="http://schemas.microsoft.com/office/powerpoint/2010/main" val="160906945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URLs and DOIs</a:t>
            </a:r>
            <a:endParaRPr lang="en-US" dirty="0"/>
          </a:p>
        </p:txBody>
      </p:sp>
      <p:sp>
        <p:nvSpPr>
          <p:cNvPr id="3" name="Content Placeholder 2"/>
          <p:cNvSpPr>
            <a:spLocks noGrp="1"/>
          </p:cNvSpPr>
          <p:nvPr>
            <p:ph idx="1"/>
          </p:nvPr>
        </p:nvSpPr>
        <p:spPr/>
        <p:txBody>
          <a:bodyPr/>
          <a:lstStyle/>
          <a:p>
            <a:r>
              <a:rPr lang="en-US" dirty="0" smtClean="0"/>
              <a:t>Give a permalink or DOI if a source has one (for online articles—the DOI will usually be printed with information like the title and publisher).</a:t>
            </a:r>
          </a:p>
          <a:p>
            <a:r>
              <a:rPr lang="en-US" dirty="0" smtClean="0"/>
              <a:t>If a source doesn’t have a permalink or DOI, include the full URL for the source (omitting http://)</a:t>
            </a:r>
            <a:endParaRPr lang="en-US" dirty="0"/>
          </a:p>
        </p:txBody>
      </p:sp>
    </p:spTree>
    <p:extLst>
      <p:ext uri="{BB962C8B-B14F-4D97-AF65-F5344CB8AC3E}">
        <p14:creationId xmlns:p14="http://schemas.microsoft.com/office/powerpoint/2010/main" val="291678487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Working with Examples</a:t>
            </a:r>
            <a:endParaRPr lang="en-US" dirty="0"/>
          </a:p>
        </p:txBody>
      </p:sp>
      <p:sp>
        <p:nvSpPr>
          <p:cNvPr id="3" name="Content Placeholder 2"/>
          <p:cNvSpPr>
            <a:spLocks noGrp="1"/>
          </p:cNvSpPr>
          <p:nvPr>
            <p:ph idx="1"/>
          </p:nvPr>
        </p:nvSpPr>
        <p:spPr/>
        <p:txBody>
          <a:bodyPr/>
          <a:lstStyle/>
          <a:p>
            <a:pPr marL="0" indent="0">
              <a:buNone/>
            </a:pPr>
            <a:r>
              <a:rPr lang="en-US" dirty="0"/>
              <a:t>O</a:t>
            </a:r>
            <a:r>
              <a:rPr lang="en-US" dirty="0" smtClean="0"/>
              <a:t>ften the easiest way to put together a works cited page is to work from examples. </a:t>
            </a:r>
            <a:endParaRPr lang="en-US" dirty="0"/>
          </a:p>
        </p:txBody>
      </p:sp>
    </p:spTree>
    <p:extLst>
      <p:ext uri="{BB962C8B-B14F-4D97-AF65-F5344CB8AC3E}">
        <p14:creationId xmlns:p14="http://schemas.microsoft.com/office/powerpoint/2010/main" val="329151316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Sample Works Cited entry for a Book</a:t>
            </a:r>
            <a:endParaRPr lang="en-US" dirty="0"/>
          </a:p>
        </p:txBody>
      </p:sp>
      <p:sp>
        <p:nvSpPr>
          <p:cNvPr id="3" name="Content Placeholder 2"/>
          <p:cNvSpPr>
            <a:spLocks noGrp="1"/>
          </p:cNvSpPr>
          <p:nvPr>
            <p:ph idx="1"/>
          </p:nvPr>
        </p:nvSpPr>
        <p:spPr/>
        <p:txBody>
          <a:bodyPr/>
          <a:lstStyle/>
          <a:p>
            <a:pPr marL="0" indent="0">
              <a:buNone/>
            </a:pPr>
            <a:r>
              <a:rPr lang="en-US" dirty="0" smtClean="0"/>
              <a:t>Last </a:t>
            </a:r>
            <a:r>
              <a:rPr lang="en-US" dirty="0"/>
              <a:t>Name, First Name. </a:t>
            </a:r>
            <a:r>
              <a:rPr lang="en-US" i="1" dirty="0"/>
              <a:t>Title of Book</a:t>
            </a:r>
            <a:r>
              <a:rPr lang="en-US" dirty="0" smtClean="0"/>
              <a:t>. </a:t>
            </a:r>
            <a:r>
              <a:rPr lang="en-US" dirty="0"/>
              <a:t>Publisher, Publication Date.</a:t>
            </a:r>
          </a:p>
          <a:p>
            <a:pPr marL="0" indent="0">
              <a:buNone/>
            </a:pPr>
            <a:endParaRPr lang="en-US" dirty="0" smtClean="0"/>
          </a:p>
          <a:p>
            <a:pPr marL="0" indent="0">
              <a:buNone/>
            </a:pPr>
            <a:r>
              <a:rPr lang="en-US" dirty="0" err="1" smtClean="0"/>
              <a:t>Leroux</a:t>
            </a:r>
            <a:r>
              <a:rPr lang="en-US" dirty="0"/>
              <a:t>, Marcel. </a:t>
            </a:r>
            <a:r>
              <a:rPr lang="en-US" i="1" dirty="0"/>
              <a:t>Global Warming: Myth Or </a:t>
            </a:r>
            <a:r>
              <a:rPr lang="en-US" i="1" dirty="0" smtClean="0"/>
              <a:t>	Reality</a:t>
            </a:r>
            <a:r>
              <a:rPr lang="en-US" i="1" dirty="0"/>
              <a:t>?: The Erring Ways of Climatology</a:t>
            </a:r>
            <a:r>
              <a:rPr lang="en-US" dirty="0"/>
              <a:t>. </a:t>
            </a:r>
            <a:r>
              <a:rPr lang="en-US" dirty="0" smtClean="0"/>
              <a:t>	Springer</a:t>
            </a:r>
            <a:r>
              <a:rPr lang="en-US" dirty="0"/>
              <a:t>, 2005.</a:t>
            </a:r>
          </a:p>
          <a:p>
            <a:pPr marL="0" indent="0">
              <a:buNone/>
            </a:pPr>
            <a:endParaRPr lang="en-US" dirty="0"/>
          </a:p>
        </p:txBody>
      </p:sp>
    </p:spTree>
    <p:extLst>
      <p:ext uri="{BB962C8B-B14F-4D97-AF65-F5344CB8AC3E}">
        <p14:creationId xmlns:p14="http://schemas.microsoft.com/office/powerpoint/2010/main" val="393327656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Evaluating sources</a:t>
            </a:r>
            <a:endParaRPr lang="en-US" dirty="0"/>
          </a:p>
        </p:txBody>
      </p:sp>
      <p:sp>
        <p:nvSpPr>
          <p:cNvPr id="3" name="Content Placeholder 2"/>
          <p:cNvSpPr>
            <a:spLocks noGrp="1"/>
          </p:cNvSpPr>
          <p:nvPr>
            <p:ph idx="1"/>
          </p:nvPr>
        </p:nvSpPr>
        <p:spPr/>
        <p:txBody>
          <a:bodyPr>
            <a:normAutofit/>
          </a:bodyPr>
          <a:lstStyle/>
          <a:p>
            <a:pPr marL="0" indent="0">
              <a:buNone/>
            </a:pPr>
            <a:r>
              <a:rPr lang="en-US" dirty="0" smtClean="0"/>
              <a:t>Evaluating Sources; evaluating sources is essentially about assessing ethos—is this source credible and scholarly.</a:t>
            </a:r>
          </a:p>
          <a:p>
            <a:pPr marL="0" indent="0">
              <a:buNone/>
            </a:pPr>
            <a:endParaRPr lang="en-US" dirty="0"/>
          </a:p>
          <a:p>
            <a:pPr marL="0" indent="0">
              <a:buNone/>
            </a:pPr>
            <a:r>
              <a:rPr lang="en-US" dirty="0" smtClean="0"/>
              <a:t>What are some ways you can tell if a work is credible or scholarly?</a:t>
            </a:r>
          </a:p>
          <a:p>
            <a:endParaRPr lang="en-US" dirty="0" smtClean="0"/>
          </a:p>
        </p:txBody>
      </p:sp>
    </p:spTree>
    <p:extLst>
      <p:ext uri="{BB962C8B-B14F-4D97-AF65-F5344CB8AC3E}">
        <p14:creationId xmlns:p14="http://schemas.microsoft.com/office/powerpoint/2010/main" val="216061551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Books with more than one author</a:t>
            </a:r>
            <a:endParaRPr lang="en-US" dirty="0"/>
          </a:p>
        </p:txBody>
      </p:sp>
      <p:sp>
        <p:nvSpPr>
          <p:cNvPr id="3" name="Content Placeholder 2"/>
          <p:cNvSpPr>
            <a:spLocks noGrp="1"/>
          </p:cNvSpPr>
          <p:nvPr>
            <p:ph idx="1"/>
          </p:nvPr>
        </p:nvSpPr>
        <p:spPr/>
        <p:txBody>
          <a:bodyPr>
            <a:normAutofit fontScale="92500" lnSpcReduction="20000"/>
          </a:bodyPr>
          <a:lstStyle/>
          <a:p>
            <a:pPr marL="0" indent="0">
              <a:buNone/>
            </a:pPr>
            <a:r>
              <a:rPr lang="en-US" dirty="0" smtClean="0"/>
              <a:t>For two authors:</a:t>
            </a:r>
          </a:p>
          <a:p>
            <a:pPr marL="0" indent="0">
              <a:buNone/>
            </a:pPr>
            <a:r>
              <a:rPr lang="en-US" dirty="0" smtClean="0"/>
              <a:t>Gillespie</a:t>
            </a:r>
            <a:r>
              <a:rPr lang="en-US" dirty="0"/>
              <a:t>, Paula, and Neal Lerner. </a:t>
            </a:r>
            <a:r>
              <a:rPr lang="en-US" i="1" dirty="0"/>
              <a:t>The </a:t>
            </a:r>
            <a:r>
              <a:rPr lang="en-US" i="1" dirty="0" err="1"/>
              <a:t>Allyn</a:t>
            </a:r>
            <a:r>
              <a:rPr lang="en-US" i="1" dirty="0"/>
              <a:t> and </a:t>
            </a:r>
            <a:r>
              <a:rPr lang="en-US" i="1" dirty="0" smtClean="0"/>
              <a:t>	Bacon </a:t>
            </a:r>
            <a:r>
              <a:rPr lang="en-US" i="1" dirty="0"/>
              <a:t>Guide to Peer Tutoring</a:t>
            </a:r>
            <a:r>
              <a:rPr lang="en-US" dirty="0"/>
              <a:t>. </a:t>
            </a:r>
            <a:r>
              <a:rPr lang="en-US" dirty="0" err="1"/>
              <a:t>Allyn</a:t>
            </a:r>
            <a:r>
              <a:rPr lang="en-US" dirty="0"/>
              <a:t> and </a:t>
            </a:r>
            <a:r>
              <a:rPr lang="en-US" dirty="0" smtClean="0"/>
              <a:t>	Bacon</a:t>
            </a:r>
            <a:r>
              <a:rPr lang="en-US" dirty="0"/>
              <a:t>, 2000</a:t>
            </a:r>
            <a:r>
              <a:rPr lang="en-US" dirty="0" smtClean="0"/>
              <a:t>.</a:t>
            </a:r>
          </a:p>
          <a:p>
            <a:pPr marL="0" indent="0">
              <a:buNone/>
            </a:pPr>
            <a:endParaRPr lang="en-US" dirty="0"/>
          </a:p>
          <a:p>
            <a:pPr marL="0" indent="0">
              <a:buNone/>
            </a:pPr>
            <a:r>
              <a:rPr lang="en-US" dirty="0" smtClean="0"/>
              <a:t>For three or more:</a:t>
            </a:r>
          </a:p>
          <a:p>
            <a:pPr marL="0" indent="0">
              <a:buNone/>
            </a:pPr>
            <a:r>
              <a:rPr lang="en-US" dirty="0" err="1"/>
              <a:t>Wysocki</a:t>
            </a:r>
            <a:r>
              <a:rPr lang="en-US" dirty="0"/>
              <a:t>, Anne Frances, et al. </a:t>
            </a:r>
            <a:r>
              <a:rPr lang="en-US" i="1" dirty="0"/>
              <a:t>Writing New Media: </a:t>
            </a:r>
            <a:r>
              <a:rPr lang="en-US" i="1" dirty="0" smtClean="0"/>
              <a:t>	Theory </a:t>
            </a:r>
            <a:r>
              <a:rPr lang="en-US" i="1" dirty="0"/>
              <a:t>and Applications for Expanding the </a:t>
            </a:r>
            <a:r>
              <a:rPr lang="en-US" i="1" dirty="0" smtClean="0"/>
              <a:t>	Teaching </a:t>
            </a:r>
            <a:r>
              <a:rPr lang="en-US" i="1" dirty="0"/>
              <a:t>of Composition</a:t>
            </a:r>
            <a:r>
              <a:rPr lang="en-US" dirty="0"/>
              <a:t>. Utah State UP, </a:t>
            </a:r>
            <a:r>
              <a:rPr lang="en-US" dirty="0" smtClean="0"/>
              <a:t>	2004</a:t>
            </a:r>
            <a:r>
              <a:rPr lang="en-US" dirty="0"/>
              <a:t>.</a:t>
            </a:r>
          </a:p>
          <a:p>
            <a:pPr marL="0" indent="0">
              <a:buNone/>
            </a:pPr>
            <a:endParaRPr lang="en-US" dirty="0"/>
          </a:p>
          <a:p>
            <a:endParaRPr lang="en-US" dirty="0"/>
          </a:p>
        </p:txBody>
      </p:sp>
    </p:spTree>
    <p:extLst>
      <p:ext uri="{BB962C8B-B14F-4D97-AF65-F5344CB8AC3E}">
        <p14:creationId xmlns:p14="http://schemas.microsoft.com/office/powerpoint/2010/main" val="336668704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Sample works cited entry for periodicals</a:t>
            </a:r>
            <a:endParaRPr lang="en-US" dirty="0"/>
          </a:p>
        </p:txBody>
      </p:sp>
      <p:sp>
        <p:nvSpPr>
          <p:cNvPr id="3" name="Content Placeholder 2"/>
          <p:cNvSpPr>
            <a:spLocks noGrp="1"/>
          </p:cNvSpPr>
          <p:nvPr>
            <p:ph idx="1"/>
          </p:nvPr>
        </p:nvSpPr>
        <p:spPr/>
        <p:txBody>
          <a:bodyPr/>
          <a:lstStyle/>
          <a:p>
            <a:pPr marL="0" indent="0">
              <a:buNone/>
            </a:pPr>
            <a:r>
              <a:rPr lang="en-US" dirty="0"/>
              <a:t>Author(s). "Title of Article." </a:t>
            </a:r>
            <a:r>
              <a:rPr lang="en-US" i="1" dirty="0"/>
              <a:t>Title of Journal</a:t>
            </a:r>
            <a:r>
              <a:rPr lang="en-US" dirty="0"/>
              <a:t>, Volume, Issue, Year, pages.</a:t>
            </a:r>
          </a:p>
          <a:p>
            <a:pPr marL="0" indent="0">
              <a:buNone/>
            </a:pPr>
            <a:endParaRPr lang="en-US" dirty="0" smtClean="0"/>
          </a:p>
          <a:p>
            <a:pPr marL="0" indent="0">
              <a:buNone/>
            </a:pPr>
            <a:r>
              <a:rPr lang="en-US" dirty="0" err="1"/>
              <a:t>Bagchi</a:t>
            </a:r>
            <a:r>
              <a:rPr lang="en-US" dirty="0"/>
              <a:t>, </a:t>
            </a:r>
            <a:r>
              <a:rPr lang="en-US" dirty="0" err="1"/>
              <a:t>Alaknanda</a:t>
            </a:r>
            <a:r>
              <a:rPr lang="en-US" dirty="0"/>
              <a:t>. "Conflicting Nationalisms: </a:t>
            </a:r>
            <a:r>
              <a:rPr lang="en-US" dirty="0" smtClean="0"/>
              <a:t>	The </a:t>
            </a:r>
            <a:r>
              <a:rPr lang="en-US" dirty="0"/>
              <a:t>Voice of the Subaltern in </a:t>
            </a:r>
            <a:r>
              <a:rPr lang="en-US" dirty="0" err="1"/>
              <a:t>Mahasweta</a:t>
            </a:r>
            <a:r>
              <a:rPr lang="en-US" dirty="0"/>
              <a:t> </a:t>
            </a:r>
            <a:r>
              <a:rPr lang="en-US" dirty="0" smtClean="0"/>
              <a:t>	Devi's</a:t>
            </a:r>
            <a:r>
              <a:rPr lang="en-US" dirty="0"/>
              <a:t> </a:t>
            </a:r>
            <a:r>
              <a:rPr lang="en-US" i="1" dirty="0" err="1"/>
              <a:t>Bashai</a:t>
            </a:r>
            <a:r>
              <a:rPr lang="en-US" i="1" dirty="0"/>
              <a:t> </a:t>
            </a:r>
            <a:r>
              <a:rPr lang="en-US" i="1" dirty="0" err="1"/>
              <a:t>Tudu</a:t>
            </a:r>
            <a:r>
              <a:rPr lang="en-US" dirty="0"/>
              <a:t>." </a:t>
            </a:r>
            <a:r>
              <a:rPr lang="en-US" i="1" dirty="0"/>
              <a:t>Tulsa Studies in </a:t>
            </a:r>
            <a:r>
              <a:rPr lang="en-US" i="1" dirty="0" smtClean="0"/>
              <a:t>	Women's </a:t>
            </a:r>
            <a:r>
              <a:rPr lang="en-US" i="1" dirty="0"/>
              <a:t>Literature,</a:t>
            </a:r>
            <a:r>
              <a:rPr lang="en-US" dirty="0"/>
              <a:t> vol. 15, no. 1, 1996, </a:t>
            </a:r>
            <a:r>
              <a:rPr lang="en-US" dirty="0" smtClean="0"/>
              <a:t>	pp</a:t>
            </a:r>
            <a:r>
              <a:rPr lang="en-US" dirty="0"/>
              <a:t>. 41-50.</a:t>
            </a:r>
          </a:p>
          <a:p>
            <a:pPr marL="0" indent="0">
              <a:buNone/>
            </a:pPr>
            <a:endParaRPr lang="en-US" dirty="0"/>
          </a:p>
        </p:txBody>
      </p:sp>
    </p:spTree>
    <p:extLst>
      <p:ext uri="{BB962C8B-B14F-4D97-AF65-F5344CB8AC3E}">
        <p14:creationId xmlns:p14="http://schemas.microsoft.com/office/powerpoint/2010/main" val="384364496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Sample works cited entry for an electronic source</a:t>
            </a:r>
            <a:endParaRPr lang="en-US" dirty="0"/>
          </a:p>
        </p:txBody>
      </p:sp>
      <p:sp>
        <p:nvSpPr>
          <p:cNvPr id="3" name="Content Placeholder 2"/>
          <p:cNvSpPr>
            <a:spLocks noGrp="1"/>
          </p:cNvSpPr>
          <p:nvPr>
            <p:ph idx="1"/>
          </p:nvPr>
        </p:nvSpPr>
        <p:spPr/>
        <p:txBody>
          <a:bodyPr>
            <a:normAutofit fontScale="85000" lnSpcReduction="10000"/>
          </a:bodyPr>
          <a:lstStyle/>
          <a:p>
            <a:pPr marL="0" indent="0">
              <a:buNone/>
            </a:pPr>
            <a:r>
              <a:rPr lang="en-US" dirty="0" smtClean="0"/>
              <a:t>Citing an entire website:</a:t>
            </a:r>
          </a:p>
          <a:p>
            <a:pPr marL="0" indent="0">
              <a:buNone/>
            </a:pPr>
            <a:r>
              <a:rPr lang="en-US" dirty="0"/>
              <a:t>Editor, author, or compiler name (if available). </a:t>
            </a:r>
            <a:r>
              <a:rPr lang="en-US" i="1" dirty="0"/>
              <a:t>Name of Site</a:t>
            </a:r>
            <a:r>
              <a:rPr lang="en-US" dirty="0"/>
              <a:t>. Version number, Name of institution/organization affiliated with the site (sponsor or publisher), date of resource creation (if available), URL, DOI or permalink. Date of access (if applicable)</a:t>
            </a:r>
            <a:r>
              <a:rPr lang="en-US" dirty="0" smtClean="0"/>
              <a:t>.</a:t>
            </a:r>
          </a:p>
          <a:p>
            <a:pPr marL="0" indent="0">
              <a:buNone/>
            </a:pPr>
            <a:endParaRPr lang="en-US" dirty="0"/>
          </a:p>
          <a:p>
            <a:pPr marL="0" indent="0">
              <a:buNone/>
            </a:pPr>
            <a:r>
              <a:rPr lang="en-US" i="1" dirty="0"/>
              <a:t>The Purdue OWL Family of Sites</a:t>
            </a:r>
            <a:r>
              <a:rPr lang="en-US" dirty="0"/>
              <a:t>. The Writing Lab and </a:t>
            </a:r>
            <a:r>
              <a:rPr lang="en-US" dirty="0" smtClean="0"/>
              <a:t>	OWL </a:t>
            </a:r>
            <a:r>
              <a:rPr lang="en-US" dirty="0"/>
              <a:t>at Purdue and Purdue U, 2008, </a:t>
            </a:r>
            <a:r>
              <a:rPr lang="en-US" dirty="0" smtClean="0"/>
              <a:t>	</a:t>
            </a:r>
            <a:r>
              <a:rPr lang="en-US" dirty="0" err="1" smtClean="0"/>
              <a:t>owl.english.purdue.edu</a:t>
            </a:r>
            <a:r>
              <a:rPr lang="en-US" dirty="0"/>
              <a:t>/owl. Accessed 23 Apr. </a:t>
            </a:r>
            <a:r>
              <a:rPr lang="en-US" dirty="0" smtClean="0"/>
              <a:t>	2008.</a:t>
            </a:r>
          </a:p>
          <a:p>
            <a:pPr marL="0" indent="0">
              <a:buNone/>
            </a:pPr>
            <a:endParaRPr lang="en-US" dirty="0" smtClean="0"/>
          </a:p>
          <a:p>
            <a:pPr marL="0" indent="0">
              <a:buNone/>
            </a:pPr>
            <a:endParaRPr lang="en-US" dirty="0"/>
          </a:p>
          <a:p>
            <a:pPr marL="0" indent="0">
              <a:buNone/>
            </a:pPr>
            <a:endParaRPr lang="en-US" dirty="0"/>
          </a:p>
          <a:p>
            <a:pPr marL="0" indent="0">
              <a:buNone/>
            </a:pPr>
            <a:endParaRPr lang="en-US" dirty="0"/>
          </a:p>
          <a:p>
            <a:pPr marL="0" indent="0">
              <a:buNone/>
            </a:pPr>
            <a:endParaRPr lang="en-US" dirty="0" smtClean="0"/>
          </a:p>
          <a:p>
            <a:pPr marL="0" indent="0">
              <a:buNone/>
            </a:pPr>
            <a:endParaRPr lang="en-US" dirty="0"/>
          </a:p>
        </p:txBody>
      </p:sp>
    </p:spTree>
    <p:extLst>
      <p:ext uri="{BB962C8B-B14F-4D97-AF65-F5344CB8AC3E}">
        <p14:creationId xmlns:p14="http://schemas.microsoft.com/office/powerpoint/2010/main" val="394041367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Sample Bibliography</a:t>
            </a:r>
            <a:endParaRPr lang="en-US" dirty="0"/>
          </a:p>
        </p:txBody>
      </p:sp>
      <p:sp>
        <p:nvSpPr>
          <p:cNvPr id="3" name="Content Placeholder 2"/>
          <p:cNvSpPr>
            <a:spLocks noGrp="1"/>
          </p:cNvSpPr>
          <p:nvPr>
            <p:ph idx="1"/>
          </p:nvPr>
        </p:nvSpPr>
        <p:spPr/>
        <p:txBody>
          <a:bodyPr/>
          <a:lstStyle/>
          <a:p>
            <a:pPr marL="0" indent="0">
              <a:buNone/>
            </a:pPr>
            <a:r>
              <a:rPr lang="en-US" dirty="0">
                <a:hlinkClick r:id="rId2"/>
              </a:rPr>
              <a:t>https://guides.lib.unc.edu/citing-information/mla8-</a:t>
            </a:r>
            <a:r>
              <a:rPr lang="en-US" dirty="0" smtClean="0">
                <a:hlinkClick r:id="rId2"/>
              </a:rPr>
              <a:t>sample</a:t>
            </a:r>
            <a:endParaRPr lang="en-US" dirty="0" smtClean="0"/>
          </a:p>
          <a:p>
            <a:pPr marL="0" indent="0">
              <a:buNone/>
            </a:pPr>
            <a:endParaRPr lang="en-US" dirty="0"/>
          </a:p>
        </p:txBody>
      </p:sp>
    </p:spTree>
    <p:extLst>
      <p:ext uri="{BB962C8B-B14F-4D97-AF65-F5344CB8AC3E}">
        <p14:creationId xmlns:p14="http://schemas.microsoft.com/office/powerpoint/2010/main" val="22915254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Resources</a:t>
            </a:r>
            <a:endParaRPr lang="en-US" dirty="0"/>
          </a:p>
        </p:txBody>
      </p:sp>
      <p:sp>
        <p:nvSpPr>
          <p:cNvPr id="3" name="Content Placeholder 2"/>
          <p:cNvSpPr>
            <a:spLocks noGrp="1"/>
          </p:cNvSpPr>
          <p:nvPr>
            <p:ph idx="1"/>
          </p:nvPr>
        </p:nvSpPr>
        <p:spPr/>
        <p:txBody>
          <a:bodyPr>
            <a:normAutofit fontScale="92500" lnSpcReduction="10000"/>
          </a:bodyPr>
          <a:lstStyle/>
          <a:p>
            <a:pPr marL="0" indent="0">
              <a:buNone/>
            </a:pPr>
            <a:endParaRPr lang="en-US" i="1" dirty="0"/>
          </a:p>
          <a:p>
            <a:r>
              <a:rPr lang="en-US" dirty="0" smtClean="0"/>
              <a:t>Purdue’s OWL </a:t>
            </a:r>
            <a:r>
              <a:rPr lang="en-US" dirty="0"/>
              <a:t>website; </a:t>
            </a:r>
            <a:r>
              <a:rPr lang="en-US" dirty="0" smtClean="0"/>
              <a:t>contains </a:t>
            </a:r>
            <a:r>
              <a:rPr lang="en-US" dirty="0"/>
              <a:t>great examples and sample Works </a:t>
            </a:r>
            <a:r>
              <a:rPr lang="en-US" dirty="0" smtClean="0"/>
              <a:t>Cited</a:t>
            </a:r>
            <a:r>
              <a:rPr lang="en-US" dirty="0"/>
              <a:t>:</a:t>
            </a:r>
            <a:r>
              <a:rPr lang="en-US" dirty="0" smtClean="0"/>
              <a:t> </a:t>
            </a:r>
            <a:r>
              <a:rPr lang="en-US" dirty="0">
                <a:hlinkClick r:id="rId2"/>
              </a:rPr>
              <a:t>https://owl.purdue.edu/owl/research_and_citation/mla_style/mla_formatting_and_style_guide/</a:t>
            </a:r>
            <a:r>
              <a:rPr lang="en-US" dirty="0" smtClean="0">
                <a:hlinkClick r:id="rId2"/>
              </a:rPr>
              <a:t>mla_works_cited_page_basic_format.html</a:t>
            </a:r>
            <a:endParaRPr lang="en-US" dirty="0" smtClean="0"/>
          </a:p>
          <a:p>
            <a:endParaRPr lang="en-US" dirty="0"/>
          </a:p>
          <a:p>
            <a:r>
              <a:rPr lang="en-US" dirty="0"/>
              <a:t>The Writing Center (basement of the humanities building)</a:t>
            </a:r>
          </a:p>
          <a:p>
            <a:endParaRPr lang="en-US" dirty="0" smtClean="0"/>
          </a:p>
        </p:txBody>
      </p:sp>
    </p:spTree>
    <p:extLst>
      <p:ext uri="{BB962C8B-B14F-4D97-AF65-F5344CB8AC3E}">
        <p14:creationId xmlns:p14="http://schemas.microsoft.com/office/powerpoint/2010/main" val="377236663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Annotated Bibliography</a:t>
            </a:r>
            <a:endParaRPr lang="en-US" dirty="0"/>
          </a:p>
        </p:txBody>
      </p:sp>
      <p:sp>
        <p:nvSpPr>
          <p:cNvPr id="3" name="Content Placeholder 2"/>
          <p:cNvSpPr>
            <a:spLocks noGrp="1"/>
          </p:cNvSpPr>
          <p:nvPr>
            <p:ph idx="1"/>
          </p:nvPr>
        </p:nvSpPr>
        <p:spPr/>
        <p:txBody>
          <a:bodyPr/>
          <a:lstStyle/>
          <a:p>
            <a:pPr marL="0" indent="0">
              <a:buNone/>
            </a:pPr>
            <a:r>
              <a:rPr lang="en-US" dirty="0"/>
              <a:t>What is an annotated bibliography?</a:t>
            </a:r>
          </a:p>
          <a:p>
            <a:pPr marL="0" indent="0">
              <a:buNone/>
            </a:pPr>
            <a:endParaRPr lang="en-US" dirty="0"/>
          </a:p>
        </p:txBody>
      </p:sp>
    </p:spTree>
    <p:extLst>
      <p:ext uri="{BB962C8B-B14F-4D97-AF65-F5344CB8AC3E}">
        <p14:creationId xmlns:p14="http://schemas.microsoft.com/office/powerpoint/2010/main" val="241832601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Annotated Bibliography</a:t>
            </a:r>
            <a:endParaRPr lang="en-US" dirty="0"/>
          </a:p>
        </p:txBody>
      </p:sp>
      <p:sp>
        <p:nvSpPr>
          <p:cNvPr id="3" name="Content Placeholder 2"/>
          <p:cNvSpPr>
            <a:spLocks noGrp="1"/>
          </p:cNvSpPr>
          <p:nvPr>
            <p:ph idx="1"/>
          </p:nvPr>
        </p:nvSpPr>
        <p:spPr/>
        <p:txBody>
          <a:bodyPr>
            <a:normAutofit fontScale="70000" lnSpcReduction="20000"/>
          </a:bodyPr>
          <a:lstStyle/>
          <a:p>
            <a:pPr lvl="0"/>
            <a:r>
              <a:rPr lang="en-US" b="1" dirty="0"/>
              <a:t>A Summary</a:t>
            </a:r>
            <a:r>
              <a:rPr lang="en-US" dirty="0"/>
              <a:t>: Your annotation should briefly summarize the source. What are the main arguments? What is the point of this book or article? What topics are covered? If someone asked what this article/book is about, what would you say? </a:t>
            </a:r>
          </a:p>
          <a:p>
            <a:pPr lvl="0"/>
            <a:endParaRPr lang="en-US" dirty="0"/>
          </a:p>
          <a:p>
            <a:pPr lvl="0"/>
            <a:r>
              <a:rPr lang="en-US" b="1" dirty="0"/>
              <a:t>Assess</a:t>
            </a:r>
            <a:r>
              <a:rPr lang="en-US" dirty="0"/>
              <a:t>: After summarizing a source, evaluate it. Is it a useful source? How does it compare with other sources in your bibliography? Is the information reliable? Is this source biased or objective? </a:t>
            </a:r>
          </a:p>
          <a:p>
            <a:pPr lvl="0"/>
            <a:endParaRPr lang="en-US" dirty="0"/>
          </a:p>
          <a:p>
            <a:pPr lvl="0"/>
            <a:r>
              <a:rPr lang="en-US" b="1" dirty="0"/>
              <a:t>Reflect</a:t>
            </a:r>
            <a:r>
              <a:rPr lang="en-US" dirty="0"/>
              <a:t>: Once you've summarized and assessed a source, you need to ask how it fits into your research. Was this source helpful to you? How does it help you shape your argument? How can you use this source in your research project? Has it changed how you think about your topic?</a:t>
            </a:r>
          </a:p>
          <a:p>
            <a:endParaRPr lang="en-US" dirty="0"/>
          </a:p>
        </p:txBody>
      </p:sp>
    </p:spTree>
    <p:extLst>
      <p:ext uri="{BB962C8B-B14F-4D97-AF65-F5344CB8AC3E}">
        <p14:creationId xmlns:p14="http://schemas.microsoft.com/office/powerpoint/2010/main" val="197199318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Annotated Bibliography</a:t>
            </a:r>
            <a:endParaRPr lang="en-US" dirty="0"/>
          </a:p>
        </p:txBody>
      </p:sp>
      <p:sp>
        <p:nvSpPr>
          <p:cNvPr id="3" name="Content Placeholder 2"/>
          <p:cNvSpPr>
            <a:spLocks noGrp="1"/>
          </p:cNvSpPr>
          <p:nvPr>
            <p:ph idx="1"/>
          </p:nvPr>
        </p:nvSpPr>
        <p:spPr/>
        <p:txBody>
          <a:bodyPr>
            <a:normAutofit fontScale="62500" lnSpcReduction="20000"/>
          </a:bodyPr>
          <a:lstStyle/>
          <a:p>
            <a:pPr marL="0" indent="0">
              <a:buNone/>
            </a:pPr>
            <a:r>
              <a:rPr lang="en-US" dirty="0"/>
              <a:t>Divide into groups of three, and exchange annotated bibliographies.</a:t>
            </a:r>
          </a:p>
          <a:p>
            <a:endParaRPr lang="en-US" dirty="0"/>
          </a:p>
          <a:p>
            <a:pPr lvl="0"/>
            <a:r>
              <a:rPr lang="en-US" dirty="0"/>
              <a:t>Underline the summary. Annotations should briefly summarize the source. Does the author identify the main argument and topics of the source?</a:t>
            </a:r>
          </a:p>
          <a:p>
            <a:pPr marL="0" indent="0">
              <a:buNone/>
            </a:pPr>
            <a:endParaRPr lang="en-US" dirty="0"/>
          </a:p>
          <a:p>
            <a:r>
              <a:rPr lang="en-US" dirty="0"/>
              <a:t>Circle any assessment. Does the author discuss if it is it a useful source? Do they assess whether or not it is reliable?</a:t>
            </a:r>
          </a:p>
          <a:p>
            <a:pPr marL="0" indent="0">
              <a:buNone/>
            </a:pPr>
            <a:endParaRPr lang="en-US" dirty="0"/>
          </a:p>
          <a:p>
            <a:pPr lvl="0"/>
            <a:r>
              <a:rPr lang="en-US" dirty="0"/>
              <a:t>Draw an arrow next to any reflection. Does the author discuss whether or not the source was helpful, or how it changed their topic?</a:t>
            </a:r>
          </a:p>
          <a:p>
            <a:pPr lvl="0"/>
            <a:endParaRPr lang="en-US" dirty="0"/>
          </a:p>
          <a:p>
            <a:pPr marL="0" lvl="0" indent="0">
              <a:buNone/>
            </a:pPr>
            <a:r>
              <a:rPr lang="en-US" dirty="0"/>
              <a:t>Once you’ve marked the summary, assessment, and reflection. Identify any places where the author should expand or delete information. Mark next to the annotation any places where the author needs to include additional assessment, summary, or reflection.</a:t>
            </a:r>
          </a:p>
          <a:p>
            <a:endParaRPr lang="en-US" dirty="0"/>
          </a:p>
        </p:txBody>
      </p:sp>
    </p:spTree>
    <p:extLst>
      <p:ext uri="{BB962C8B-B14F-4D97-AF65-F5344CB8AC3E}">
        <p14:creationId xmlns:p14="http://schemas.microsoft.com/office/powerpoint/2010/main" val="141362380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Formatting Check</a:t>
            </a:r>
            <a:endParaRPr lang="en-US" dirty="0"/>
          </a:p>
        </p:txBody>
      </p:sp>
      <p:sp>
        <p:nvSpPr>
          <p:cNvPr id="3" name="Content Placeholder 2"/>
          <p:cNvSpPr>
            <a:spLocks noGrp="1"/>
          </p:cNvSpPr>
          <p:nvPr>
            <p:ph idx="1"/>
          </p:nvPr>
        </p:nvSpPr>
        <p:spPr/>
        <p:txBody>
          <a:bodyPr>
            <a:normAutofit fontScale="77500" lnSpcReduction="20000"/>
          </a:bodyPr>
          <a:lstStyle/>
          <a:p>
            <a:pPr marL="0" indent="0">
              <a:buNone/>
            </a:pPr>
            <a:r>
              <a:rPr lang="en-US" dirty="0"/>
              <a:t>Check the formatting. Is the annotated bibliography formatted correctly?</a:t>
            </a:r>
          </a:p>
          <a:p>
            <a:pPr marL="0" indent="0">
              <a:buNone/>
            </a:pPr>
            <a:endParaRPr lang="en-US" dirty="0"/>
          </a:p>
          <a:p>
            <a:pPr marL="0" indent="0">
              <a:buNone/>
            </a:pPr>
            <a:r>
              <a:rPr lang="en-US" dirty="0"/>
              <a:t>Reminder an annotated bibliography should:</a:t>
            </a:r>
          </a:p>
          <a:p>
            <a:r>
              <a:rPr lang="en-US" dirty="0"/>
              <a:t>Be printed separately from the rest of the essay</a:t>
            </a:r>
          </a:p>
          <a:p>
            <a:r>
              <a:rPr lang="en-US" dirty="0"/>
              <a:t>Each entry should begin with the citation</a:t>
            </a:r>
          </a:p>
          <a:p>
            <a:r>
              <a:rPr lang="en-US" dirty="0"/>
              <a:t>Following each citation, there should be 1-2 paragraphs (about 150 words) of </a:t>
            </a:r>
            <a:r>
              <a:rPr lang="en-US" dirty="0" smtClean="0"/>
              <a:t>annotation</a:t>
            </a:r>
          </a:p>
          <a:p>
            <a:endParaRPr lang="en-US" dirty="0"/>
          </a:p>
          <a:p>
            <a:pPr marL="0" indent="0">
              <a:buNone/>
            </a:pPr>
            <a:r>
              <a:rPr lang="en-US" dirty="0" smtClean="0"/>
              <a:t>Make sure to check that the work is cited properly. If you’re unsure, consult the </a:t>
            </a:r>
            <a:r>
              <a:rPr lang="en-US" dirty="0" err="1" smtClean="0"/>
              <a:t>powerpoint</a:t>
            </a:r>
            <a:r>
              <a:rPr lang="en-US" dirty="0" smtClean="0"/>
              <a:t> (uploaded to Moodle) or Purdue OWL.</a:t>
            </a:r>
            <a:endParaRPr lang="en-US" dirty="0"/>
          </a:p>
          <a:p>
            <a:endParaRPr lang="en-US" dirty="0"/>
          </a:p>
        </p:txBody>
      </p:sp>
    </p:spTree>
    <p:extLst>
      <p:ext uri="{BB962C8B-B14F-4D97-AF65-F5344CB8AC3E}">
        <p14:creationId xmlns:p14="http://schemas.microsoft.com/office/powerpoint/2010/main" val="228862209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Evaluating Sources</a:t>
            </a:r>
            <a:endParaRPr lang="en-US" dirty="0"/>
          </a:p>
        </p:txBody>
      </p:sp>
      <p:sp>
        <p:nvSpPr>
          <p:cNvPr id="3" name="Content Placeholder 2"/>
          <p:cNvSpPr>
            <a:spLocks noGrp="1"/>
          </p:cNvSpPr>
          <p:nvPr>
            <p:ph idx="1"/>
          </p:nvPr>
        </p:nvSpPr>
        <p:spPr/>
        <p:txBody>
          <a:bodyPr>
            <a:normAutofit fontScale="70000" lnSpcReduction="20000"/>
          </a:bodyPr>
          <a:lstStyle/>
          <a:p>
            <a:pPr marL="0" indent="0">
              <a:buNone/>
            </a:pPr>
            <a:r>
              <a:rPr lang="en-US" dirty="0"/>
              <a:t>Before you read a source or spend time hunting for it, begin by looking at the following information in the citation to evaluate whether it's worth finding or </a:t>
            </a:r>
            <a:r>
              <a:rPr lang="en-US" dirty="0" smtClean="0"/>
              <a:t>reading:</a:t>
            </a:r>
          </a:p>
          <a:p>
            <a:pPr marL="0" indent="0">
              <a:buNone/>
            </a:pPr>
            <a:endParaRPr lang="en-US" dirty="0" smtClean="0"/>
          </a:p>
          <a:p>
            <a:r>
              <a:rPr lang="en-US" dirty="0" smtClean="0"/>
              <a:t>the author (do you know about them? Do they have good credentials?)</a:t>
            </a:r>
            <a:endParaRPr lang="en-US" dirty="0"/>
          </a:p>
          <a:p>
            <a:r>
              <a:rPr lang="en-US" dirty="0" smtClean="0"/>
              <a:t>the summary (does the summary contain a clear and engaging thesis?)</a:t>
            </a:r>
            <a:endParaRPr lang="en-US" dirty="0"/>
          </a:p>
          <a:p>
            <a:r>
              <a:rPr lang="en-US" dirty="0" smtClean="0"/>
              <a:t>where </a:t>
            </a:r>
            <a:r>
              <a:rPr lang="en-US" dirty="0"/>
              <a:t>it </a:t>
            </a:r>
            <a:r>
              <a:rPr lang="en-US" dirty="0" smtClean="0"/>
              <a:t>is (Where did you find it? Who published it?)</a:t>
            </a:r>
            <a:endParaRPr lang="en-US" dirty="0"/>
          </a:p>
          <a:p>
            <a:r>
              <a:rPr lang="en-US" dirty="0" smtClean="0"/>
              <a:t>the </a:t>
            </a:r>
            <a:r>
              <a:rPr lang="en-US" dirty="0"/>
              <a:t>timeliness of the </a:t>
            </a:r>
            <a:r>
              <a:rPr lang="en-US" dirty="0" smtClean="0"/>
              <a:t>entry</a:t>
            </a:r>
            <a:r>
              <a:rPr lang="en-US" dirty="0"/>
              <a:t> </a:t>
            </a:r>
            <a:r>
              <a:rPr lang="en-US" dirty="0" smtClean="0"/>
              <a:t>(was it written recently? Is it outdated?)</a:t>
            </a:r>
          </a:p>
          <a:p>
            <a:endParaRPr lang="en-US" dirty="0" smtClean="0"/>
          </a:p>
          <a:p>
            <a:pPr marL="0" indent="0">
              <a:buNone/>
            </a:pPr>
            <a:r>
              <a:rPr lang="en-US" dirty="0" smtClean="0"/>
              <a:t>Evaluate </a:t>
            </a:r>
            <a:r>
              <a:rPr lang="en-US" dirty="0"/>
              <a:t>while reading: determine the audience, check for </a:t>
            </a:r>
            <a:r>
              <a:rPr lang="en-US" dirty="0" smtClean="0"/>
              <a:t>references, </a:t>
            </a:r>
            <a:r>
              <a:rPr lang="en-US" dirty="0"/>
              <a:t>assess evidence, and evaluate for sweeping generalizations or bias</a:t>
            </a:r>
          </a:p>
          <a:p>
            <a:endParaRPr lang="en-US" dirty="0"/>
          </a:p>
        </p:txBody>
      </p:sp>
    </p:spTree>
    <p:extLst>
      <p:ext uri="{BB962C8B-B14F-4D97-AF65-F5344CB8AC3E}">
        <p14:creationId xmlns:p14="http://schemas.microsoft.com/office/powerpoint/2010/main" val="300547917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Peer-Reviewed</a:t>
            </a:r>
            <a:endParaRPr lang="en-US" dirty="0"/>
          </a:p>
        </p:txBody>
      </p:sp>
      <p:sp>
        <p:nvSpPr>
          <p:cNvPr id="3" name="Content Placeholder 2"/>
          <p:cNvSpPr>
            <a:spLocks noGrp="1"/>
          </p:cNvSpPr>
          <p:nvPr>
            <p:ph idx="1"/>
          </p:nvPr>
        </p:nvSpPr>
        <p:spPr/>
        <p:txBody>
          <a:bodyPr/>
          <a:lstStyle/>
          <a:p>
            <a:pPr marL="0" indent="0">
              <a:buNone/>
            </a:pPr>
            <a:r>
              <a:rPr lang="en-US" dirty="0" smtClean="0"/>
              <a:t>What does it mean to call a source scholarly or peer-reviewed?</a:t>
            </a:r>
            <a:endParaRPr lang="en-US" dirty="0"/>
          </a:p>
        </p:txBody>
      </p:sp>
    </p:spTree>
    <p:extLst>
      <p:ext uri="{BB962C8B-B14F-4D97-AF65-F5344CB8AC3E}">
        <p14:creationId xmlns:p14="http://schemas.microsoft.com/office/powerpoint/2010/main" val="217160798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Peer-reviewed</a:t>
            </a:r>
            <a:endParaRPr lang="en-US" dirty="0"/>
          </a:p>
        </p:txBody>
      </p:sp>
      <p:sp>
        <p:nvSpPr>
          <p:cNvPr id="3" name="Content Placeholder 2"/>
          <p:cNvSpPr>
            <a:spLocks noGrp="1"/>
          </p:cNvSpPr>
          <p:nvPr>
            <p:ph idx="1"/>
          </p:nvPr>
        </p:nvSpPr>
        <p:spPr/>
        <p:txBody>
          <a:bodyPr/>
          <a:lstStyle/>
          <a:p>
            <a:pPr marL="0" indent="0">
              <a:buNone/>
            </a:pPr>
            <a:r>
              <a:rPr lang="en-US" dirty="0" smtClean="0"/>
              <a:t>Peer-reviewed sources </a:t>
            </a:r>
            <a:r>
              <a:rPr lang="en-US" dirty="0"/>
              <a:t>are written by experts and are </a:t>
            </a:r>
            <a:r>
              <a:rPr lang="en-US" b="1" dirty="0"/>
              <a:t>reviewed</a:t>
            </a:r>
            <a:r>
              <a:rPr lang="en-US" dirty="0"/>
              <a:t> by several other experts in the field before </a:t>
            </a:r>
            <a:r>
              <a:rPr lang="en-US" dirty="0" smtClean="0"/>
              <a:t>being published in </a:t>
            </a:r>
            <a:r>
              <a:rPr lang="en-US" dirty="0"/>
              <a:t>order to insure the article's quality. </a:t>
            </a:r>
          </a:p>
        </p:txBody>
      </p:sp>
    </p:spTree>
    <p:extLst>
      <p:ext uri="{BB962C8B-B14F-4D97-AF65-F5344CB8AC3E}">
        <p14:creationId xmlns:p14="http://schemas.microsoft.com/office/powerpoint/2010/main" val="390237137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How can you tell something is peer-reviewed?</a:t>
            </a:r>
            <a:endParaRPr lang="en-US" dirty="0"/>
          </a:p>
        </p:txBody>
      </p:sp>
      <p:sp>
        <p:nvSpPr>
          <p:cNvPr id="3" name="Content Placeholder 2"/>
          <p:cNvSpPr>
            <a:spLocks noGrp="1"/>
          </p:cNvSpPr>
          <p:nvPr>
            <p:ph idx="1"/>
          </p:nvPr>
        </p:nvSpPr>
        <p:spPr/>
        <p:txBody>
          <a:bodyPr/>
          <a:lstStyle/>
          <a:p>
            <a:r>
              <a:rPr lang="en-US" dirty="0" smtClean="0"/>
              <a:t>The evaluating sources step can give you a head start, but often the easiest way is just to check the library entry.</a:t>
            </a:r>
          </a:p>
          <a:p>
            <a:endParaRPr lang="en-US" dirty="0"/>
          </a:p>
          <a:p>
            <a:r>
              <a:rPr lang="en-US" dirty="0" smtClean="0"/>
              <a:t>Example: “The </a:t>
            </a:r>
            <a:r>
              <a:rPr lang="en-US" dirty="0" err="1" smtClean="0"/>
              <a:t>Doxa</a:t>
            </a:r>
            <a:r>
              <a:rPr lang="en-US" dirty="0" smtClean="0"/>
              <a:t> of Reading”</a:t>
            </a:r>
            <a:endParaRPr lang="en-US" dirty="0"/>
          </a:p>
        </p:txBody>
      </p:sp>
    </p:spTree>
    <p:extLst>
      <p:ext uri="{BB962C8B-B14F-4D97-AF65-F5344CB8AC3E}">
        <p14:creationId xmlns:p14="http://schemas.microsoft.com/office/powerpoint/2010/main" val="102906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Where to look  for Sources</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BSC Library Discovery Search</a:t>
            </a:r>
          </a:p>
          <a:p>
            <a:endParaRPr lang="en-US" dirty="0" smtClean="0"/>
          </a:p>
          <a:p>
            <a:r>
              <a:rPr lang="en-US" dirty="0" err="1" smtClean="0"/>
              <a:t>Jstor</a:t>
            </a:r>
            <a:r>
              <a:rPr lang="en-US" dirty="0" smtClean="0"/>
              <a:t>: a massive collection of scholarly, peer-reviewed articles: </a:t>
            </a:r>
            <a:r>
              <a:rPr lang="en-US" dirty="0" smtClean="0">
                <a:hlinkClick r:id="rId2"/>
              </a:rPr>
              <a:t>https</a:t>
            </a:r>
            <a:r>
              <a:rPr lang="en-US" dirty="0">
                <a:hlinkClick r:id="rId2"/>
              </a:rPr>
              <a:t>://www.jstor.org.ezproxy.bsc.edu</a:t>
            </a:r>
            <a:r>
              <a:rPr lang="en-US" dirty="0" smtClean="0">
                <a:hlinkClick r:id="rId2"/>
              </a:rPr>
              <a:t>/</a:t>
            </a:r>
            <a:endParaRPr lang="en-US" dirty="0" smtClean="0"/>
          </a:p>
          <a:p>
            <a:pPr marL="0" indent="0">
              <a:buNone/>
            </a:pPr>
            <a:endParaRPr lang="en-US" dirty="0" smtClean="0"/>
          </a:p>
          <a:p>
            <a:r>
              <a:rPr lang="en-US" dirty="0"/>
              <a:t>Project Muse: </a:t>
            </a:r>
            <a:r>
              <a:rPr lang="en-US" dirty="0" smtClean="0"/>
              <a:t>great for finding recent peer-reviewed articles: </a:t>
            </a:r>
            <a:r>
              <a:rPr lang="en-US" dirty="0" smtClean="0">
                <a:hlinkClick r:id="rId3"/>
              </a:rPr>
              <a:t>http</a:t>
            </a:r>
            <a:r>
              <a:rPr lang="en-US" dirty="0">
                <a:hlinkClick r:id="rId3"/>
              </a:rPr>
              <a:t>://muse.jhu.edu.ezproxy.bsc.edu</a:t>
            </a:r>
            <a:r>
              <a:rPr lang="en-US" dirty="0" smtClean="0">
                <a:hlinkClick r:id="rId3"/>
              </a:rPr>
              <a:t>/</a:t>
            </a:r>
            <a:endParaRPr lang="en-US" dirty="0" smtClean="0"/>
          </a:p>
          <a:p>
            <a:endParaRPr lang="en-US" dirty="0"/>
          </a:p>
          <a:p>
            <a:pPr marL="0" indent="0">
              <a:buNone/>
            </a:pPr>
            <a:endParaRPr lang="en-US" dirty="0"/>
          </a:p>
          <a:p>
            <a:endParaRPr lang="en-US" dirty="0"/>
          </a:p>
        </p:txBody>
      </p:sp>
    </p:spTree>
    <p:extLst>
      <p:ext uri="{BB962C8B-B14F-4D97-AF65-F5344CB8AC3E}">
        <p14:creationId xmlns:p14="http://schemas.microsoft.com/office/powerpoint/2010/main" val="35637724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Bibliography: The Basics</a:t>
            </a:r>
            <a:endParaRPr lang="en-US" dirty="0"/>
          </a:p>
        </p:txBody>
      </p:sp>
      <p:sp>
        <p:nvSpPr>
          <p:cNvPr id="3" name="Content Placeholder 2"/>
          <p:cNvSpPr>
            <a:spLocks noGrp="1"/>
          </p:cNvSpPr>
          <p:nvPr>
            <p:ph idx="1"/>
          </p:nvPr>
        </p:nvSpPr>
        <p:spPr/>
        <p:txBody>
          <a:bodyPr>
            <a:normAutofit fontScale="92500" lnSpcReduction="10000"/>
          </a:bodyPr>
          <a:lstStyle/>
          <a:p>
            <a:pPr marL="0" indent="0">
              <a:buNone/>
            </a:pPr>
            <a:r>
              <a:rPr lang="en-US" dirty="0" smtClean="0"/>
              <a:t>Your bibliography (also called works cited), which you will place at the end of your paper, guides readers to the sources you have quoted, summarized, and paraphrased.</a:t>
            </a:r>
          </a:p>
          <a:p>
            <a:pPr marL="0" indent="0">
              <a:buNone/>
            </a:pPr>
            <a:endParaRPr lang="en-US" dirty="0"/>
          </a:p>
          <a:p>
            <a:pPr marL="0" indent="0">
              <a:buNone/>
            </a:pPr>
            <a:r>
              <a:rPr lang="en-US" dirty="0" smtClean="0"/>
              <a:t>Ask yourself: </a:t>
            </a:r>
            <a:r>
              <a:rPr lang="en-US" i="1" dirty="0" smtClean="0"/>
              <a:t>What would readers need to know to find this source for themselves?</a:t>
            </a:r>
            <a:r>
              <a:rPr lang="en-US" dirty="0" smtClean="0"/>
              <a:t> Usually, you’ll provide basic information common to most sources, such as title, author, publication date, and location (i.e., page numbers or URL).</a:t>
            </a:r>
            <a:endParaRPr lang="en-US" dirty="0"/>
          </a:p>
        </p:txBody>
      </p:sp>
    </p:spTree>
    <p:extLst>
      <p:ext uri="{BB962C8B-B14F-4D97-AF65-F5344CB8AC3E}">
        <p14:creationId xmlns:p14="http://schemas.microsoft.com/office/powerpoint/2010/main" val="145049464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Basics</a:t>
            </a:r>
            <a:endParaRPr lang="en-US" dirty="0"/>
          </a:p>
        </p:txBody>
      </p:sp>
      <p:sp>
        <p:nvSpPr>
          <p:cNvPr id="3" name="Content Placeholder 2"/>
          <p:cNvSpPr>
            <a:spLocks noGrp="1"/>
          </p:cNvSpPr>
          <p:nvPr>
            <p:ph idx="1"/>
          </p:nvPr>
        </p:nvSpPr>
        <p:spPr/>
        <p:txBody>
          <a:bodyPr>
            <a:normAutofit fontScale="92500" lnSpcReduction="10000"/>
          </a:bodyPr>
          <a:lstStyle/>
          <a:p>
            <a:pPr lvl="0"/>
            <a:r>
              <a:rPr lang="en-US" dirty="0"/>
              <a:t>Begin your </a:t>
            </a:r>
            <a:r>
              <a:rPr lang="en-US" dirty="0" smtClean="0"/>
              <a:t>Bibliography page </a:t>
            </a:r>
            <a:r>
              <a:rPr lang="en-US" dirty="0"/>
              <a:t>on a separate page at the end of your research paper. It should have the same one-inch margins and last name, page number header as the rest of your paper.</a:t>
            </a:r>
          </a:p>
          <a:p>
            <a:pPr lvl="0"/>
            <a:r>
              <a:rPr lang="en-US" dirty="0"/>
              <a:t>Label the page </a:t>
            </a:r>
            <a:r>
              <a:rPr lang="en-US" dirty="0" smtClean="0"/>
              <a:t>Bibliography and </a:t>
            </a:r>
            <a:r>
              <a:rPr lang="en-US" dirty="0"/>
              <a:t>center the </a:t>
            </a:r>
            <a:r>
              <a:rPr lang="en-US" dirty="0" smtClean="0"/>
              <a:t>words at </a:t>
            </a:r>
            <a:r>
              <a:rPr lang="en-US" dirty="0"/>
              <a:t>the top of the page.</a:t>
            </a:r>
          </a:p>
          <a:p>
            <a:pPr lvl="0"/>
            <a:r>
              <a:rPr lang="en-US" dirty="0"/>
              <a:t>Double space all citations, but do not skip spaces between entries.</a:t>
            </a:r>
          </a:p>
          <a:p>
            <a:pPr lvl="0"/>
            <a:r>
              <a:rPr lang="en-US" dirty="0"/>
              <a:t>Indent the second and subsequent lines of citations by 0.5 inches to create a hanging indent.</a:t>
            </a:r>
          </a:p>
          <a:p>
            <a:endParaRPr lang="en-US" dirty="0"/>
          </a:p>
        </p:txBody>
      </p:sp>
    </p:spTree>
    <p:extLst>
      <p:ext uri="{BB962C8B-B14F-4D97-AF65-F5344CB8AC3E}">
        <p14:creationId xmlns:p14="http://schemas.microsoft.com/office/powerpoint/2010/main" val="570457415"/>
      </p:ext>
    </p:extLst>
  </p:cSld>
  <p:clrMapOvr>
    <a:masterClrMapping/>
  </p:clrMapOvr>
</p:sld>
</file>

<file path=ppt/theme/theme1.xml><?xml version="1.0" encoding="utf-8"?>
<a:theme xmlns:a="http://schemas.openxmlformats.org/drawingml/2006/main" name="Black">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Black .thmx</Template>
  <TotalTime>128</TotalTime>
  <Words>1389</Words>
  <Application>Microsoft Macintosh PowerPoint</Application>
  <PresentationFormat>On-screen Show (4:3)</PresentationFormat>
  <Paragraphs>128</Paragraphs>
  <Slides>28</Slides>
  <Notes>0</Notes>
  <HiddenSlides>0</HiddenSlides>
  <MMClips>0</MMClips>
  <ScaleCrop>false</ScaleCrop>
  <HeadingPairs>
    <vt:vector size="4" baseType="variant">
      <vt:variant>
        <vt:lpstr>Theme</vt:lpstr>
      </vt:variant>
      <vt:variant>
        <vt:i4>1</vt:i4>
      </vt:variant>
      <vt:variant>
        <vt:lpstr>Slide Titles</vt:lpstr>
      </vt:variant>
      <vt:variant>
        <vt:i4>28</vt:i4>
      </vt:variant>
    </vt:vector>
  </HeadingPairs>
  <TitlesOfParts>
    <vt:vector size="29" baseType="lpstr">
      <vt:lpstr>Black</vt:lpstr>
      <vt:lpstr>MLA Citations and Evaluating Sources</vt:lpstr>
      <vt:lpstr>Evaluating sources</vt:lpstr>
      <vt:lpstr>Evaluating Sources</vt:lpstr>
      <vt:lpstr>Peer-Reviewed</vt:lpstr>
      <vt:lpstr>Peer-reviewed</vt:lpstr>
      <vt:lpstr>How can you tell something is peer-reviewed?</vt:lpstr>
      <vt:lpstr>Where to look  for Sources</vt:lpstr>
      <vt:lpstr>Bibliography: The Basics</vt:lpstr>
      <vt:lpstr>The Basics</vt:lpstr>
      <vt:lpstr>Example</vt:lpstr>
      <vt:lpstr>What you need for an entry</vt:lpstr>
      <vt:lpstr>Authors</vt:lpstr>
      <vt:lpstr>Titles</vt:lpstr>
      <vt:lpstr>Publication Information</vt:lpstr>
      <vt:lpstr>Dates</vt:lpstr>
      <vt:lpstr>Page Numbers</vt:lpstr>
      <vt:lpstr>URLs and DOIs</vt:lpstr>
      <vt:lpstr>Working with Examples</vt:lpstr>
      <vt:lpstr>Sample Works Cited entry for a Book</vt:lpstr>
      <vt:lpstr>Books with more than one author</vt:lpstr>
      <vt:lpstr>Sample works cited entry for periodicals</vt:lpstr>
      <vt:lpstr>Sample works cited entry for an electronic source</vt:lpstr>
      <vt:lpstr>Sample Bibliography</vt:lpstr>
      <vt:lpstr>Resources</vt:lpstr>
      <vt:lpstr>Annotated Bibliography</vt:lpstr>
      <vt:lpstr>Annotated Bibliography</vt:lpstr>
      <vt:lpstr>Annotated Bibliography</vt:lpstr>
      <vt:lpstr>Formatting Check</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MLA Works Cited and Finding Sources</dc:title>
  <dc:creator>Jessica Hines</dc:creator>
  <cp:lastModifiedBy>Jessica Hines</cp:lastModifiedBy>
  <cp:revision>11</cp:revision>
  <dcterms:created xsi:type="dcterms:W3CDTF">2018-11-01T13:10:44Z</dcterms:created>
  <dcterms:modified xsi:type="dcterms:W3CDTF">2020-03-12T13:29:46Z</dcterms:modified>
</cp:coreProperties>
</file>

<file path=docProps/thumbnail.jpeg>
</file>