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83" r:id="rId2"/>
    <p:sldId id="257" r:id="rId3"/>
    <p:sldId id="263" r:id="rId4"/>
    <p:sldId id="286" r:id="rId5"/>
    <p:sldId id="282" r:id="rId6"/>
    <p:sldId id="281" r:id="rId7"/>
    <p:sldId id="278" r:id="rId8"/>
    <p:sldId id="280" r:id="rId9"/>
    <p:sldId id="291" r:id="rId10"/>
    <p:sldId id="279" r:id="rId11"/>
    <p:sldId id="277" r:id="rId12"/>
    <p:sldId id="274" r:id="rId13"/>
    <p:sldId id="292" r:id="rId14"/>
    <p:sldId id="273" r:id="rId15"/>
    <p:sldId id="272" r:id="rId16"/>
    <p:sldId id="271" r:id="rId17"/>
    <p:sldId id="270" r:id="rId18"/>
    <p:sldId id="269" r:id="rId19"/>
    <p:sldId id="268" r:id="rId20"/>
    <p:sldId id="29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915706-85E4-4BFC-8D25-B767CE528814}" v="475" dt="2020-02-05T16:26:25.6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94394" autoAdjust="0"/>
  </p:normalViewPr>
  <p:slideViewPr>
    <p:cSldViewPr snapToGrid="0">
      <p:cViewPr varScale="1">
        <p:scale>
          <a:sx n="109" d="100"/>
          <a:sy n="109" d="100"/>
        </p:scale>
        <p:origin x="38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a Kauffman" userId="3aed65f92af57c49" providerId="Windows Live" clId="Web-{79915706-85E4-4BFC-8D25-B767CE528814}"/>
    <pc:docChg chg="addSld delSld modSld sldOrd">
      <pc:chgData name="Kayla Kauffman" userId="3aed65f92af57c49" providerId="Windows Live" clId="Web-{79915706-85E4-4BFC-8D25-B767CE528814}" dt="2020-02-05T16:26:25.478" v="470" actId="20577"/>
      <pc:docMkLst>
        <pc:docMk/>
      </pc:docMkLst>
      <pc:sldChg chg="modSp">
        <pc:chgData name="Kayla Kauffman" userId="3aed65f92af57c49" providerId="Windows Live" clId="Web-{79915706-85E4-4BFC-8D25-B767CE528814}" dt="2020-02-05T16:26:22.993" v="468" actId="20577"/>
        <pc:sldMkLst>
          <pc:docMk/>
          <pc:sldMk cId="63410186" sldId="257"/>
        </pc:sldMkLst>
        <pc:spChg chg="mod">
          <ac:chgData name="Kayla Kauffman" userId="3aed65f92af57c49" providerId="Windows Live" clId="Web-{79915706-85E4-4BFC-8D25-B767CE528814}" dt="2020-02-05T16:26:22.993" v="468" actId="20577"/>
          <ac:spMkLst>
            <pc:docMk/>
            <pc:sldMk cId="63410186" sldId="257"/>
            <ac:spMk id="3" creationId="{839A6C75-5806-479D-A18C-0B8BA21FD33C}"/>
          </ac:spMkLst>
        </pc:spChg>
      </pc:sldChg>
      <pc:sldChg chg="del">
        <pc:chgData name="Kayla Kauffman" userId="3aed65f92af57c49" providerId="Windows Live" clId="Web-{79915706-85E4-4BFC-8D25-B767CE528814}" dt="2020-02-05T15:51:30.358" v="0"/>
        <pc:sldMkLst>
          <pc:docMk/>
          <pc:sldMk cId="3138335589" sldId="258"/>
        </pc:sldMkLst>
      </pc:sldChg>
      <pc:sldChg chg="del">
        <pc:chgData name="Kayla Kauffman" userId="3aed65f92af57c49" providerId="Windows Live" clId="Web-{79915706-85E4-4BFC-8D25-B767CE528814}" dt="2020-02-05T15:51:32.687" v="1"/>
        <pc:sldMkLst>
          <pc:docMk/>
          <pc:sldMk cId="4074772550" sldId="262"/>
        </pc:sldMkLst>
      </pc:sldChg>
      <pc:sldChg chg="modSp">
        <pc:chgData name="Kayla Kauffman" userId="3aed65f92af57c49" providerId="Windows Live" clId="Web-{79915706-85E4-4BFC-8D25-B767CE528814}" dt="2020-02-05T16:24:34.927" v="461" actId="20577"/>
        <pc:sldMkLst>
          <pc:docMk/>
          <pc:sldMk cId="527424287" sldId="263"/>
        </pc:sldMkLst>
        <pc:spChg chg="mod">
          <ac:chgData name="Kayla Kauffman" userId="3aed65f92af57c49" providerId="Windows Live" clId="Web-{79915706-85E4-4BFC-8D25-B767CE528814}" dt="2020-02-05T16:24:34.927" v="461" actId="20577"/>
          <ac:spMkLst>
            <pc:docMk/>
            <pc:sldMk cId="527424287" sldId="263"/>
            <ac:spMk id="6" creationId="{FAC9BCCE-FBDC-4F0E-8D7D-4DF5BA5EEE1F}"/>
          </ac:spMkLst>
        </pc:spChg>
      </pc:sldChg>
      <pc:sldChg chg="modSp del">
        <pc:chgData name="Kayla Kauffman" userId="3aed65f92af57c49" providerId="Windows Live" clId="Web-{79915706-85E4-4BFC-8D25-B767CE528814}" dt="2020-02-05T16:23:22.706" v="445"/>
        <pc:sldMkLst>
          <pc:docMk/>
          <pc:sldMk cId="304554820" sldId="264"/>
        </pc:sldMkLst>
        <pc:spChg chg="mod">
          <ac:chgData name="Kayla Kauffman" userId="3aed65f92af57c49" providerId="Windows Live" clId="Web-{79915706-85E4-4BFC-8D25-B767CE528814}" dt="2020-02-05T16:22:44.439" v="442" actId="20577"/>
          <ac:spMkLst>
            <pc:docMk/>
            <pc:sldMk cId="304554820" sldId="264"/>
            <ac:spMk id="3" creationId="{6BD07097-3E6A-4B38-9A60-463217A49E16}"/>
          </ac:spMkLst>
        </pc:spChg>
      </pc:sldChg>
      <pc:sldChg chg="modSp">
        <pc:chgData name="Kayla Kauffman" userId="3aed65f92af57c49" providerId="Windows Live" clId="Web-{79915706-85E4-4BFC-8D25-B767CE528814}" dt="2020-02-05T15:52:46.736" v="2" actId="20577"/>
        <pc:sldMkLst>
          <pc:docMk/>
          <pc:sldMk cId="1248814880" sldId="268"/>
        </pc:sldMkLst>
        <pc:spChg chg="mod">
          <ac:chgData name="Kayla Kauffman" userId="3aed65f92af57c49" providerId="Windows Live" clId="Web-{79915706-85E4-4BFC-8D25-B767CE528814}" dt="2020-02-05T15:52:46.736" v="2" actId="20577"/>
          <ac:spMkLst>
            <pc:docMk/>
            <pc:sldMk cId="1248814880" sldId="268"/>
            <ac:spMk id="2" creationId="{A7BE7005-0BDA-446A-BAA8-518BD6E15EF6}"/>
          </ac:spMkLst>
        </pc:spChg>
      </pc:sldChg>
      <pc:sldChg chg="modSp">
        <pc:chgData name="Kayla Kauffman" userId="3aed65f92af57c49" providerId="Windows Live" clId="Web-{79915706-85E4-4BFC-8D25-B767CE528814}" dt="2020-02-05T16:04:45.230" v="432" actId="20577"/>
        <pc:sldMkLst>
          <pc:docMk/>
          <pc:sldMk cId="2011670652" sldId="282"/>
        </pc:sldMkLst>
        <pc:spChg chg="mod">
          <ac:chgData name="Kayla Kauffman" userId="3aed65f92af57c49" providerId="Windows Live" clId="Web-{79915706-85E4-4BFC-8D25-B767CE528814}" dt="2020-02-05T16:04:45.230" v="432" actId="20577"/>
          <ac:spMkLst>
            <pc:docMk/>
            <pc:sldMk cId="2011670652" sldId="282"/>
            <ac:spMk id="3" creationId="{BD61AADA-0CCC-4ED2-9462-6EF64A7CBA18}"/>
          </ac:spMkLst>
        </pc:spChg>
      </pc:sldChg>
      <pc:sldChg chg="modSp">
        <pc:chgData name="Kayla Kauffman" userId="3aed65f92af57c49" providerId="Windows Live" clId="Web-{79915706-85E4-4BFC-8D25-B767CE528814}" dt="2020-02-05T16:03:05.867" v="424" actId="20577"/>
        <pc:sldMkLst>
          <pc:docMk/>
          <pc:sldMk cId="701985780" sldId="286"/>
        </pc:sldMkLst>
        <pc:spChg chg="mod">
          <ac:chgData name="Kayla Kauffman" userId="3aed65f92af57c49" providerId="Windows Live" clId="Web-{79915706-85E4-4BFC-8D25-B767CE528814}" dt="2020-02-05T16:03:05.867" v="424" actId="20577"/>
          <ac:spMkLst>
            <pc:docMk/>
            <pc:sldMk cId="701985780" sldId="286"/>
            <ac:spMk id="3" creationId="{025B1AFF-274B-41E6-9B5A-411A1990CD47}"/>
          </ac:spMkLst>
        </pc:spChg>
      </pc:sldChg>
      <pc:sldChg chg="del">
        <pc:chgData name="Kayla Kauffman" userId="3aed65f92af57c49" providerId="Windows Live" clId="Web-{79915706-85E4-4BFC-8D25-B767CE528814}" dt="2020-02-05T16:05:48.154" v="436"/>
        <pc:sldMkLst>
          <pc:docMk/>
          <pc:sldMk cId="645988042" sldId="287"/>
        </pc:sldMkLst>
      </pc:sldChg>
      <pc:sldChg chg="del">
        <pc:chgData name="Kayla Kauffman" userId="3aed65f92af57c49" providerId="Windows Live" clId="Web-{79915706-85E4-4BFC-8D25-B767CE528814}" dt="2020-02-05T16:23:24.550" v="446"/>
        <pc:sldMkLst>
          <pc:docMk/>
          <pc:sldMk cId="1955952666" sldId="289"/>
        </pc:sldMkLst>
      </pc:sldChg>
      <pc:sldChg chg="modSp del">
        <pc:chgData name="Kayla Kauffman" userId="3aed65f92af57c49" providerId="Windows Live" clId="Web-{79915706-85E4-4BFC-8D25-B767CE528814}" dt="2020-02-05T16:23:18.768" v="444"/>
        <pc:sldMkLst>
          <pc:docMk/>
          <pc:sldMk cId="174248245" sldId="290"/>
        </pc:sldMkLst>
        <pc:spChg chg="mod">
          <ac:chgData name="Kayla Kauffman" userId="3aed65f92af57c49" providerId="Windows Live" clId="Web-{79915706-85E4-4BFC-8D25-B767CE528814}" dt="2020-02-05T15:53:29.300" v="6" actId="20577"/>
          <ac:spMkLst>
            <pc:docMk/>
            <pc:sldMk cId="174248245" sldId="290"/>
            <ac:spMk id="7" creationId="{4C215B6E-C4A7-4113-8A4A-4AA2ADF95664}"/>
          </ac:spMkLst>
        </pc:spChg>
      </pc:sldChg>
      <pc:sldChg chg="add del ord replId">
        <pc:chgData name="Kayla Kauffman" userId="3aed65f92af57c49" providerId="Windows Live" clId="Web-{79915706-85E4-4BFC-8D25-B767CE528814}" dt="2020-02-05T16:24:52.896" v="465"/>
        <pc:sldMkLst>
          <pc:docMk/>
          <pc:sldMk cId="1108335962" sldId="293"/>
        </pc:sldMkLst>
      </pc:sldChg>
      <pc:sldChg chg="add ord replId">
        <pc:chgData name="Kayla Kauffman" userId="3aed65f92af57c49" providerId="Windows Live" clId="Web-{79915706-85E4-4BFC-8D25-B767CE528814}" dt="2020-02-05T16:24:48.459" v="464"/>
        <pc:sldMkLst>
          <pc:docMk/>
          <pc:sldMk cId="1469020812" sldId="29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5A928-5D64-4E04-AB22-6E9B726F6E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9FA789-597A-4A16-A54B-994ECF3FDF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6AF124A-63B5-44DF-AF31-AFD61DAFE029}"/>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5" name="Footer Placeholder 4">
            <a:extLst>
              <a:ext uri="{FF2B5EF4-FFF2-40B4-BE49-F238E27FC236}">
                <a16:creationId xmlns:a16="http://schemas.microsoft.com/office/drawing/2014/main" id="{C12C3F54-002C-4BB7-A2C3-E62BC7217A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CB14B8-6055-467D-BA7B-733ACA5CE4DF}"/>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41610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E1A0A-B147-408D-A84F-B2F1A00C4D7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B187507-D750-4463-93E6-C48C7DC85D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BE0735-07EE-4EFC-B26E-3517ACC9B569}"/>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5" name="Footer Placeholder 4">
            <a:extLst>
              <a:ext uri="{FF2B5EF4-FFF2-40B4-BE49-F238E27FC236}">
                <a16:creationId xmlns:a16="http://schemas.microsoft.com/office/drawing/2014/main" id="{CEFEF3FB-CE37-4FEF-A06F-A0EBCC463D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F99179-D035-4813-9E7F-D1B598DB42CA}"/>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65359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A96820-938E-4FB6-A774-89F7396617A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8B040A5-A8F8-499C-8324-570498FB6FA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42242E-9A55-4A4D-BA8C-E945CD1785E0}"/>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5" name="Footer Placeholder 4">
            <a:extLst>
              <a:ext uri="{FF2B5EF4-FFF2-40B4-BE49-F238E27FC236}">
                <a16:creationId xmlns:a16="http://schemas.microsoft.com/office/drawing/2014/main" id="{5EFE2B04-D9D6-4DCB-BB0E-3B0456D37F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5E4858-8891-441B-87D1-93576771EE08}"/>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5736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A2A76-F730-49EE-A715-2AA03761A7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D52C46-4472-4DF4-AA32-CA70107F42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A77072-0F7C-4037-8A45-A852ADD0B682}"/>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5" name="Footer Placeholder 4">
            <a:extLst>
              <a:ext uri="{FF2B5EF4-FFF2-40B4-BE49-F238E27FC236}">
                <a16:creationId xmlns:a16="http://schemas.microsoft.com/office/drawing/2014/main" id="{AE6E412B-DE7D-4F15-9841-40C5B4D6F9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4DD59-7EE8-4F9B-BF94-5F091DEFC340}"/>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41294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311D7-7683-4C7E-9E06-044C80DE21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62A2AB6-C78D-462C-8812-78C0447C87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327A6C-B2B7-42FE-ACF4-DA6D91C4195A}"/>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5" name="Footer Placeholder 4">
            <a:extLst>
              <a:ext uri="{FF2B5EF4-FFF2-40B4-BE49-F238E27FC236}">
                <a16:creationId xmlns:a16="http://schemas.microsoft.com/office/drawing/2014/main" id="{26ABA00A-4589-4861-A4D1-049573FE31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159441-E495-4CE9-BF5A-5CFCD6AB23FC}"/>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71392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EB38A-7BBF-48A1-9E89-8150C17DBE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1B8061-C0C9-4F8A-9F4C-0AACB754F89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7CEF5B-07DD-42C3-839C-F56448B4AEB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159707-FB24-4D3B-8D81-E5C1FCFAB7D5}"/>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6" name="Footer Placeholder 5">
            <a:extLst>
              <a:ext uri="{FF2B5EF4-FFF2-40B4-BE49-F238E27FC236}">
                <a16:creationId xmlns:a16="http://schemas.microsoft.com/office/drawing/2014/main" id="{24F339C6-EB7C-481A-BE13-DDB76ACDAF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82CCE0-6899-4782-ADA3-6DC7A97D1881}"/>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0307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E8F4-A4C6-4229-BB54-E810491B9C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267DB8-13C1-40E9-93D8-7D19E68F5A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2F24EC-F8D6-4215-BFD3-28D8C5CDC5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F72612-C223-46C0-A022-08162FEF05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6DB588-81C4-45DF-B12D-506CE5219E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FE1C0EA-C443-49E3-A017-A2681D7769A7}"/>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8" name="Footer Placeholder 7">
            <a:extLst>
              <a:ext uri="{FF2B5EF4-FFF2-40B4-BE49-F238E27FC236}">
                <a16:creationId xmlns:a16="http://schemas.microsoft.com/office/drawing/2014/main" id="{3A8A905F-FB7C-4C62-8F90-CE5CBE1656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A35581-8F91-4BA6-9E89-C21156C79BF3}"/>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96083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DDC3D-3CA7-47A5-8CD7-3567A25DDC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831046-D278-4C2D-95C7-7C7DE9DC78F5}"/>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4" name="Footer Placeholder 3">
            <a:extLst>
              <a:ext uri="{FF2B5EF4-FFF2-40B4-BE49-F238E27FC236}">
                <a16:creationId xmlns:a16="http://schemas.microsoft.com/office/drawing/2014/main" id="{94749EE8-124F-442D-8EF3-24E5FF14BD2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A55A81-40B3-4714-B32D-647E1400FA43}"/>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3010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7E1689-9179-491D-BA7D-ABD9A7196279}"/>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3" name="Footer Placeholder 2">
            <a:extLst>
              <a:ext uri="{FF2B5EF4-FFF2-40B4-BE49-F238E27FC236}">
                <a16:creationId xmlns:a16="http://schemas.microsoft.com/office/drawing/2014/main" id="{B6B41730-CD62-4075-A1ED-61C1E06481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A95BC1A-90E1-4545-B19D-BF2A80370E79}"/>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3350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DE374-3625-41C1-BE5D-394B77B542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2944F0-3FFC-4F45-83F8-A7A4D9DD1C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158669-9896-4DC8-A0AE-51EC1DF017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D7F295-CAEC-4549-9139-BE973D864444}"/>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6" name="Footer Placeholder 5">
            <a:extLst>
              <a:ext uri="{FF2B5EF4-FFF2-40B4-BE49-F238E27FC236}">
                <a16:creationId xmlns:a16="http://schemas.microsoft.com/office/drawing/2014/main" id="{ADE9180C-BD99-4E8F-AEF5-5FBCD0F803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CB5596-4D45-4BC6-9BDE-04145A4EC244}"/>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479401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F3059-11CE-45DB-BE94-E0AA36974C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2CD725F-A4EB-4F79-9221-1BCD398D04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9B8E462-EFA6-49C5-9A97-FDD5F9A1F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48A9F4-A44C-44D8-B660-241B7046FB89}"/>
              </a:ext>
            </a:extLst>
          </p:cNvPr>
          <p:cNvSpPr>
            <a:spLocks noGrp="1"/>
          </p:cNvSpPr>
          <p:nvPr>
            <p:ph type="dt" sz="half" idx="10"/>
          </p:nvPr>
        </p:nvSpPr>
        <p:spPr/>
        <p:txBody>
          <a:bodyPr/>
          <a:lstStyle/>
          <a:p>
            <a:fld id="{846CE7D5-CF57-46EF-B807-FDD0502418D4}" type="datetimeFigureOut">
              <a:rPr lang="en-US" smtClean="0"/>
              <a:t>2/5/2020</a:t>
            </a:fld>
            <a:endParaRPr lang="en-US"/>
          </a:p>
        </p:txBody>
      </p:sp>
      <p:sp>
        <p:nvSpPr>
          <p:cNvPr id="6" name="Footer Placeholder 5">
            <a:extLst>
              <a:ext uri="{FF2B5EF4-FFF2-40B4-BE49-F238E27FC236}">
                <a16:creationId xmlns:a16="http://schemas.microsoft.com/office/drawing/2014/main" id="{A7898F5B-9978-49D2-A125-206C0A8A42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4E23B7-DB87-4BC9-842E-8BA327720456}"/>
              </a:ext>
            </a:extLst>
          </p:cNvPr>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03739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27F13C-CB91-475E-83E0-7A6DFEDCCC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6EE1C0-AD03-4328-ADE7-0D50FC8AE5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9F5E87-19A1-4C71-9607-F88F1E019A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2/5/2020</a:t>
            </a:fld>
            <a:endParaRPr lang="en-US"/>
          </a:p>
        </p:txBody>
      </p:sp>
      <p:sp>
        <p:nvSpPr>
          <p:cNvPr id="5" name="Footer Placeholder 4">
            <a:extLst>
              <a:ext uri="{FF2B5EF4-FFF2-40B4-BE49-F238E27FC236}">
                <a16:creationId xmlns:a16="http://schemas.microsoft.com/office/drawing/2014/main" id="{695AEB34-4833-466D-9836-6CDE30A0D4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2254F10-20DC-4C69-ACDC-792A3C3E30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410905325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Comprehending Christians	</a:t>
            </a:r>
          </a:p>
        </p:txBody>
      </p:sp>
      <p:sp>
        <p:nvSpPr>
          <p:cNvPr id="3" name="Subtitle 2"/>
          <p:cNvSpPr>
            <a:spLocks noGrp="1"/>
          </p:cNvSpPr>
          <p:nvPr>
            <p:ph type="subTitle" idx="1"/>
          </p:nvPr>
        </p:nvSpPr>
        <p:spPr/>
        <p:txBody>
          <a:bodyPr/>
          <a:lstStyle/>
          <a:p>
            <a:r>
              <a:rPr lang="en-US" dirty="0"/>
              <a:t>Considering Culture and Retelling History</a:t>
            </a:r>
          </a:p>
        </p:txBody>
      </p:sp>
    </p:spTree>
    <p:extLst>
      <p:ext uri="{BB962C8B-B14F-4D97-AF65-F5344CB8AC3E}">
        <p14:creationId xmlns:p14="http://schemas.microsoft.com/office/powerpoint/2010/main" val="23218952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D5924-9380-4335-9469-654C1B41C510}"/>
              </a:ext>
            </a:extLst>
          </p:cNvPr>
          <p:cNvSpPr>
            <a:spLocks noGrp="1"/>
          </p:cNvSpPr>
          <p:nvPr>
            <p:ph type="title"/>
          </p:nvPr>
        </p:nvSpPr>
        <p:spPr>
          <a:xfrm>
            <a:off x="655320" y="365125"/>
            <a:ext cx="5120114" cy="1692794"/>
          </a:xfrm>
        </p:spPr>
        <p:txBody>
          <a:bodyPr vert="horz" lIns="91440" tIns="45720" rIns="91440" bIns="45720" rtlCol="0" anchor="ctr">
            <a:normAutofit/>
          </a:bodyPr>
          <a:lstStyle/>
          <a:p>
            <a:r>
              <a:rPr lang="en-US" dirty="0"/>
              <a:t>James, brother of Jesus</a:t>
            </a:r>
            <a:endParaRPr lang="en-US"/>
          </a:p>
        </p:txBody>
      </p:sp>
      <p:pic>
        <p:nvPicPr>
          <p:cNvPr id="9" name="Content Placeholder 8" descr="Illustration of St. James, brother of Jesus">
            <a:extLst>
              <a:ext uri="{FF2B5EF4-FFF2-40B4-BE49-F238E27FC236}">
                <a16:creationId xmlns:a16="http://schemas.microsoft.com/office/drawing/2014/main" id="{A8E3450C-2610-4AB4-9D43-F6CF7F195F77}"/>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22908"/>
          <a:stretch/>
        </p:blipFill>
        <p:spPr bwMode="auto">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955A9E1F-F214-41E8-B8A5-F631FF848E8A}"/>
              </a:ext>
            </a:extLst>
          </p:cNvPr>
          <p:cNvSpPr>
            <a:spLocks noGrp="1"/>
          </p:cNvSpPr>
          <p:nvPr>
            <p:ph sz="half" idx="2"/>
          </p:nvPr>
        </p:nvSpPr>
        <p:spPr>
          <a:xfrm>
            <a:off x="655321" y="2575034"/>
            <a:ext cx="5120113" cy="3462228"/>
          </a:xfrm>
        </p:spPr>
        <p:txBody>
          <a:bodyPr vert="horz" lIns="91440" tIns="45720" rIns="91440" bIns="45720" rtlCol="0">
            <a:normAutofit/>
          </a:bodyPr>
          <a:lstStyle/>
          <a:p>
            <a:r>
              <a:rPr lang="en-US" sz="3200" dirty="0"/>
              <a:t>Leader of Jewish followers of Christ in Jerusalem</a:t>
            </a:r>
          </a:p>
          <a:p>
            <a:r>
              <a:rPr lang="en-US" sz="3200" dirty="0"/>
              <a:t>Disavowed eating with, and therefore fully accepting Gentiles</a:t>
            </a:r>
          </a:p>
        </p:txBody>
      </p:sp>
    </p:spTree>
    <p:extLst>
      <p:ext uri="{BB962C8B-B14F-4D97-AF65-F5344CB8AC3E}">
        <p14:creationId xmlns:p14="http://schemas.microsoft.com/office/powerpoint/2010/main" val="142930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3F7C5AD-826F-4B22-994F-A17D8B4C6D6A}"/>
              </a:ext>
            </a:extLst>
          </p:cNvPr>
          <p:cNvSpPr>
            <a:spLocks noGrp="1"/>
          </p:cNvSpPr>
          <p:nvPr>
            <p:ph type="title"/>
          </p:nvPr>
        </p:nvSpPr>
        <p:spPr>
          <a:xfrm>
            <a:off x="838200" y="1"/>
            <a:ext cx="10515600" cy="824247"/>
          </a:xfrm>
        </p:spPr>
        <p:txBody>
          <a:bodyPr/>
          <a:lstStyle/>
          <a:p>
            <a:pPr algn="ctr"/>
            <a:r>
              <a:rPr lang="en-US" dirty="0"/>
              <a:t>The Roman empire in antiquity</a:t>
            </a:r>
          </a:p>
        </p:txBody>
      </p:sp>
      <p:pic>
        <p:nvPicPr>
          <p:cNvPr id="10" name="Content Placeholder 9" descr="Map of the Roman empire in antiquity">
            <a:extLst>
              <a:ext uri="{FF2B5EF4-FFF2-40B4-BE49-F238E27FC236}">
                <a16:creationId xmlns:a16="http://schemas.microsoft.com/office/drawing/2014/main" id="{1798F960-FBC1-4ABC-977C-2744FD44AE7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95589" y="824250"/>
            <a:ext cx="9800822" cy="6033750"/>
          </a:xfrm>
        </p:spPr>
      </p:pic>
      <p:sp>
        <p:nvSpPr>
          <p:cNvPr id="2" name="Oval 1" descr="Jerusalem, the Jewish holy city and city of St. James's origin">
            <a:extLst>
              <a:ext uri="{FF2B5EF4-FFF2-40B4-BE49-F238E27FC236}">
                <a16:creationId xmlns:a16="http://schemas.microsoft.com/office/drawing/2014/main" id="{9376AD26-4898-47FD-AC35-830E8BF356FA}"/>
              </a:ext>
            </a:extLst>
          </p:cNvPr>
          <p:cNvSpPr/>
          <p:nvPr/>
        </p:nvSpPr>
        <p:spPr>
          <a:xfrm>
            <a:off x="8152327" y="5022761"/>
            <a:ext cx="936937" cy="38636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descr="Oval denoting Tarsus, the city of St. Paul's origin">
            <a:extLst>
              <a:ext uri="{FF2B5EF4-FFF2-40B4-BE49-F238E27FC236}">
                <a16:creationId xmlns:a16="http://schemas.microsoft.com/office/drawing/2014/main" id="{D88D2480-8CC6-4313-91BB-6A7D201BEBE5}"/>
              </a:ext>
            </a:extLst>
          </p:cNvPr>
          <p:cNvSpPr/>
          <p:nvPr/>
        </p:nvSpPr>
        <p:spPr>
          <a:xfrm>
            <a:off x="7997781" y="4082603"/>
            <a:ext cx="618186" cy="47651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7250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B1EC67-8DFC-4F4D-AFC5-F660AA48F359}"/>
              </a:ext>
            </a:extLst>
          </p:cNvPr>
          <p:cNvSpPr>
            <a:spLocks noGrp="1"/>
          </p:cNvSpPr>
          <p:nvPr>
            <p:ph type="ctrTitle"/>
          </p:nvPr>
        </p:nvSpPr>
        <p:spPr>
          <a:xfrm>
            <a:off x="804484" y="1191796"/>
            <a:ext cx="10021446" cy="2976344"/>
          </a:xfrm>
        </p:spPr>
        <p:txBody>
          <a:bodyPr anchor="ctr">
            <a:normAutofit/>
          </a:bodyPr>
          <a:lstStyle/>
          <a:p>
            <a:pPr algn="l"/>
            <a:r>
              <a:rPr lang="en-US" sz="6600" dirty="0"/>
              <a:t>Contemporary examples from the “Global South”…</a:t>
            </a:r>
          </a:p>
        </p:txBody>
      </p:sp>
      <p:sp>
        <p:nvSpPr>
          <p:cNvPr id="6" name="Subtitle 5">
            <a:extLst>
              <a:ext uri="{FF2B5EF4-FFF2-40B4-BE49-F238E27FC236}">
                <a16:creationId xmlns:a16="http://schemas.microsoft.com/office/drawing/2014/main" id="{FC86F38E-75D5-4B8C-B840-8C440D167FCC}"/>
              </a:ext>
            </a:extLst>
          </p:cNvPr>
          <p:cNvSpPr>
            <a:spLocks noGrp="1"/>
          </p:cNvSpPr>
          <p:nvPr>
            <p:ph type="subTitle" idx="1"/>
          </p:nvPr>
        </p:nvSpPr>
        <p:spPr>
          <a:xfrm>
            <a:off x="804788" y="5318990"/>
            <a:ext cx="9416898" cy="723670"/>
          </a:xfrm>
        </p:spPr>
        <p:txBody>
          <a:bodyPr anchor="t">
            <a:normAutofit/>
          </a:bodyPr>
          <a:lstStyle/>
          <a:p>
            <a:pPr algn="l"/>
            <a:endParaRPr lang="en-US" sz="1800">
              <a:solidFill>
                <a:srgbClr val="000000"/>
              </a:solidFill>
            </a:endParaRPr>
          </a:p>
        </p:txBody>
      </p:sp>
    </p:spTree>
    <p:extLst>
      <p:ext uri="{BB962C8B-B14F-4D97-AF65-F5344CB8AC3E}">
        <p14:creationId xmlns:p14="http://schemas.microsoft.com/office/powerpoint/2010/main" val="1345748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E27D7-62CC-4A89-B784-C0C42E670B0D}"/>
              </a:ext>
            </a:extLst>
          </p:cNvPr>
          <p:cNvSpPr>
            <a:spLocks noGrp="1"/>
          </p:cNvSpPr>
          <p:nvPr>
            <p:ph type="title"/>
          </p:nvPr>
        </p:nvSpPr>
        <p:spPr>
          <a:xfrm>
            <a:off x="838200" y="1"/>
            <a:ext cx="10515600" cy="1068945"/>
          </a:xfrm>
        </p:spPr>
        <p:txBody>
          <a:bodyPr/>
          <a:lstStyle/>
          <a:p>
            <a:pPr algn="ctr"/>
            <a:r>
              <a:rPr lang="en-US" dirty="0"/>
              <a:t>The Global South (and the Global North)</a:t>
            </a:r>
          </a:p>
        </p:txBody>
      </p:sp>
      <p:pic>
        <p:nvPicPr>
          <p:cNvPr id="5" name="Content Placeholder 4" descr="map of the world showing the boundaries of the global north and the global south">
            <a:extLst>
              <a:ext uri="{FF2B5EF4-FFF2-40B4-BE49-F238E27FC236}">
                <a16:creationId xmlns:a16="http://schemas.microsoft.com/office/drawing/2014/main" id="{53F67AFC-4597-4A35-A490-D8914DD4503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0774" y="965915"/>
            <a:ext cx="10515599" cy="5589431"/>
          </a:xfrm>
        </p:spPr>
      </p:pic>
      <p:sp>
        <p:nvSpPr>
          <p:cNvPr id="7" name="Oval 6" descr="The Global South">
            <a:extLst>
              <a:ext uri="{FF2B5EF4-FFF2-40B4-BE49-F238E27FC236}">
                <a16:creationId xmlns:a16="http://schemas.microsoft.com/office/drawing/2014/main" id="{A811F108-C011-466B-9319-0404F83C028D}"/>
              </a:ext>
            </a:extLst>
          </p:cNvPr>
          <p:cNvSpPr/>
          <p:nvPr/>
        </p:nvSpPr>
        <p:spPr>
          <a:xfrm>
            <a:off x="1545466" y="1545465"/>
            <a:ext cx="8731875" cy="434662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1764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1D828-23BE-4137-B1ED-67C1F32430D8}"/>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Countries’ Christian percentage of the Population</a:t>
            </a:r>
          </a:p>
        </p:txBody>
      </p:sp>
      <p:pic>
        <p:nvPicPr>
          <p:cNvPr id="5" name="Content Placeholder 4" descr="global map showing the Christian percentage of the population of each nation">
            <a:extLst>
              <a:ext uri="{FF2B5EF4-FFF2-40B4-BE49-F238E27FC236}">
                <a16:creationId xmlns:a16="http://schemas.microsoft.com/office/drawing/2014/main" id="{E151236D-B94D-4371-AFF9-FE1D2BE8EA0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8977" y="1675227"/>
            <a:ext cx="8574045" cy="4394199"/>
          </a:xfrm>
          <a:prstGeom prst="rect">
            <a:avLst/>
          </a:prstGeom>
        </p:spPr>
      </p:pic>
    </p:spTree>
    <p:extLst>
      <p:ext uri="{BB962C8B-B14F-4D97-AF65-F5344CB8AC3E}">
        <p14:creationId xmlns:p14="http://schemas.microsoft.com/office/powerpoint/2010/main" val="3145492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62E9F-19E6-4ACC-9654-E866383DFF9C}"/>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Missionaries received, by country, 2010</a:t>
            </a:r>
          </a:p>
        </p:txBody>
      </p:sp>
      <p:pic>
        <p:nvPicPr>
          <p:cNvPr id="5" name="Content Placeholder 4" descr="global map showing distribution of missionaries received by country in the year 2010. The United States received more missionaries than any other nation.">
            <a:extLst>
              <a:ext uri="{FF2B5EF4-FFF2-40B4-BE49-F238E27FC236}">
                <a16:creationId xmlns:a16="http://schemas.microsoft.com/office/drawing/2014/main" id="{FC9E29CF-2B32-4153-8A3A-11ABA7B3530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1801" y="1675227"/>
            <a:ext cx="8788398" cy="4394199"/>
          </a:xfrm>
          <a:prstGeom prst="rect">
            <a:avLst/>
          </a:prstGeom>
        </p:spPr>
      </p:pic>
    </p:spTree>
    <p:extLst>
      <p:ext uri="{BB962C8B-B14F-4D97-AF65-F5344CB8AC3E}">
        <p14:creationId xmlns:p14="http://schemas.microsoft.com/office/powerpoint/2010/main" val="2050016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F70E5-DE45-45F6-94FB-F8559F816C06}"/>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Estimated Distribution of Christian Population by Country, 2010</a:t>
            </a:r>
          </a:p>
        </p:txBody>
      </p:sp>
      <p:pic>
        <p:nvPicPr>
          <p:cNvPr id="5" name="Content Placeholder 4" descr="global map showing distribution of Christian population by country in 2010. This map shows that Africa and South America/Mexico have more Christians than the United States and Europe.">
            <a:extLst>
              <a:ext uri="{FF2B5EF4-FFF2-40B4-BE49-F238E27FC236}">
                <a16:creationId xmlns:a16="http://schemas.microsoft.com/office/drawing/2014/main" id="{21F96A69-146B-4D6A-9336-7D2420BB303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7224" y="1396589"/>
            <a:ext cx="10658475" cy="5461412"/>
          </a:xfrm>
          <a:prstGeom prst="rect">
            <a:avLst/>
          </a:prstGeom>
        </p:spPr>
      </p:pic>
    </p:spTree>
    <p:extLst>
      <p:ext uri="{BB962C8B-B14F-4D97-AF65-F5344CB8AC3E}">
        <p14:creationId xmlns:p14="http://schemas.microsoft.com/office/powerpoint/2010/main" val="1653449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37EFE-762F-4DB2-BE7E-E88474AD0DCD}"/>
              </a:ext>
            </a:extLst>
          </p:cNvPr>
          <p:cNvSpPr>
            <a:spLocks noGrp="1"/>
          </p:cNvSpPr>
          <p:nvPr>
            <p:ph type="title"/>
          </p:nvPr>
        </p:nvSpPr>
        <p:spPr/>
        <p:txBody>
          <a:bodyPr/>
          <a:lstStyle/>
          <a:p>
            <a:pPr algn="ctr"/>
            <a:r>
              <a:rPr lang="en-US" dirty="0"/>
              <a:t>Africa (Nigeria)</a:t>
            </a:r>
          </a:p>
        </p:txBody>
      </p:sp>
      <p:pic>
        <p:nvPicPr>
          <p:cNvPr id="5" name="Content Placeholder 4" descr="Map of Africa">
            <a:extLst>
              <a:ext uri="{FF2B5EF4-FFF2-40B4-BE49-F238E27FC236}">
                <a16:creationId xmlns:a16="http://schemas.microsoft.com/office/drawing/2014/main" id="{C50118A0-2DDC-49CB-A75F-9E4980BEBE6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75020" y="1378039"/>
            <a:ext cx="5872765" cy="5114836"/>
          </a:xfrm>
        </p:spPr>
      </p:pic>
      <p:sp>
        <p:nvSpPr>
          <p:cNvPr id="7" name="Oval 6" descr="Nigeria, where Bishop Idowu is from">
            <a:extLst>
              <a:ext uri="{FF2B5EF4-FFF2-40B4-BE49-F238E27FC236}">
                <a16:creationId xmlns:a16="http://schemas.microsoft.com/office/drawing/2014/main" id="{148254DD-D4CE-42ED-840D-FCA91E51E384}"/>
              </a:ext>
            </a:extLst>
          </p:cNvPr>
          <p:cNvSpPr/>
          <p:nvPr/>
        </p:nvSpPr>
        <p:spPr>
          <a:xfrm>
            <a:off x="4765183" y="3168203"/>
            <a:ext cx="1330817" cy="103031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9254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C1B6A-255E-44CB-B265-BF2053F2AB43}"/>
              </a:ext>
            </a:extLst>
          </p:cNvPr>
          <p:cNvSpPr>
            <a:spLocks noGrp="1"/>
          </p:cNvSpPr>
          <p:nvPr>
            <p:ph type="title"/>
          </p:nvPr>
        </p:nvSpPr>
        <p:spPr>
          <a:xfrm>
            <a:off x="648929" y="629266"/>
            <a:ext cx="6586491" cy="1676603"/>
          </a:xfrm>
        </p:spPr>
        <p:txBody>
          <a:bodyPr vert="horz" lIns="91440" tIns="45720" rIns="91440" bIns="45720" rtlCol="0" anchor="ctr">
            <a:normAutofit/>
          </a:bodyPr>
          <a:lstStyle/>
          <a:p>
            <a:r>
              <a:rPr lang="en-US"/>
              <a:t>Biladji</a:t>
            </a:r>
            <a:r>
              <a:rPr lang="en-US" dirty="0"/>
              <a:t> Idowu of Ikorodu, Nigeria, 1913-1993 CE</a:t>
            </a:r>
          </a:p>
        </p:txBody>
      </p:sp>
      <p:pic>
        <p:nvPicPr>
          <p:cNvPr id="6" name="Content Placeholder 5" descr="photo of bishop Biladji Idowu, who is from Nigeria">
            <a:extLst>
              <a:ext uri="{FF2B5EF4-FFF2-40B4-BE49-F238E27FC236}">
                <a16:creationId xmlns:a16="http://schemas.microsoft.com/office/drawing/2014/main" id="{F23FC3AC-2362-4BFC-8D9A-4D27C4020296}"/>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r="2" b="15675"/>
          <a:stretch/>
        </p:blipFill>
        <p:spPr>
          <a:xfrm>
            <a:off x="7556408" y="10"/>
            <a:ext cx="4635591" cy="6857990"/>
          </a:xfrm>
          <a:prstGeom prst="rect">
            <a:avLst/>
          </a:prstGeom>
          <a:effectLst/>
        </p:spPr>
      </p:pic>
      <p:sp>
        <p:nvSpPr>
          <p:cNvPr id="4" name="Content Placeholder 3">
            <a:extLst>
              <a:ext uri="{FF2B5EF4-FFF2-40B4-BE49-F238E27FC236}">
                <a16:creationId xmlns:a16="http://schemas.microsoft.com/office/drawing/2014/main" id="{C5241EBF-BC85-4C20-87BE-69BA59592D4A}"/>
              </a:ext>
            </a:extLst>
          </p:cNvPr>
          <p:cNvSpPr>
            <a:spLocks noGrp="1"/>
          </p:cNvSpPr>
          <p:nvPr>
            <p:ph sz="half" idx="2"/>
          </p:nvPr>
        </p:nvSpPr>
        <p:spPr>
          <a:xfrm>
            <a:off x="648930" y="2438400"/>
            <a:ext cx="6586489" cy="3785419"/>
          </a:xfrm>
        </p:spPr>
        <p:txBody>
          <a:bodyPr vert="horz" lIns="91440" tIns="45720" rIns="91440" bIns="45720" rtlCol="0">
            <a:normAutofit/>
          </a:bodyPr>
          <a:lstStyle/>
          <a:p>
            <a:r>
              <a:rPr lang="en-US" sz="2400" dirty="0"/>
              <a:t>President of Methodist Church Nigeria</a:t>
            </a:r>
          </a:p>
          <a:p>
            <a:r>
              <a:rPr lang="en-US" sz="2400" dirty="0"/>
              <a:t>Wrote </a:t>
            </a:r>
            <a:r>
              <a:rPr lang="en-US" sz="2400" i="1" dirty="0" err="1"/>
              <a:t>Olódùmarè</a:t>
            </a:r>
            <a:r>
              <a:rPr lang="en-US" sz="2400" i="1" dirty="0"/>
              <a:t>: God in Yoruba Belief</a:t>
            </a:r>
          </a:p>
        </p:txBody>
      </p:sp>
    </p:spTree>
    <p:extLst>
      <p:ext uri="{BB962C8B-B14F-4D97-AF65-F5344CB8AC3E}">
        <p14:creationId xmlns:p14="http://schemas.microsoft.com/office/powerpoint/2010/main" val="3037429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E7005-0BDA-446A-BAA8-518BD6E15EF6}"/>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dirty="0">
                <a:latin typeface="+mj-lt"/>
                <a:ea typeface="+mj-ea"/>
                <a:cs typeface="+mj-cs"/>
              </a:rPr>
              <a:t>Yoruba (Nigeria) Cosmology</a:t>
            </a:r>
          </a:p>
        </p:txBody>
      </p:sp>
      <p:pic>
        <p:nvPicPr>
          <p:cNvPr id="5" name="Content Placeholder 4" descr="diagram of spirits, ancestors, and gods in the Nigerian religion">
            <a:extLst>
              <a:ext uri="{FF2B5EF4-FFF2-40B4-BE49-F238E27FC236}">
                <a16:creationId xmlns:a16="http://schemas.microsoft.com/office/drawing/2014/main" id="{25A5B5EE-EF94-4559-8AEA-EB411A1B9E8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69190" y="0"/>
            <a:ext cx="7185926" cy="6858000"/>
          </a:xfrm>
          <a:prstGeom prst="rect">
            <a:avLst/>
          </a:prstGeom>
        </p:spPr>
      </p:pic>
    </p:spTree>
    <p:extLst>
      <p:ext uri="{BB962C8B-B14F-4D97-AF65-F5344CB8AC3E}">
        <p14:creationId xmlns:p14="http://schemas.microsoft.com/office/powerpoint/2010/main" val="1248814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87873-160A-4DF9-B246-4D78FCE6064D}"/>
              </a:ext>
            </a:extLst>
          </p:cNvPr>
          <p:cNvSpPr>
            <a:spLocks noGrp="1"/>
          </p:cNvSpPr>
          <p:nvPr>
            <p:ph type="title"/>
          </p:nvPr>
        </p:nvSpPr>
        <p:spPr>
          <a:xfrm>
            <a:off x="838200" y="365125"/>
            <a:ext cx="10515600" cy="1940193"/>
          </a:xfrm>
        </p:spPr>
        <p:txBody>
          <a:bodyPr>
            <a:normAutofit/>
          </a:bodyPr>
          <a:lstStyle/>
          <a:p>
            <a:pPr algn="ctr"/>
            <a:r>
              <a:rPr lang="en-US" dirty="0"/>
              <a:t/>
            </a:r>
            <a:br>
              <a:rPr lang="en-US" dirty="0"/>
            </a:br>
            <a:r>
              <a:rPr lang="en-US" dirty="0">
                <a:latin typeface="+mn-lt"/>
              </a:rPr>
              <a:t>Our learning objectives and Wall’s “Gospel as Prisoner and Liberator of Culture”</a:t>
            </a:r>
            <a:endParaRPr lang="en-US" dirty="0"/>
          </a:p>
        </p:txBody>
      </p:sp>
      <p:sp>
        <p:nvSpPr>
          <p:cNvPr id="3" name="Content Placeholder 2">
            <a:extLst>
              <a:ext uri="{FF2B5EF4-FFF2-40B4-BE49-F238E27FC236}">
                <a16:creationId xmlns:a16="http://schemas.microsoft.com/office/drawing/2014/main" id="{839A6C75-5806-479D-A18C-0B8BA21FD33C}"/>
              </a:ext>
            </a:extLst>
          </p:cNvPr>
          <p:cNvSpPr>
            <a:spLocks noGrp="1"/>
          </p:cNvSpPr>
          <p:nvPr>
            <p:ph idx="1"/>
          </p:nvPr>
        </p:nvSpPr>
        <p:spPr>
          <a:xfrm>
            <a:off x="838200" y="2756079"/>
            <a:ext cx="10515600" cy="3420884"/>
          </a:xfrm>
        </p:spPr>
        <p:txBody>
          <a:bodyPr vert="horz" lIns="91440" tIns="45720" rIns="91440" bIns="45720" rtlCol="0" anchor="t">
            <a:normAutofit/>
          </a:bodyPr>
          <a:lstStyle/>
          <a:p>
            <a:pPr lvl="0"/>
            <a:r>
              <a:rPr lang="en-US" dirty="0"/>
              <a:t>Examine how Christian communities are shaped by multiple contexts</a:t>
            </a:r>
          </a:p>
          <a:p>
            <a:pPr lvl="1"/>
            <a:r>
              <a:rPr lang="en-US" dirty="0"/>
              <a:t>What does Christianity look like around the world and in history? Why is it so diverse? What is the influence of culture on Christianity? </a:t>
            </a:r>
          </a:p>
          <a:p>
            <a:r>
              <a:rPr lang="en-US" dirty="0"/>
              <a:t>Assess competing interests in community decision making</a:t>
            </a:r>
          </a:p>
          <a:p>
            <a:pPr lvl="1"/>
            <a:r>
              <a:rPr lang="en-US" dirty="0"/>
              <a:t>Who decides what “correct” beliefs and practices are and why?</a:t>
            </a:r>
            <a:endParaRPr lang="en-US" dirty="0">
              <a:cs typeface="Calibri"/>
            </a:endParaRPr>
          </a:p>
        </p:txBody>
      </p:sp>
    </p:spTree>
    <p:extLst>
      <p:ext uri="{BB962C8B-B14F-4D97-AF65-F5344CB8AC3E}">
        <p14:creationId xmlns:p14="http://schemas.microsoft.com/office/powerpoint/2010/main" val="63410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5E188A2-476D-45AB-9875-1E501F627B0D}"/>
              </a:ext>
            </a:extLst>
          </p:cNvPr>
          <p:cNvSpPr>
            <a:spLocks noGrp="1"/>
          </p:cNvSpPr>
          <p:nvPr>
            <p:ph type="title"/>
          </p:nvPr>
        </p:nvSpPr>
        <p:spPr>
          <a:xfrm>
            <a:off x="1136428" y="114301"/>
            <a:ext cx="7474172" cy="1014914"/>
          </a:xfrm>
        </p:spPr>
        <p:txBody>
          <a:bodyPr>
            <a:normAutofit/>
          </a:bodyPr>
          <a:lstStyle/>
          <a:p>
            <a:r>
              <a:rPr lang="en-US" b="1" dirty="0"/>
              <a:t>Discussion…</a:t>
            </a:r>
          </a:p>
        </p:txBody>
      </p:sp>
      <p:sp>
        <p:nvSpPr>
          <p:cNvPr id="6" name="Content Placeholder 5">
            <a:extLst>
              <a:ext uri="{FF2B5EF4-FFF2-40B4-BE49-F238E27FC236}">
                <a16:creationId xmlns:a16="http://schemas.microsoft.com/office/drawing/2014/main" id="{FAC9BCCE-FBDC-4F0E-8D7D-4DF5BA5EEE1F}"/>
              </a:ext>
            </a:extLst>
          </p:cNvPr>
          <p:cNvSpPr>
            <a:spLocks noGrp="1"/>
          </p:cNvSpPr>
          <p:nvPr>
            <p:ph idx="1"/>
          </p:nvPr>
        </p:nvSpPr>
        <p:spPr>
          <a:xfrm>
            <a:off x="142875" y="957263"/>
            <a:ext cx="8615363" cy="5786436"/>
          </a:xfrm>
        </p:spPr>
        <p:txBody>
          <a:bodyPr anchor="ctr">
            <a:normAutofit/>
          </a:bodyPr>
          <a:lstStyle/>
          <a:p>
            <a:pPr marL="0" indent="0">
              <a:buNone/>
            </a:pPr>
            <a:r>
              <a:rPr lang="en-US" sz="2400" dirty="0"/>
              <a:t>1. What are some of the </a:t>
            </a:r>
            <a:r>
              <a:rPr lang="en-US" sz="2400" i="1" dirty="0"/>
              <a:t>differences</a:t>
            </a:r>
            <a:r>
              <a:rPr lang="en-US" sz="2400" dirty="0"/>
              <a:t> that the "alien" notices among Christians throughout the past 2000 years? Why might this be confusing to the "alien"? What reactions did you have to the Christian practices that the alien describes?</a:t>
            </a:r>
          </a:p>
          <a:p>
            <a:pPr marL="0" indent="0">
              <a:buNone/>
            </a:pPr>
            <a:r>
              <a:rPr lang="en-US" sz="2400" dirty="0"/>
              <a:t>2. What are some </a:t>
            </a:r>
            <a:r>
              <a:rPr lang="en-US" sz="2400" i="1" dirty="0"/>
              <a:t>continuities</a:t>
            </a:r>
            <a:r>
              <a:rPr lang="en-US" sz="2400" dirty="0"/>
              <a:t> to be noticed among these vastly different Christians and their practices (according to Walls)?</a:t>
            </a:r>
          </a:p>
          <a:p>
            <a:pPr marL="0" indent="0">
              <a:buNone/>
            </a:pPr>
            <a:r>
              <a:rPr lang="en-US" sz="2400" dirty="0"/>
              <a:t>3. What does Walls mean when he writes about cultural "blinkers"? What are some examples of these blinkers?</a:t>
            </a:r>
          </a:p>
          <a:p>
            <a:pPr marL="0" indent="0">
              <a:buNone/>
            </a:pPr>
            <a:r>
              <a:rPr lang="en-US" sz="2400" dirty="0">
                <a:ea typeface="+mn-lt"/>
                <a:cs typeface="+mn-lt"/>
              </a:rPr>
              <a:t>4. What do you think that Andrew Walls means when he says that “theology springs from practical situations”?</a:t>
            </a:r>
            <a:endParaRPr lang="en-US" dirty="0"/>
          </a:p>
          <a:p>
            <a:pPr marL="0" indent="0">
              <a:buNone/>
            </a:pPr>
            <a:r>
              <a:rPr lang="en-US" sz="2400" dirty="0"/>
              <a:t>5. What are some cultural blinkers that you think that YOU might have? If you consider yourself religious, do you think that there are any ways in which your culture, background, upbringing, or life experiences shape your beliefs or color the way that you interpret your religious text(s)?</a:t>
            </a:r>
          </a:p>
          <a:p>
            <a:pPr marL="0" indent="0">
              <a:buNone/>
            </a:pPr>
            <a:endParaRPr lang="en-US" sz="2400" dirty="0">
              <a:cs typeface="Calibri"/>
            </a:endParaRPr>
          </a:p>
        </p:txBody>
      </p:sp>
      <p:pic>
        <p:nvPicPr>
          <p:cNvPr id="10" name="Graphic 9" descr="Head with Gears">
            <a:extLst>
              <a:ext uri="{FF2B5EF4-FFF2-40B4-BE49-F238E27FC236}">
                <a16:creationId xmlns:a16="http://schemas.microsoft.com/office/drawing/2014/main" id="{F0CA364B-1812-4419-91B3-D636FABACA1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13987" y="2857501"/>
            <a:ext cx="1142998" cy="1142998"/>
          </a:xfrm>
          <a:prstGeom prst="rect">
            <a:avLst/>
          </a:prstGeom>
        </p:spPr>
      </p:pic>
    </p:spTree>
    <p:extLst>
      <p:ext uri="{BB962C8B-B14F-4D97-AF65-F5344CB8AC3E}">
        <p14:creationId xmlns:p14="http://schemas.microsoft.com/office/powerpoint/2010/main" val="1469020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5E188A2-476D-45AB-9875-1E501F627B0D}"/>
              </a:ext>
            </a:extLst>
          </p:cNvPr>
          <p:cNvSpPr>
            <a:spLocks noGrp="1"/>
          </p:cNvSpPr>
          <p:nvPr>
            <p:ph type="title"/>
          </p:nvPr>
        </p:nvSpPr>
        <p:spPr>
          <a:xfrm>
            <a:off x="1136428" y="114301"/>
            <a:ext cx="7474172" cy="1014914"/>
          </a:xfrm>
        </p:spPr>
        <p:txBody>
          <a:bodyPr>
            <a:normAutofit/>
          </a:bodyPr>
          <a:lstStyle/>
          <a:p>
            <a:r>
              <a:rPr lang="en-US" b="1" dirty="0"/>
              <a:t>Discussion…</a:t>
            </a:r>
          </a:p>
        </p:txBody>
      </p:sp>
      <p:sp>
        <p:nvSpPr>
          <p:cNvPr id="6" name="Content Placeholder 5">
            <a:extLst>
              <a:ext uri="{FF2B5EF4-FFF2-40B4-BE49-F238E27FC236}">
                <a16:creationId xmlns:a16="http://schemas.microsoft.com/office/drawing/2014/main" id="{FAC9BCCE-FBDC-4F0E-8D7D-4DF5BA5EEE1F}"/>
              </a:ext>
            </a:extLst>
          </p:cNvPr>
          <p:cNvSpPr>
            <a:spLocks noGrp="1"/>
          </p:cNvSpPr>
          <p:nvPr>
            <p:ph idx="1"/>
          </p:nvPr>
        </p:nvSpPr>
        <p:spPr>
          <a:xfrm>
            <a:off x="142875" y="957263"/>
            <a:ext cx="8615363" cy="5786436"/>
          </a:xfrm>
        </p:spPr>
        <p:txBody>
          <a:bodyPr anchor="ctr">
            <a:normAutofit/>
          </a:bodyPr>
          <a:lstStyle/>
          <a:p>
            <a:pPr marL="0" indent="0">
              <a:buNone/>
            </a:pPr>
            <a:r>
              <a:rPr lang="en-US" sz="2400" dirty="0"/>
              <a:t>1. What are some of the </a:t>
            </a:r>
            <a:r>
              <a:rPr lang="en-US" sz="2400" i="1" dirty="0"/>
              <a:t>differences</a:t>
            </a:r>
            <a:r>
              <a:rPr lang="en-US" sz="2400" dirty="0"/>
              <a:t> that the "alien" notices among Christians throughout the past 2000 years? Why might this be confusing to the "alien"? What reactions did you have to the Christian practices that the alien describes?</a:t>
            </a:r>
          </a:p>
          <a:p>
            <a:pPr marL="0" indent="0">
              <a:buNone/>
            </a:pPr>
            <a:r>
              <a:rPr lang="en-US" sz="2400" dirty="0"/>
              <a:t>2. What are some </a:t>
            </a:r>
            <a:r>
              <a:rPr lang="en-US" sz="2400" i="1" dirty="0"/>
              <a:t>continuities</a:t>
            </a:r>
            <a:r>
              <a:rPr lang="en-US" sz="2400" dirty="0"/>
              <a:t> to be noticed among these vastly different Christians and their practices (according to Walls)?</a:t>
            </a:r>
          </a:p>
          <a:p>
            <a:pPr marL="0" indent="0">
              <a:buNone/>
            </a:pPr>
            <a:r>
              <a:rPr lang="en-US" sz="2400" dirty="0"/>
              <a:t>3. What does Walls mean when he writes about cultural "blinkers"? What are some examples of these blinkers?</a:t>
            </a:r>
          </a:p>
          <a:p>
            <a:pPr marL="0" indent="0">
              <a:buNone/>
            </a:pPr>
            <a:r>
              <a:rPr lang="en-US" sz="2400" dirty="0">
                <a:ea typeface="+mn-lt"/>
                <a:cs typeface="+mn-lt"/>
              </a:rPr>
              <a:t>4. What do you think that Andrew Walls means when he says that “theology springs from practical situations”?</a:t>
            </a:r>
            <a:endParaRPr lang="en-US" dirty="0"/>
          </a:p>
          <a:p>
            <a:pPr marL="0" indent="0">
              <a:buNone/>
            </a:pPr>
            <a:r>
              <a:rPr lang="en-US" sz="2400" dirty="0"/>
              <a:t>5. What are some cultural blinkers that you think that YOU might have? If you consider yourself religious, do you think that there are any ways in which your culture, background, upbringing, or life experiences shape your beliefs or color the way that you interpret your religious text(s)?</a:t>
            </a:r>
          </a:p>
          <a:p>
            <a:pPr marL="0" indent="0">
              <a:buNone/>
            </a:pPr>
            <a:endParaRPr lang="en-US" sz="2400" dirty="0">
              <a:cs typeface="Calibri"/>
            </a:endParaRPr>
          </a:p>
        </p:txBody>
      </p:sp>
      <p:pic>
        <p:nvPicPr>
          <p:cNvPr id="10" name="Graphic 9" descr="Head with Gears">
            <a:extLst>
              <a:ext uri="{FF2B5EF4-FFF2-40B4-BE49-F238E27FC236}">
                <a16:creationId xmlns:a16="http://schemas.microsoft.com/office/drawing/2014/main" id="{F0CA364B-1812-4419-91B3-D636FABACA1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13987" y="2857501"/>
            <a:ext cx="1142998" cy="1142998"/>
          </a:xfrm>
          <a:prstGeom prst="rect">
            <a:avLst/>
          </a:prstGeom>
        </p:spPr>
      </p:pic>
    </p:spTree>
    <p:extLst>
      <p:ext uri="{BB962C8B-B14F-4D97-AF65-F5344CB8AC3E}">
        <p14:creationId xmlns:p14="http://schemas.microsoft.com/office/powerpoint/2010/main" val="527424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E182-C803-4D4D-95A3-D224AB8B6DC4}"/>
              </a:ext>
            </a:extLst>
          </p:cNvPr>
          <p:cNvSpPr>
            <a:spLocks noGrp="1"/>
          </p:cNvSpPr>
          <p:nvPr>
            <p:ph type="title"/>
          </p:nvPr>
        </p:nvSpPr>
        <p:spPr/>
        <p:txBody>
          <a:bodyPr/>
          <a:lstStyle/>
          <a:p>
            <a:r>
              <a:rPr lang="en-US" dirty="0"/>
              <a:t>Cultural blinkers…</a:t>
            </a:r>
          </a:p>
        </p:txBody>
      </p:sp>
      <p:sp>
        <p:nvSpPr>
          <p:cNvPr id="3" name="Content Placeholder 2">
            <a:extLst>
              <a:ext uri="{FF2B5EF4-FFF2-40B4-BE49-F238E27FC236}">
                <a16:creationId xmlns:a16="http://schemas.microsoft.com/office/drawing/2014/main" id="{025B1AFF-274B-41E6-9B5A-411A1990CD47}"/>
              </a:ext>
            </a:extLst>
          </p:cNvPr>
          <p:cNvSpPr>
            <a:spLocks noGrp="1"/>
          </p:cNvSpPr>
          <p:nvPr>
            <p:ph idx="1"/>
          </p:nvPr>
        </p:nvSpPr>
        <p:spPr/>
        <p:txBody>
          <a:bodyPr vert="horz" lIns="91440" tIns="45720" rIns="91440" bIns="45720" rtlCol="0" anchor="t">
            <a:normAutofit/>
          </a:bodyPr>
          <a:lstStyle/>
          <a:p>
            <a:pPr marL="0" indent="0">
              <a:buNone/>
            </a:pPr>
            <a:r>
              <a:rPr lang="en-US" dirty="0"/>
              <a:t>“...each community recognizes in Scripture that God is speaking to its own situation. But it also means that we will approach Scripture wearing cultural blinkers, with assumptions determined by our time and place...it is not only that different ages and nations see different things in Scripture—it is that they </a:t>
            </a:r>
            <a:r>
              <a:rPr lang="en-US" i="1" dirty="0"/>
              <a:t>need </a:t>
            </a:r>
            <a:r>
              <a:rPr lang="en-US" dirty="0"/>
              <a:t>to see different things” (Walls 12).</a:t>
            </a:r>
          </a:p>
        </p:txBody>
      </p:sp>
    </p:spTree>
    <p:extLst>
      <p:ext uri="{BB962C8B-B14F-4D97-AF65-F5344CB8AC3E}">
        <p14:creationId xmlns:p14="http://schemas.microsoft.com/office/powerpoint/2010/main" val="701985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0BBE6-8721-47B7-A37D-0FBC7A1819BB}"/>
              </a:ext>
            </a:extLst>
          </p:cNvPr>
          <p:cNvSpPr>
            <a:spLocks noGrp="1"/>
          </p:cNvSpPr>
          <p:nvPr>
            <p:ph type="ctrTitle"/>
          </p:nvPr>
        </p:nvSpPr>
        <p:spPr>
          <a:xfrm>
            <a:off x="3045368" y="2043663"/>
            <a:ext cx="6105194" cy="2031055"/>
          </a:xfrm>
        </p:spPr>
        <p:txBody>
          <a:bodyPr>
            <a:normAutofit fontScale="90000"/>
          </a:bodyPr>
          <a:lstStyle/>
          <a:p>
            <a:r>
              <a:rPr lang="en-US" sz="4700" dirty="0"/>
              <a:t>“</a:t>
            </a:r>
            <a:r>
              <a:rPr lang="en-US" sz="4700" dirty="0">
                <a:ea typeface="+mj-lt"/>
                <a:cs typeface="+mj-lt"/>
              </a:rPr>
              <a:t>Theology springs from practical situations” </a:t>
            </a:r>
            <a:br>
              <a:rPr lang="en-US" sz="4700" dirty="0">
                <a:ea typeface="+mj-lt"/>
                <a:cs typeface="+mj-lt"/>
              </a:rPr>
            </a:br>
            <a:endParaRPr lang="en-US" sz="4700" dirty="0"/>
          </a:p>
        </p:txBody>
      </p:sp>
      <p:sp>
        <p:nvSpPr>
          <p:cNvPr id="3" name="Subtitle 2">
            <a:extLst>
              <a:ext uri="{FF2B5EF4-FFF2-40B4-BE49-F238E27FC236}">
                <a16:creationId xmlns:a16="http://schemas.microsoft.com/office/drawing/2014/main" id="{BD61AADA-0CCC-4ED2-9462-6EF64A7CBA18}"/>
              </a:ext>
            </a:extLst>
          </p:cNvPr>
          <p:cNvSpPr>
            <a:spLocks noGrp="1"/>
          </p:cNvSpPr>
          <p:nvPr>
            <p:ph type="subTitle" idx="1"/>
          </p:nvPr>
        </p:nvSpPr>
        <p:spPr>
          <a:xfrm>
            <a:off x="3045368" y="4074718"/>
            <a:ext cx="6105194" cy="682079"/>
          </a:xfrm>
        </p:spPr>
        <p:txBody>
          <a:bodyPr vert="horz" lIns="91440" tIns="45720" rIns="91440" bIns="45720" rtlCol="0" anchor="t">
            <a:normAutofit/>
          </a:bodyPr>
          <a:lstStyle/>
          <a:p>
            <a:r>
              <a:rPr lang="en-US" dirty="0"/>
              <a:t>---Andrew Walls, page 10</a:t>
            </a:r>
          </a:p>
        </p:txBody>
      </p:sp>
    </p:spTree>
    <p:extLst>
      <p:ext uri="{BB962C8B-B14F-4D97-AF65-F5344CB8AC3E}">
        <p14:creationId xmlns:p14="http://schemas.microsoft.com/office/powerpoint/2010/main" val="2011670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C5B387-512C-4574-A0C1-D02F1373F8BD}"/>
              </a:ext>
            </a:extLst>
          </p:cNvPr>
          <p:cNvSpPr>
            <a:spLocks noGrp="1"/>
          </p:cNvSpPr>
          <p:nvPr>
            <p:ph type="ctrTitle"/>
          </p:nvPr>
        </p:nvSpPr>
        <p:spPr>
          <a:xfrm>
            <a:off x="528033" y="1122363"/>
            <a:ext cx="11101589" cy="2387600"/>
          </a:xfrm>
        </p:spPr>
        <p:txBody>
          <a:bodyPr anchor="ctr">
            <a:normAutofit/>
          </a:bodyPr>
          <a:lstStyle/>
          <a:p>
            <a:pPr algn="l"/>
            <a:r>
              <a:rPr lang="en-US" sz="6600" dirty="0"/>
              <a:t>One of the first </a:t>
            </a:r>
            <a:r>
              <a:rPr lang="en-US" sz="6600" dirty="0">
                <a:solidFill>
                  <a:srgbClr val="000000"/>
                </a:solidFill>
              </a:rPr>
              <a:t>examples...</a:t>
            </a:r>
            <a:endParaRPr lang="en-US" sz="6600" dirty="0">
              <a:solidFill>
                <a:srgbClr val="000000"/>
              </a:solidFill>
              <a:cs typeface="Calibri Light"/>
            </a:endParaRPr>
          </a:p>
        </p:txBody>
      </p:sp>
      <p:sp>
        <p:nvSpPr>
          <p:cNvPr id="5" name="Subtitle 4">
            <a:extLst>
              <a:ext uri="{FF2B5EF4-FFF2-40B4-BE49-F238E27FC236}">
                <a16:creationId xmlns:a16="http://schemas.microsoft.com/office/drawing/2014/main" id="{FC602DF8-0659-46C0-87D0-16466CB7FA69}"/>
              </a:ext>
            </a:extLst>
          </p:cNvPr>
          <p:cNvSpPr>
            <a:spLocks noGrp="1"/>
          </p:cNvSpPr>
          <p:nvPr>
            <p:ph type="subTitle" idx="1"/>
          </p:nvPr>
        </p:nvSpPr>
        <p:spPr/>
        <p:txBody>
          <a:bodyPr anchor="t">
            <a:noAutofit/>
          </a:bodyPr>
          <a:lstStyle/>
          <a:p>
            <a:pPr algn="l"/>
            <a:r>
              <a:rPr lang="en-US" sz="4000" dirty="0">
                <a:solidFill>
                  <a:srgbClr val="000000"/>
                </a:solidFill>
              </a:rPr>
              <a:t>St. Paul and the gentiles versus James, brother of Jesus and the Jews</a:t>
            </a:r>
          </a:p>
        </p:txBody>
      </p:sp>
    </p:spTree>
    <p:extLst>
      <p:ext uri="{BB962C8B-B14F-4D97-AF65-F5344CB8AC3E}">
        <p14:creationId xmlns:p14="http://schemas.microsoft.com/office/powerpoint/2010/main" val="3500295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85B92-B33E-4D28-A3A2-87C1175B5F2C}"/>
              </a:ext>
            </a:extLst>
          </p:cNvPr>
          <p:cNvSpPr>
            <a:spLocks noGrp="1"/>
          </p:cNvSpPr>
          <p:nvPr>
            <p:ph type="ctrTitle"/>
          </p:nvPr>
        </p:nvSpPr>
        <p:spPr>
          <a:xfrm>
            <a:off x="804484" y="1191796"/>
            <a:ext cx="10021446" cy="2976344"/>
          </a:xfrm>
        </p:spPr>
        <p:txBody>
          <a:bodyPr anchor="ctr">
            <a:normAutofit fontScale="90000"/>
          </a:bodyPr>
          <a:lstStyle/>
          <a:p>
            <a:pPr algn="l"/>
            <a:r>
              <a:rPr lang="en-US" sz="6100" dirty="0"/>
              <a:t>An early example: Pagan</a:t>
            </a:r>
            <a:r>
              <a:rPr lang="en-US" sz="6100" dirty="0">
                <a:ea typeface="+mj-lt"/>
                <a:cs typeface="+mj-lt"/>
              </a:rPr>
              <a:t> converts to Christianity shortly after the death of Jesus...</a:t>
            </a:r>
            <a:r>
              <a:rPr lang="en-US" sz="6100" dirty="0">
                <a:solidFill>
                  <a:srgbClr val="FFFFFF"/>
                </a:solidFill>
                <a:ea typeface="+mj-lt"/>
                <a:cs typeface="+mj-lt"/>
              </a:rPr>
              <a:t>he</a:t>
            </a:r>
            <a:r>
              <a:rPr lang="en-US" sz="6100" dirty="0">
                <a:solidFill>
                  <a:srgbClr val="FFFFFF"/>
                </a:solidFill>
              </a:rPr>
              <a:t> death of Jesus…</a:t>
            </a:r>
          </a:p>
        </p:txBody>
      </p:sp>
      <p:sp>
        <p:nvSpPr>
          <p:cNvPr id="4" name="Subtitle 3">
            <a:extLst>
              <a:ext uri="{FF2B5EF4-FFF2-40B4-BE49-F238E27FC236}">
                <a16:creationId xmlns:a16="http://schemas.microsoft.com/office/drawing/2014/main" id="{F54B47E9-AB37-4929-8BD8-042C77876A88}"/>
              </a:ext>
            </a:extLst>
          </p:cNvPr>
          <p:cNvSpPr>
            <a:spLocks noGrp="1"/>
          </p:cNvSpPr>
          <p:nvPr>
            <p:ph type="subTitle" idx="1"/>
          </p:nvPr>
        </p:nvSpPr>
        <p:spPr>
          <a:xfrm>
            <a:off x="804788" y="5318990"/>
            <a:ext cx="9416898" cy="723670"/>
          </a:xfrm>
        </p:spPr>
        <p:txBody>
          <a:bodyPr anchor="t">
            <a:normAutofit/>
          </a:bodyPr>
          <a:lstStyle/>
          <a:p>
            <a:pPr algn="l"/>
            <a:endParaRPr lang="en-US" sz="1800">
              <a:solidFill>
                <a:srgbClr val="000000"/>
              </a:solidFill>
            </a:endParaRPr>
          </a:p>
        </p:txBody>
      </p:sp>
    </p:spTree>
    <p:extLst>
      <p:ext uri="{BB962C8B-B14F-4D97-AF65-F5344CB8AC3E}">
        <p14:creationId xmlns:p14="http://schemas.microsoft.com/office/powerpoint/2010/main" val="1824437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303C6-34D1-44F9-9730-821B9F9F039F}"/>
              </a:ext>
            </a:extLst>
          </p:cNvPr>
          <p:cNvSpPr>
            <a:spLocks noGrp="1"/>
          </p:cNvSpPr>
          <p:nvPr>
            <p:ph type="title"/>
          </p:nvPr>
        </p:nvSpPr>
        <p:spPr>
          <a:xfrm>
            <a:off x="655320" y="365125"/>
            <a:ext cx="5120114" cy="1692794"/>
          </a:xfrm>
        </p:spPr>
        <p:txBody>
          <a:bodyPr vert="horz" lIns="91440" tIns="45720" rIns="91440" bIns="45720" rtlCol="0" anchor="ctr">
            <a:normAutofit/>
          </a:bodyPr>
          <a:lstStyle/>
          <a:p>
            <a:r>
              <a:rPr lang="en-US" dirty="0"/>
              <a:t>St. Paul of Tarsus</a:t>
            </a:r>
            <a:endParaRPr lang="en-US"/>
          </a:p>
        </p:txBody>
      </p:sp>
      <p:pic>
        <p:nvPicPr>
          <p:cNvPr id="6" name="Content Placeholder 5" descr="Illustration of St. Paul">
            <a:extLst>
              <a:ext uri="{FF2B5EF4-FFF2-40B4-BE49-F238E27FC236}">
                <a16:creationId xmlns:a16="http://schemas.microsoft.com/office/drawing/2014/main" id="{9854C87B-D331-4890-8435-4B30C34F2A3B}"/>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r="2" b="1472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Content Placeholder 3">
            <a:extLst>
              <a:ext uri="{FF2B5EF4-FFF2-40B4-BE49-F238E27FC236}">
                <a16:creationId xmlns:a16="http://schemas.microsoft.com/office/drawing/2014/main" id="{D7446D53-F0E7-4794-A625-74E1FEC53034}"/>
              </a:ext>
            </a:extLst>
          </p:cNvPr>
          <p:cNvSpPr>
            <a:spLocks noGrp="1"/>
          </p:cNvSpPr>
          <p:nvPr>
            <p:ph sz="half" idx="2"/>
          </p:nvPr>
        </p:nvSpPr>
        <p:spPr>
          <a:xfrm>
            <a:off x="655321" y="2575034"/>
            <a:ext cx="5120113" cy="3462228"/>
          </a:xfrm>
        </p:spPr>
        <p:txBody>
          <a:bodyPr vert="horz" lIns="91440" tIns="45720" rIns="91440" bIns="45720" rtlCol="0">
            <a:normAutofit/>
          </a:bodyPr>
          <a:lstStyle/>
          <a:p>
            <a:r>
              <a:rPr lang="en-US" sz="3600" dirty="0"/>
              <a:t>Jewish convert</a:t>
            </a:r>
          </a:p>
          <a:p>
            <a:r>
              <a:rPr lang="en-US" sz="3600" dirty="0"/>
              <a:t>Most well-known advocate for preaching to Gentiles and not imposing Jewish purity laws</a:t>
            </a:r>
          </a:p>
        </p:txBody>
      </p:sp>
    </p:spTree>
    <p:extLst>
      <p:ext uri="{BB962C8B-B14F-4D97-AF65-F5344CB8AC3E}">
        <p14:creationId xmlns:p14="http://schemas.microsoft.com/office/powerpoint/2010/main" val="2783266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E0C03-6C15-4F7C-A3AD-1BA2B4EFD539}"/>
              </a:ext>
            </a:extLst>
          </p:cNvPr>
          <p:cNvSpPr>
            <a:spLocks noGrp="1"/>
          </p:cNvSpPr>
          <p:nvPr>
            <p:ph type="title"/>
          </p:nvPr>
        </p:nvSpPr>
        <p:spPr/>
        <p:txBody>
          <a:bodyPr>
            <a:normAutofit fontScale="90000"/>
          </a:bodyPr>
          <a:lstStyle/>
          <a:p>
            <a:pPr algn="ctr"/>
            <a:r>
              <a:rPr lang="en-US" dirty="0"/>
              <a:t>Tarsus and sites where Paul established churches sent letters now included in the New Testament canon</a:t>
            </a:r>
          </a:p>
        </p:txBody>
      </p:sp>
      <p:pic>
        <p:nvPicPr>
          <p:cNvPr id="5" name="Content Placeholder 4" descr="Map of the western Mediterranean with the city of Tarsus circled. Tarsus is where St. Paul is from">
            <a:extLst>
              <a:ext uri="{FF2B5EF4-FFF2-40B4-BE49-F238E27FC236}">
                <a16:creationId xmlns:a16="http://schemas.microsoft.com/office/drawing/2014/main" id="{1D577785-62F3-4E1E-A9CD-617F8C06408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137894"/>
            <a:ext cx="10611118" cy="4520484"/>
          </a:xfrm>
        </p:spPr>
      </p:pic>
      <p:sp>
        <p:nvSpPr>
          <p:cNvPr id="6" name="Oval 5" descr="The city of Tarsus, where St. Paul is from">
            <a:extLst>
              <a:ext uri="{FF2B5EF4-FFF2-40B4-BE49-F238E27FC236}">
                <a16:creationId xmlns:a16="http://schemas.microsoft.com/office/drawing/2014/main" id="{4481A398-84E0-452A-A6CA-C2903BA68C72}"/>
              </a:ext>
            </a:extLst>
          </p:cNvPr>
          <p:cNvSpPr/>
          <p:nvPr/>
        </p:nvSpPr>
        <p:spPr>
          <a:xfrm>
            <a:off x="9749307" y="4082603"/>
            <a:ext cx="1236372" cy="50227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64219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TotalTime>
  <Words>376</Words>
  <Application>Microsoft Office PowerPoint</Application>
  <PresentationFormat>Widescreen</PresentationFormat>
  <Paragraphs>44</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Comprehending Christians </vt:lpstr>
      <vt:lpstr> Our learning objectives and Wall’s “Gospel as Prisoner and Liberator of Culture”</vt:lpstr>
      <vt:lpstr>Discussion…</vt:lpstr>
      <vt:lpstr>Cultural blinkers…</vt:lpstr>
      <vt:lpstr>“Theology springs from practical situations”  </vt:lpstr>
      <vt:lpstr>One of the first examples...</vt:lpstr>
      <vt:lpstr>An early example: Pagan converts to Christianity shortly after the death of Jesus...he death of Jesus…</vt:lpstr>
      <vt:lpstr>St. Paul of Tarsus</vt:lpstr>
      <vt:lpstr>Tarsus and sites where Paul established churches sent letters now included in the New Testament canon</vt:lpstr>
      <vt:lpstr>James, brother of Jesus</vt:lpstr>
      <vt:lpstr>The Roman empire in antiquity</vt:lpstr>
      <vt:lpstr>Contemporary examples from the “Global South”…</vt:lpstr>
      <vt:lpstr>The Global South (and the Global North)</vt:lpstr>
      <vt:lpstr>Countries’ Christian percentage of the Population</vt:lpstr>
      <vt:lpstr>Missionaries received, by country, 2010</vt:lpstr>
      <vt:lpstr>Estimated Distribution of Christian Population by Country, 2010</vt:lpstr>
      <vt:lpstr>Africa (Nigeria)</vt:lpstr>
      <vt:lpstr>Biladji Idowu of Ikorodu, Nigeria, 1913-1993 CE</vt:lpstr>
      <vt:lpstr>Yoruba (Nigeria) Cosmology</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Kayla Kauffman</dc:creator>
  <cp:lastModifiedBy>Kayla Kauffman</cp:lastModifiedBy>
  <cp:revision>102</cp:revision>
  <dcterms:created xsi:type="dcterms:W3CDTF">2013-07-15T20:26:40Z</dcterms:created>
  <dcterms:modified xsi:type="dcterms:W3CDTF">2020-02-05T16:28:54Z</dcterms:modified>
</cp:coreProperties>
</file>