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sldIdLst>
    <p:sldId id="256" r:id="rId2"/>
    <p:sldId id="281" r:id="rId3"/>
    <p:sldId id="285" r:id="rId4"/>
    <p:sldId id="286" r:id="rId5"/>
    <p:sldId id="287" r:id="rId6"/>
    <p:sldId id="291" r:id="rId7"/>
    <p:sldId id="292" r:id="rId8"/>
    <p:sldId id="294" r:id="rId9"/>
    <p:sldId id="295" r:id="rId10"/>
    <p:sldId id="288" r:id="rId11"/>
    <p:sldId id="289" r:id="rId12"/>
    <p:sldId id="290" r:id="rId13"/>
    <p:sldId id="296" r:id="rId14"/>
    <p:sldId id="297" r:id="rId15"/>
    <p:sldId id="298" r:id="rId16"/>
    <p:sldId id="299" r:id="rId17"/>
    <p:sldId id="300" r:id="rId18"/>
    <p:sldId id="301" r:id="rId19"/>
    <p:sldId id="302" r:id="rId20"/>
    <p:sldId id="303" r:id="rId21"/>
    <p:sldId id="304" r:id="rId22"/>
    <p:sldId id="305" r:id="rId23"/>
    <p:sldId id="306" r:id="rId24"/>
    <p:sldId id="311" r:id="rId25"/>
    <p:sldId id="312" r:id="rId26"/>
    <p:sldId id="307" r:id="rId27"/>
    <p:sldId id="308" r:id="rId28"/>
    <p:sldId id="309" r:id="rId29"/>
    <p:sldId id="310"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5" d="100"/>
          <a:sy n="115" d="100"/>
        </p:scale>
        <p:origin x="147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609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4609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B6EE4ADA-B9BA-4621-8963-B9255F9D2D6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F507B8A8-D8AF-4818-9C86-FAE33099E65D}"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6AC9FEB-FAA8-43F6-A0AD-D9E5C21DA49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7470146-DB6F-4313-9D31-8A76BB1047A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1D56C7D0-038E-496E-AA42-30D64A91602B}"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9EF8E6A-DE9C-4A23-9C01-0EF9FF907331}"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A3C243EB-7174-4B6D-B44B-1A89F19A9236}"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BA9B420D-B36E-4661-B90B-9A1108751545}"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7B13E7BD-216F-4A85-B535-D40AD651794A}"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9388B25D-8264-45B3-AC35-0CC7C4C270CC}"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183FC7DA-52A5-48EF-91AF-D346CDAC7515}"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505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2B3D6E9-0057-4D78-AAE4-A562674C7A3E}"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4506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4506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4506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4506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4506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4506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4506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506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507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4507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02"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_cE6MYk4KV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Jg3ZU7yN8j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SI-xdQWLjs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6.xml.rels><?xml version="1.0" encoding="UTF-8" standalone="yes"?>
<Relationships xmlns="http://schemas.openxmlformats.org/package/2006/relationships"><Relationship Id="rId2" Type="http://schemas.openxmlformats.org/officeDocument/2006/relationships/hyperlink" Target="http://www.youtube.com/watch?v=u-00kU4a4s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4ex--ssXGx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dirty="0" smtClean="0"/>
              <a:t>Treatment</a:t>
            </a:r>
          </a:p>
        </p:txBody>
      </p:sp>
      <p:sp>
        <p:nvSpPr>
          <p:cNvPr id="4099" name="Rectangle 3"/>
          <p:cNvSpPr>
            <a:spLocks noGrp="1" noChangeArrowheads="1"/>
          </p:cNvSpPr>
          <p:nvPr>
            <p:ph type="subTitle" idx="1"/>
          </p:nvPr>
        </p:nvSpPr>
        <p:spPr/>
        <p:txBody>
          <a:bodyPr/>
          <a:lstStyle/>
          <a:p>
            <a:pPr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Court or TASK</a:t>
            </a:r>
            <a:endParaRPr lang="en-US" dirty="0"/>
          </a:p>
        </p:txBody>
      </p:sp>
      <p:sp>
        <p:nvSpPr>
          <p:cNvPr id="3" name="Content Placeholder 2"/>
          <p:cNvSpPr>
            <a:spLocks noGrp="1"/>
          </p:cNvSpPr>
          <p:nvPr>
            <p:ph idx="1"/>
          </p:nvPr>
        </p:nvSpPr>
        <p:spPr/>
        <p:txBody>
          <a:bodyPr/>
          <a:lstStyle/>
          <a:p>
            <a:r>
              <a:rPr lang="en-US" dirty="0" smtClean="0"/>
              <a:t>We have a Jefferson County Drug Court</a:t>
            </a:r>
          </a:p>
          <a:p>
            <a:r>
              <a:rPr lang="en-US" dirty="0" err="1" smtClean="0"/>
              <a:t>Defendents</a:t>
            </a:r>
            <a:r>
              <a:rPr lang="en-US" dirty="0" smtClean="0"/>
              <a:t> have to stay drug-free, may have to go to treatment, get a job in order to escape conviction</a:t>
            </a:r>
          </a:p>
          <a:p>
            <a:r>
              <a:rPr lang="en-US" dirty="0" smtClean="0"/>
              <a:t>Threat of incarceration and frequent drug testing are essential to program</a:t>
            </a:r>
          </a:p>
          <a:p>
            <a:r>
              <a:rPr lang="en-US" dirty="0" smtClean="0"/>
              <a:t>Disadvantages?  Could argue that this is forced treatment, but that can work.</a:t>
            </a:r>
          </a:p>
          <a:p>
            <a:r>
              <a:rPr lang="en-US" dirty="0" smtClean="0">
                <a:hlinkClick r:id="rId2"/>
              </a:rPr>
              <a:t>http://www.youtube.com/watch?v=_cE6MYk4KVA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Therapeutic Community</a:t>
            </a:r>
            <a:endParaRPr lang="en-US" dirty="0"/>
          </a:p>
        </p:txBody>
      </p:sp>
      <p:sp>
        <p:nvSpPr>
          <p:cNvPr id="3" name="Content Placeholder 2"/>
          <p:cNvSpPr>
            <a:spLocks noGrp="1"/>
          </p:cNvSpPr>
          <p:nvPr>
            <p:ph idx="1"/>
          </p:nvPr>
        </p:nvSpPr>
        <p:spPr/>
        <p:txBody>
          <a:bodyPr/>
          <a:lstStyle/>
          <a:p>
            <a:r>
              <a:rPr lang="en-US" sz="2800" dirty="0" smtClean="0"/>
              <a:t>Example is </a:t>
            </a:r>
            <a:r>
              <a:rPr lang="en-US" sz="2800" dirty="0" err="1" smtClean="0"/>
              <a:t>Delancey</a:t>
            </a:r>
            <a:r>
              <a:rPr lang="en-US" sz="2800" dirty="0" smtClean="0"/>
              <a:t> Street Foundation in San Francisco</a:t>
            </a:r>
          </a:p>
          <a:p>
            <a:pPr lvl="1"/>
            <a:r>
              <a:rPr lang="en-US" sz="2400" dirty="0" smtClean="0"/>
              <a:t>This program pays for itself</a:t>
            </a:r>
          </a:p>
          <a:p>
            <a:r>
              <a:rPr lang="en-US" sz="2800" dirty="0" smtClean="0"/>
              <a:t>Surrogate family and communal support group</a:t>
            </a:r>
          </a:p>
          <a:p>
            <a:r>
              <a:rPr lang="en-US" sz="2800" dirty="0" smtClean="0"/>
              <a:t>Treatment is regimented, goes through specific stages, in order</a:t>
            </a:r>
          </a:p>
          <a:p>
            <a:r>
              <a:rPr lang="en-US" sz="2800" dirty="0" smtClean="0"/>
              <a:t>Facilities run by ex-addicts</a:t>
            </a:r>
          </a:p>
          <a:p>
            <a:r>
              <a:rPr lang="en-US" sz="2800" dirty="0" smtClean="0"/>
              <a:t>Arduous screening process keeps out those who would fail, so hard to evaluate </a:t>
            </a:r>
            <a:r>
              <a:rPr lang="en-US" sz="2800" smtClean="0"/>
              <a:t>success </a:t>
            </a:r>
            <a:r>
              <a:rPr lang="en-US" sz="2800" smtClean="0"/>
              <a:t>rates</a:t>
            </a:r>
            <a:r>
              <a:rPr lang="en-US" sz="2800" smtClean="0">
                <a:hlinkClick r:id="rId2"/>
              </a:rPr>
              <a:t>https</a:t>
            </a:r>
            <a:r>
              <a:rPr lang="en-US" sz="2800" dirty="0" smtClean="0">
                <a:hlinkClick r:id="rId2"/>
              </a:rPr>
              <a:t>://www.youtube.com/watch?v=Jg3ZU7yN8jM</a:t>
            </a:r>
            <a:endParaRPr lang="en-US" sz="2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Alcoholics Anonymous</a:t>
            </a:r>
            <a:endParaRPr lang="en-US" dirty="0"/>
          </a:p>
        </p:txBody>
      </p:sp>
      <p:sp>
        <p:nvSpPr>
          <p:cNvPr id="3" name="Content Placeholder 2"/>
          <p:cNvSpPr>
            <a:spLocks noGrp="1"/>
          </p:cNvSpPr>
          <p:nvPr>
            <p:ph idx="1"/>
          </p:nvPr>
        </p:nvSpPr>
        <p:spPr/>
        <p:txBody>
          <a:bodyPr/>
          <a:lstStyle/>
          <a:p>
            <a:r>
              <a:rPr lang="en-US" sz="2400" dirty="0" smtClean="0"/>
              <a:t>Group therapy</a:t>
            </a:r>
          </a:p>
          <a:p>
            <a:pPr lvl="1"/>
            <a:r>
              <a:rPr lang="en-US" sz="2000" dirty="0" smtClean="0"/>
              <a:t>Fellowship with other alcoholics, telling story</a:t>
            </a:r>
          </a:p>
          <a:p>
            <a:pPr lvl="1"/>
            <a:r>
              <a:rPr lang="en-US" sz="2000" dirty="0" smtClean="0"/>
              <a:t>12 steps</a:t>
            </a:r>
          </a:p>
          <a:p>
            <a:pPr lvl="1"/>
            <a:r>
              <a:rPr lang="en-US" sz="2000" dirty="0" smtClean="0"/>
              <a:t>Disease model (powerless over alcohol)</a:t>
            </a:r>
          </a:p>
          <a:p>
            <a:r>
              <a:rPr lang="en-US" sz="2400" dirty="0" smtClean="0"/>
              <a:t>Advantages?</a:t>
            </a:r>
          </a:p>
          <a:p>
            <a:pPr lvl="1"/>
            <a:r>
              <a:rPr lang="en-US" sz="2000" dirty="0" smtClean="0"/>
              <a:t>Paired up with a sponsor to increase success rate</a:t>
            </a:r>
          </a:p>
          <a:p>
            <a:pPr lvl="1"/>
            <a:r>
              <a:rPr lang="en-US" sz="2000" dirty="0" smtClean="0"/>
              <a:t>Group therapy can be very effective; holds addict accountable</a:t>
            </a:r>
          </a:p>
          <a:p>
            <a:pPr lvl="1"/>
            <a:r>
              <a:rPr lang="en-US" sz="2000" dirty="0" smtClean="0"/>
              <a:t>Anonymity is desired by many people </a:t>
            </a:r>
            <a:r>
              <a:rPr lang="en-US" sz="2000" smtClean="0"/>
              <a:t>attending meetings</a:t>
            </a:r>
            <a:endParaRPr lang="en-US" sz="2000" dirty="0" smtClean="0"/>
          </a:p>
          <a:p>
            <a:r>
              <a:rPr lang="en-US" sz="2400" dirty="0" smtClean="0"/>
              <a:t>Disadvantages</a:t>
            </a:r>
          </a:p>
          <a:p>
            <a:pPr lvl="1"/>
            <a:r>
              <a:rPr lang="en-US" sz="2000" dirty="0" smtClean="0"/>
              <a:t>Very spiritual (although some see this as advantage)</a:t>
            </a:r>
          </a:p>
          <a:p>
            <a:pPr lvl="1"/>
            <a:r>
              <a:rPr lang="en-US" sz="2000" dirty="0" smtClean="0"/>
              <a:t>Emphasis on total abstinence</a:t>
            </a:r>
          </a:p>
          <a:p>
            <a:pPr lvl="1"/>
            <a:r>
              <a:rPr lang="en-US" sz="2000" dirty="0" smtClean="0"/>
              <a:t>Not sure of success rates b/c it is anonymous</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Steps of Alcoholic Anonymous</a:t>
            </a:r>
            <a:endParaRPr lang="en-US" dirty="0"/>
          </a:p>
        </p:txBody>
      </p:sp>
      <p:sp>
        <p:nvSpPr>
          <p:cNvPr id="3" name="Content Placeholder 2"/>
          <p:cNvSpPr>
            <a:spLocks noGrp="1"/>
          </p:cNvSpPr>
          <p:nvPr>
            <p:ph idx="1"/>
          </p:nvPr>
        </p:nvSpPr>
        <p:spPr/>
        <p:txBody>
          <a:bodyPr/>
          <a:lstStyle/>
          <a:p>
            <a:pPr>
              <a:buNone/>
            </a:pPr>
            <a:r>
              <a:rPr lang="en-US" dirty="0" smtClean="0"/>
              <a:t>1. We admitted we were powerless over alcohol -that our lives had become unmanageable.</a:t>
            </a:r>
          </a:p>
          <a:p>
            <a:pPr>
              <a:buNone/>
            </a:pPr>
            <a:r>
              <a:rPr lang="en-US" dirty="0" smtClean="0"/>
              <a:t>2. We came to believe that a Power greater than ourselves could restore us to sanity.</a:t>
            </a:r>
          </a:p>
          <a:p>
            <a:pPr>
              <a:buNone/>
            </a:pPr>
            <a:r>
              <a:rPr lang="en-US" dirty="0" smtClean="0"/>
              <a:t>3. We made a decision to turn our will and our lives over to the care of God </a:t>
            </a:r>
            <a:r>
              <a:rPr lang="en-US" i="1" dirty="0" smtClean="0"/>
              <a:t>as we understood Him.</a:t>
            </a:r>
          </a:p>
          <a:p>
            <a:pPr>
              <a:buNone/>
            </a:pPr>
            <a:r>
              <a:rPr lang="en-US" dirty="0" smtClean="0"/>
              <a:t>4. We made a searching and fearless moral inventory of ourselves.</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001643"/>
          </a:xfrm>
          <a:prstGeom prst="rect">
            <a:avLst/>
          </a:prstGeom>
        </p:spPr>
        <p:txBody>
          <a:bodyPr wrap="square">
            <a:spAutoFit/>
          </a:bodyPr>
          <a:lstStyle/>
          <a:p>
            <a:endParaRPr lang="en-US" sz="3200" dirty="0" smtClean="0"/>
          </a:p>
          <a:p>
            <a:endParaRPr lang="en-US" sz="3200" dirty="0" smtClean="0"/>
          </a:p>
          <a:p>
            <a:r>
              <a:rPr lang="en-US" sz="3200" dirty="0" smtClean="0"/>
              <a:t>5.  We admitted to God, to ourselves, and to another        human being the exact nature of our wrongs.</a:t>
            </a:r>
          </a:p>
          <a:p>
            <a:r>
              <a:rPr lang="en-US" sz="3200" dirty="0" smtClean="0"/>
              <a:t>6. We were entirely ready to have God remove all these defects of character.</a:t>
            </a:r>
          </a:p>
          <a:p>
            <a:r>
              <a:rPr lang="en-US" sz="3200" dirty="0" smtClean="0"/>
              <a:t>7. We humbly asked Him to remove our shortcomings.</a:t>
            </a:r>
          </a:p>
          <a:p>
            <a:r>
              <a:rPr lang="en-US" sz="3200" dirty="0" smtClean="0"/>
              <a:t>8. We made a list of all persons we had harmed, and became willing to make amends to them all.</a:t>
            </a:r>
          </a:p>
          <a:p>
            <a:r>
              <a:rPr lang="en-US" sz="3200" dirty="0" smtClean="0"/>
              <a:t>9. We made direct amends to such people wherever possible, except when to do so would injure them or others.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6001643"/>
          </a:xfrm>
          <a:prstGeom prst="rect">
            <a:avLst/>
          </a:prstGeom>
        </p:spPr>
        <p:txBody>
          <a:bodyPr wrap="square">
            <a:spAutoFit/>
          </a:bodyPr>
          <a:lstStyle/>
          <a:p>
            <a:endParaRPr lang="en-US" sz="3200" dirty="0" smtClean="0"/>
          </a:p>
          <a:p>
            <a:endParaRPr lang="en-US" sz="3200" dirty="0" smtClean="0"/>
          </a:p>
          <a:p>
            <a:endParaRPr lang="en-US" sz="3200" dirty="0" smtClean="0"/>
          </a:p>
          <a:p>
            <a:r>
              <a:rPr lang="en-US" sz="3200" dirty="0" smtClean="0"/>
              <a:t>10. We continued to take personal inventory and when we were wrong promptly admitted it.</a:t>
            </a:r>
          </a:p>
          <a:p>
            <a:r>
              <a:rPr lang="en-US" sz="3200" dirty="0" smtClean="0"/>
              <a:t>11. We sought through prayer and meditation to improve our conscious contact with God, as we understood Him, praying only for knowledge of His will for us and the power to carry that out.</a:t>
            </a:r>
          </a:p>
          <a:p>
            <a:r>
              <a:rPr lang="en-US" sz="3200" dirty="0" smtClean="0"/>
              <a:t>12. Having had a spiritual awakening as the result of these Steps, we tried to carry this message to alcoholics, and to practice these principles in all our affairs.</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https://www.youtube.com/watch?v=SI-xdQWLjsE</a:t>
            </a:r>
            <a:r>
              <a:rPr lang="en-US" dirty="0" smtClean="0"/>
              <a:t> watch 4.25 – 8.33</a:t>
            </a:r>
            <a:endParaRPr lang="en-US" dirty="0"/>
          </a:p>
          <a:p>
            <a:r>
              <a:rPr lang="en-US" dirty="0" smtClean="0"/>
              <a:t>The movie “When a Man Loves a Woman” is a good, realistic, look at alcoholism and how it affects a family.  At the end, Meg Ryan does a talk for a “speaker meeting”.  </a:t>
            </a:r>
            <a:endParaRPr lang="en-US" dirty="0"/>
          </a:p>
        </p:txBody>
      </p:sp>
    </p:spTree>
    <p:extLst>
      <p:ext uri="{BB962C8B-B14F-4D97-AF65-F5344CB8AC3E}">
        <p14:creationId xmlns:p14="http://schemas.microsoft.com/office/powerpoint/2010/main" val="971088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sz="4400" smtClean="0"/>
              <a:t>Drug Decriminalization and Harm Reduction</a:t>
            </a:r>
          </a:p>
        </p:txBody>
      </p:sp>
      <p:sp>
        <p:nvSpPr>
          <p:cNvPr id="4099" name="Rectangle 3"/>
          <p:cNvSpPr>
            <a:spLocks noGrp="1" noChangeArrowheads="1"/>
          </p:cNvSpPr>
          <p:nvPr>
            <p:ph type="subTitle" idx="1"/>
          </p:nvPr>
        </p:nvSpPr>
        <p:spPr/>
        <p:txBody>
          <a:bodyPr/>
          <a:lstStyle/>
          <a:p>
            <a:pPr eaLnBrk="1" hangingPunct="1">
              <a:defRPr/>
            </a:pPr>
            <a:endParaRPr lang="en-US" dirty="0" smtClean="0"/>
          </a:p>
        </p:txBody>
      </p:sp>
    </p:spTree>
    <p:extLst>
      <p:ext uri="{BB962C8B-B14F-4D97-AF65-F5344CB8AC3E}">
        <p14:creationId xmlns:p14="http://schemas.microsoft.com/office/powerpoint/2010/main" val="216163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US" smtClean="0"/>
              <a:t>Decriminalization</a:t>
            </a:r>
          </a:p>
        </p:txBody>
      </p:sp>
      <p:sp>
        <p:nvSpPr>
          <p:cNvPr id="71683" name="Rectangle 3"/>
          <p:cNvSpPr>
            <a:spLocks noGrp="1" noChangeArrowheads="1"/>
          </p:cNvSpPr>
          <p:nvPr>
            <p:ph type="body" idx="1"/>
          </p:nvPr>
        </p:nvSpPr>
        <p:spPr/>
        <p:txBody>
          <a:bodyPr/>
          <a:lstStyle/>
          <a:p>
            <a:pPr eaLnBrk="1" hangingPunct="1">
              <a:defRPr/>
            </a:pPr>
            <a:r>
              <a:rPr lang="en-US" smtClean="0"/>
              <a:t>What is it?</a:t>
            </a:r>
          </a:p>
          <a:p>
            <a:pPr lvl="1" eaLnBrk="1" hangingPunct="1">
              <a:defRPr/>
            </a:pPr>
            <a:r>
              <a:rPr lang="en-US" smtClean="0"/>
              <a:t>The absence of laws punishing people for using drugs, unless they are below a certain age.</a:t>
            </a:r>
          </a:p>
          <a:p>
            <a:pPr lvl="1" eaLnBrk="1" hangingPunct="1">
              <a:defRPr/>
            </a:pPr>
            <a:r>
              <a:rPr lang="en-US" smtClean="0"/>
              <a:t>The state allows people to be free to use drugs and would include authorizing registered persons to use drugs.</a:t>
            </a:r>
          </a:p>
        </p:txBody>
      </p:sp>
    </p:spTree>
    <p:extLst>
      <p:ext uri="{BB962C8B-B14F-4D97-AF65-F5344CB8AC3E}">
        <p14:creationId xmlns:p14="http://schemas.microsoft.com/office/powerpoint/2010/main" val="4267013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z="4000" smtClean="0"/>
              <a:t>Decriminalization of Drugs of Abuse: Some Arguments For</a:t>
            </a:r>
          </a:p>
        </p:txBody>
      </p:sp>
      <p:sp>
        <p:nvSpPr>
          <p:cNvPr id="5123" name="Rectangle 3"/>
          <p:cNvSpPr>
            <a:spLocks noGrp="1" noChangeArrowheads="1"/>
          </p:cNvSpPr>
          <p:nvPr>
            <p:ph type="body" idx="1"/>
          </p:nvPr>
        </p:nvSpPr>
        <p:spPr/>
        <p:txBody>
          <a:bodyPr/>
          <a:lstStyle/>
          <a:p>
            <a:pPr marL="609600" indent="-609600" eaLnBrk="1" hangingPunct="1">
              <a:lnSpc>
                <a:spcPct val="80000"/>
              </a:lnSpc>
              <a:defRPr/>
            </a:pPr>
            <a:r>
              <a:rPr lang="en-US" sz="2800" smtClean="0"/>
              <a:t>If we made (heroin) available as an OTC drug or in liquor stores, wouldn’t it lower the social costs of its use and the government response to it?</a:t>
            </a:r>
          </a:p>
          <a:p>
            <a:pPr marL="609600" indent="-609600" eaLnBrk="1" hangingPunct="1">
              <a:lnSpc>
                <a:spcPct val="80000"/>
              </a:lnSpc>
              <a:defRPr/>
            </a:pPr>
            <a:r>
              <a:rPr lang="en-US" sz="2800" smtClean="0"/>
              <a:t>We allow people to choose to use alcohol, cigarettes, eat junk food, engage in skydiving and boxing, all dangerous activities, why not this?</a:t>
            </a:r>
          </a:p>
          <a:p>
            <a:pPr marL="609600" indent="-609600" eaLnBrk="1" hangingPunct="1">
              <a:lnSpc>
                <a:spcPct val="80000"/>
              </a:lnSpc>
              <a:defRPr/>
            </a:pPr>
            <a:r>
              <a:rPr lang="en-US" sz="2800" smtClean="0"/>
              <a:t>Most of the harmful aspects of (heroin) use are the result of its being illegal.</a:t>
            </a:r>
          </a:p>
          <a:p>
            <a:pPr marL="609600" indent="-609600" eaLnBrk="1" hangingPunct="1">
              <a:lnSpc>
                <a:spcPct val="80000"/>
              </a:lnSpc>
              <a:defRPr/>
            </a:pPr>
            <a:r>
              <a:rPr lang="en-US" sz="2800" smtClean="0"/>
              <a:t>Imprisonment allows users to network and recruit other drug users and clients.</a:t>
            </a:r>
          </a:p>
        </p:txBody>
      </p:sp>
    </p:spTree>
    <p:extLst>
      <p:ext uri="{BB962C8B-B14F-4D97-AF65-F5344CB8AC3E}">
        <p14:creationId xmlns:p14="http://schemas.microsoft.com/office/powerpoint/2010/main" val="3215774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smtClean="0"/>
              <a:t>13 Principles of Effective Drug Addiction Treatment (</a:t>
            </a:r>
            <a:r>
              <a:rPr lang="en-US" b="0" dirty="0" err="1" smtClean="0"/>
              <a:t>tx</a:t>
            </a:r>
            <a:r>
              <a:rPr lang="en-US" b="0" dirty="0" smtClean="0"/>
              <a:t>)</a:t>
            </a:r>
          </a:p>
        </p:txBody>
      </p:sp>
      <p:sp>
        <p:nvSpPr>
          <p:cNvPr id="49155" name="Rectangle 3"/>
          <p:cNvSpPr>
            <a:spLocks noGrp="1" noChangeArrowheads="1"/>
          </p:cNvSpPr>
          <p:nvPr>
            <p:ph type="body" idx="1"/>
          </p:nvPr>
        </p:nvSpPr>
        <p:spPr/>
        <p:txBody>
          <a:bodyPr/>
          <a:lstStyle/>
          <a:p>
            <a:pPr eaLnBrk="1" hangingPunct="1">
              <a:defRPr/>
            </a:pPr>
            <a:r>
              <a:rPr lang="en-US" dirty="0" smtClean="0"/>
              <a:t>No single treatment is appropriate for all</a:t>
            </a:r>
          </a:p>
          <a:p>
            <a:pPr eaLnBrk="1" hangingPunct="1">
              <a:defRPr/>
            </a:pPr>
            <a:r>
              <a:rPr lang="en-US" dirty="0" smtClean="0"/>
              <a:t>Treatment needs to be readily available</a:t>
            </a:r>
          </a:p>
          <a:p>
            <a:pPr eaLnBrk="1" hangingPunct="1">
              <a:defRPr/>
            </a:pPr>
            <a:r>
              <a:rPr lang="en-US" dirty="0" smtClean="0"/>
              <a:t>Effective treatment attends to multiple needs (not just drug use)</a:t>
            </a:r>
          </a:p>
          <a:p>
            <a:pPr eaLnBrk="1" hangingPunct="1">
              <a:defRPr/>
            </a:pPr>
            <a:r>
              <a:rPr lang="en-US" dirty="0" smtClean="0"/>
              <a:t>Treatment needs to be flexible and provide ongoing assessments of patient needs</a:t>
            </a:r>
          </a:p>
          <a:p>
            <a:pPr eaLnBrk="1" hangingPunct="1">
              <a:defRPr/>
            </a:pPr>
            <a:r>
              <a:rPr lang="en-US" dirty="0" smtClean="0"/>
              <a:t>Remaining in treatment for an adequate period of time is critical for effectiveness (often 3 months)</a:t>
            </a:r>
          </a:p>
          <a:p>
            <a:pPr eaLnBrk="1" hangingPunct="1">
              <a:defRPr/>
            </a:pP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z="4000" smtClean="0"/>
              <a:t>Some Advantages of Drug Decriminalization</a:t>
            </a:r>
          </a:p>
        </p:txBody>
      </p:sp>
      <p:sp>
        <p:nvSpPr>
          <p:cNvPr id="41987" name="Rectangle 3"/>
          <p:cNvSpPr>
            <a:spLocks noGrp="1" noChangeArrowheads="1"/>
          </p:cNvSpPr>
          <p:nvPr>
            <p:ph type="body" idx="1"/>
          </p:nvPr>
        </p:nvSpPr>
        <p:spPr/>
        <p:txBody>
          <a:bodyPr/>
          <a:lstStyle/>
          <a:p>
            <a:pPr marL="609600" indent="-609600" eaLnBrk="1" hangingPunct="1">
              <a:lnSpc>
                <a:spcPct val="80000"/>
              </a:lnSpc>
              <a:defRPr/>
            </a:pPr>
            <a:r>
              <a:rPr lang="en-US" sz="2800" smtClean="0"/>
              <a:t>Much less money spent on drug-law enforcement, imprisonment, parole supervision.</a:t>
            </a:r>
          </a:p>
          <a:p>
            <a:pPr marL="609600" indent="-609600" eaLnBrk="1" hangingPunct="1">
              <a:lnSpc>
                <a:spcPct val="80000"/>
              </a:lnSpc>
              <a:defRPr/>
            </a:pPr>
            <a:r>
              <a:rPr lang="en-US" sz="2800" smtClean="0"/>
              <a:t>Would reduce secondary criminality associated with drug use.</a:t>
            </a:r>
          </a:p>
          <a:p>
            <a:pPr marL="609600" indent="-609600" eaLnBrk="1" hangingPunct="1">
              <a:lnSpc>
                <a:spcPct val="80000"/>
              </a:lnSpc>
              <a:defRPr/>
            </a:pPr>
            <a:r>
              <a:rPr lang="en-US" sz="2800" smtClean="0"/>
              <a:t>Criminal organizations could no longer make money from drug trafficking.</a:t>
            </a:r>
          </a:p>
          <a:p>
            <a:pPr marL="609600" indent="-609600" eaLnBrk="1" hangingPunct="1">
              <a:lnSpc>
                <a:spcPct val="80000"/>
              </a:lnSpc>
              <a:defRPr/>
            </a:pPr>
            <a:r>
              <a:rPr lang="en-US" sz="2800" smtClean="0"/>
              <a:t>Abusers could lead more normal lives, maybe even become contributing members of society.</a:t>
            </a:r>
          </a:p>
          <a:p>
            <a:pPr marL="609600" indent="-609600" eaLnBrk="1" hangingPunct="1">
              <a:lnSpc>
                <a:spcPct val="80000"/>
              </a:lnSpc>
              <a:defRPr/>
            </a:pPr>
            <a:r>
              <a:rPr lang="en-US" sz="2800" smtClean="0"/>
              <a:t>Because drugs would be distributed, controlled, monitored, overdose deaths would be greatly reduced.</a:t>
            </a:r>
          </a:p>
        </p:txBody>
      </p:sp>
    </p:spTree>
    <p:extLst>
      <p:ext uri="{BB962C8B-B14F-4D97-AF65-F5344CB8AC3E}">
        <p14:creationId xmlns:p14="http://schemas.microsoft.com/office/powerpoint/2010/main" val="223148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9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19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z="4000" smtClean="0"/>
              <a:t>Some Disadvantages of Drug Decriminalization</a:t>
            </a:r>
          </a:p>
        </p:txBody>
      </p:sp>
      <p:sp>
        <p:nvSpPr>
          <p:cNvPr id="44035" name="Rectangle 3"/>
          <p:cNvSpPr>
            <a:spLocks noGrp="1" noChangeArrowheads="1"/>
          </p:cNvSpPr>
          <p:nvPr>
            <p:ph type="body" idx="1"/>
          </p:nvPr>
        </p:nvSpPr>
        <p:spPr/>
        <p:txBody>
          <a:bodyPr/>
          <a:lstStyle/>
          <a:p>
            <a:pPr marL="609600" indent="-609600" eaLnBrk="1" hangingPunct="1">
              <a:lnSpc>
                <a:spcPct val="90000"/>
              </a:lnSpc>
              <a:defRPr/>
            </a:pPr>
            <a:r>
              <a:rPr lang="en-US" sz="2800" dirty="0" smtClean="0"/>
              <a:t>Making these drugs more readily available could lead to more abuse by children.</a:t>
            </a:r>
          </a:p>
          <a:p>
            <a:pPr marL="609600" indent="-609600" eaLnBrk="1" hangingPunct="1">
              <a:lnSpc>
                <a:spcPct val="90000"/>
              </a:lnSpc>
              <a:defRPr/>
            </a:pPr>
            <a:r>
              <a:rPr lang="en-US" sz="2800" dirty="0" smtClean="0"/>
              <a:t>More people might be tempted to try these drugs, and therefore become addicted. </a:t>
            </a:r>
          </a:p>
          <a:p>
            <a:pPr marL="609600" indent="-609600" eaLnBrk="1" hangingPunct="1">
              <a:lnSpc>
                <a:spcPct val="90000"/>
              </a:lnSpc>
              <a:defRPr/>
            </a:pPr>
            <a:r>
              <a:rPr lang="en-US" sz="2800" dirty="0" smtClean="0"/>
              <a:t>Legalization would signal an acceptance of use, similar to acceptance of alcohol and nicotine.</a:t>
            </a:r>
          </a:p>
          <a:p>
            <a:pPr marL="609600" indent="-609600" eaLnBrk="1" hangingPunct="1">
              <a:lnSpc>
                <a:spcPct val="90000"/>
              </a:lnSpc>
              <a:defRPr/>
            </a:pPr>
            <a:r>
              <a:rPr lang="en-US" sz="2800" dirty="0" smtClean="0"/>
              <a:t>Increasing availability of these drugs could discourage addicts from seeking treatment.</a:t>
            </a:r>
          </a:p>
        </p:txBody>
      </p:sp>
    </p:spTree>
    <p:extLst>
      <p:ext uri="{BB962C8B-B14F-4D97-AF65-F5344CB8AC3E}">
        <p14:creationId xmlns:p14="http://schemas.microsoft.com/office/powerpoint/2010/main" val="33176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40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smtClean="0"/>
              <a:t>Efforts to Decriminalize Marijuana</a:t>
            </a:r>
          </a:p>
        </p:txBody>
      </p:sp>
      <p:sp>
        <p:nvSpPr>
          <p:cNvPr id="43011" name="Rectangle 3"/>
          <p:cNvSpPr>
            <a:spLocks noGrp="1" noChangeArrowheads="1"/>
          </p:cNvSpPr>
          <p:nvPr>
            <p:ph type="body" idx="1"/>
          </p:nvPr>
        </p:nvSpPr>
        <p:spPr/>
        <p:txBody>
          <a:bodyPr/>
          <a:lstStyle/>
          <a:p>
            <a:pPr marL="609600" indent="-609600" eaLnBrk="1" hangingPunct="1">
              <a:lnSpc>
                <a:spcPct val="90000"/>
              </a:lnSpc>
              <a:defRPr/>
            </a:pPr>
            <a:r>
              <a:rPr lang="en-US" sz="2400" dirty="0" smtClean="0"/>
              <a:t>The Netherlands and Spain have decriminalized the possession of marijuana for personal use; and in England, people are not arrested for possessing small amounts.</a:t>
            </a:r>
          </a:p>
          <a:p>
            <a:pPr marL="609600" indent="-609600" eaLnBrk="1" hangingPunct="1">
              <a:lnSpc>
                <a:spcPct val="90000"/>
              </a:lnSpc>
              <a:defRPr/>
            </a:pPr>
            <a:r>
              <a:rPr lang="en-US" sz="2400" dirty="0" smtClean="0"/>
              <a:t>There has been much opposition to the decriminalization of marijuana in the U.S., but this is changing.</a:t>
            </a:r>
          </a:p>
          <a:p>
            <a:pPr marL="609600" indent="-609600" eaLnBrk="1" hangingPunct="1">
              <a:lnSpc>
                <a:spcPct val="90000"/>
              </a:lnSpc>
              <a:defRPr/>
            </a:pPr>
            <a:r>
              <a:rPr lang="en-US" sz="2400" dirty="0" smtClean="0"/>
              <a:t>11 states plus D.C. allow for personal possession/consumption of marijuana by adults.  15 states have decriminalized marijuana possession, and 33 states allow patients to use it with a doctor’s recommendation, but federal laws do not allow it.</a:t>
            </a:r>
          </a:p>
        </p:txBody>
      </p:sp>
    </p:spTree>
    <p:extLst>
      <p:ext uri="{BB962C8B-B14F-4D97-AF65-F5344CB8AC3E}">
        <p14:creationId xmlns:p14="http://schemas.microsoft.com/office/powerpoint/2010/main" val="1279407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en-US" sz="4000" smtClean="0"/>
              <a:t>Dutch Drug Policy</a:t>
            </a:r>
          </a:p>
        </p:txBody>
      </p:sp>
      <p:sp>
        <p:nvSpPr>
          <p:cNvPr id="69635" name="Rectangle 3"/>
          <p:cNvSpPr>
            <a:spLocks noGrp="1" noChangeArrowheads="1"/>
          </p:cNvSpPr>
          <p:nvPr>
            <p:ph type="body" idx="1"/>
          </p:nvPr>
        </p:nvSpPr>
        <p:spPr>
          <a:xfrm>
            <a:off x="381000" y="1524000"/>
            <a:ext cx="8229600" cy="4530725"/>
          </a:xfrm>
        </p:spPr>
        <p:txBody>
          <a:bodyPr/>
          <a:lstStyle/>
          <a:p>
            <a:pPr marL="609600" indent="-609600" eaLnBrk="1" hangingPunct="1">
              <a:lnSpc>
                <a:spcPct val="90000"/>
              </a:lnSpc>
              <a:defRPr/>
            </a:pPr>
            <a:r>
              <a:rPr lang="en-US" sz="2800" dirty="0" smtClean="0"/>
              <a:t>Dutch distinguish between “soft” drugs (marijuana) and “hard” drugs (heroin, cocaine, ecstasy).</a:t>
            </a:r>
          </a:p>
          <a:p>
            <a:pPr marL="990600" lvl="1" indent="-533400" eaLnBrk="1" hangingPunct="1">
              <a:lnSpc>
                <a:spcPct val="90000"/>
              </a:lnSpc>
              <a:defRPr/>
            </a:pPr>
            <a:r>
              <a:rPr lang="en-US" sz="2400" dirty="0" smtClean="0"/>
              <a:t>They want to separate the market so users of soft drugs will be less likely to come in contact with hard drugs.</a:t>
            </a:r>
          </a:p>
          <a:p>
            <a:pPr marL="609600" indent="-609600" eaLnBrk="1" hangingPunct="1">
              <a:lnSpc>
                <a:spcPct val="90000"/>
              </a:lnSpc>
              <a:defRPr/>
            </a:pPr>
            <a:r>
              <a:rPr lang="en-US" sz="2800" dirty="0" smtClean="0"/>
              <a:t>Marijuana is available in “coffee shops”, but hard drug trafficking can bring a 12 year sentence. </a:t>
            </a:r>
          </a:p>
          <a:p>
            <a:pPr marL="609600" indent="-609600" eaLnBrk="1" hangingPunct="1">
              <a:lnSpc>
                <a:spcPct val="90000"/>
              </a:lnSpc>
              <a:defRPr/>
            </a:pPr>
            <a:r>
              <a:rPr lang="en-US" sz="2800" dirty="0" smtClean="0"/>
              <a:t>Has this led to an increase in cannabis use?</a:t>
            </a:r>
          </a:p>
          <a:p>
            <a:pPr marL="609600" indent="-609600" eaLnBrk="1" hangingPunct="1">
              <a:lnSpc>
                <a:spcPct val="90000"/>
              </a:lnSpc>
              <a:defRPr/>
            </a:pPr>
            <a:r>
              <a:rPr lang="en-US" sz="2800" dirty="0" smtClean="0"/>
              <a:t>What about compared to use in U.S.?</a:t>
            </a:r>
          </a:p>
        </p:txBody>
      </p:sp>
    </p:spTree>
    <p:extLst>
      <p:ext uri="{BB962C8B-B14F-4D97-AF65-F5344CB8AC3E}">
        <p14:creationId xmlns:p14="http://schemas.microsoft.com/office/powerpoint/2010/main" val="308168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6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6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6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bldLvl="3"/>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37839477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88170487"/>
              </p:ext>
            </p:extLst>
          </p:nvPr>
        </p:nvGraphicFramePr>
        <p:xfrm>
          <a:off x="457200" y="381000"/>
          <a:ext cx="8153594" cy="6114488"/>
        </p:xfrm>
        <a:graphic>
          <a:graphicData uri="http://schemas.openxmlformats.org/presentationml/2006/ole">
            <mc:AlternateContent xmlns:mc="http://schemas.openxmlformats.org/markup-compatibility/2006">
              <mc:Choice xmlns:v="urn:schemas-microsoft-com:vml" Requires="v">
                <p:oleObj spid="_x0000_s1027" name="Slide" r:id="rId3" imgW="4570388" imgH="3427437" progId="PowerPoint.Slide.12">
                  <p:embed/>
                </p:oleObj>
              </mc:Choice>
              <mc:Fallback>
                <p:oleObj name="Slide" r:id="rId3" imgW="4570388" imgH="3427437" progId="PowerPoint.Slide.12">
                  <p:embed/>
                  <p:pic>
                    <p:nvPicPr>
                      <p:cNvPr id="0" name=""/>
                      <p:cNvPicPr/>
                      <p:nvPr/>
                    </p:nvPicPr>
                    <p:blipFill>
                      <a:blip r:embed="rId4"/>
                      <a:stretch>
                        <a:fillRect/>
                      </a:stretch>
                    </p:blipFill>
                    <p:spPr>
                      <a:xfrm>
                        <a:off x="457200" y="381000"/>
                        <a:ext cx="8153594" cy="6114488"/>
                      </a:xfrm>
                      <a:prstGeom prst="rect">
                        <a:avLst/>
                      </a:prstGeom>
                    </p:spPr>
                  </p:pic>
                </p:oleObj>
              </mc:Fallback>
            </mc:AlternateContent>
          </a:graphicData>
        </a:graphic>
      </p:graphicFrame>
    </p:spTree>
    <p:extLst>
      <p:ext uri="{BB962C8B-B14F-4D97-AF65-F5344CB8AC3E}">
        <p14:creationId xmlns:p14="http://schemas.microsoft.com/office/powerpoint/2010/main" val="1658911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defRPr/>
            </a:pPr>
            <a:r>
              <a:rPr lang="en-US" smtClean="0"/>
              <a:t>Containment in Zurich</a:t>
            </a:r>
          </a:p>
        </p:txBody>
      </p:sp>
      <p:sp>
        <p:nvSpPr>
          <p:cNvPr id="73731" name="Rectangle 3"/>
          <p:cNvSpPr>
            <a:spLocks noGrp="1" noChangeArrowheads="1"/>
          </p:cNvSpPr>
          <p:nvPr>
            <p:ph type="body" idx="1"/>
          </p:nvPr>
        </p:nvSpPr>
        <p:spPr/>
        <p:txBody>
          <a:bodyPr/>
          <a:lstStyle/>
          <a:p>
            <a:pPr eaLnBrk="1" hangingPunct="1">
              <a:defRPr/>
            </a:pPr>
            <a:r>
              <a:rPr lang="en-US" dirty="0" smtClean="0"/>
              <a:t>In Zurich, Switzerland, a park was given over to the drug users, where use and sale was tolerated.</a:t>
            </a:r>
          </a:p>
          <a:p>
            <a:pPr eaLnBrk="1" hangingPunct="1">
              <a:defRPr/>
            </a:pPr>
            <a:r>
              <a:rPr lang="en-US" dirty="0" smtClean="0"/>
              <a:t>“Needle park” was closed in 1992.</a:t>
            </a:r>
          </a:p>
          <a:p>
            <a:pPr eaLnBrk="1" hangingPunct="1">
              <a:defRPr/>
            </a:pPr>
            <a:r>
              <a:rPr lang="en-US" dirty="0" smtClean="0"/>
              <a:t>In 1997, heroin maintenance programs established.</a:t>
            </a:r>
          </a:p>
          <a:p>
            <a:pPr eaLnBrk="1" hangingPunct="1">
              <a:defRPr/>
            </a:pPr>
            <a:r>
              <a:rPr lang="en-US" dirty="0" smtClean="0"/>
              <a:t>Video</a:t>
            </a:r>
          </a:p>
          <a:p>
            <a:pPr eaLnBrk="1" hangingPunct="1">
              <a:defRPr/>
            </a:pPr>
            <a:r>
              <a:rPr lang="en-US" dirty="0" smtClean="0">
                <a:hlinkClick r:id="rId2"/>
              </a:rPr>
              <a:t>http://www.youtube.com/watch?v=u-00kU4a4sc</a:t>
            </a:r>
            <a:endParaRPr lang="en-US" dirty="0" smtClean="0"/>
          </a:p>
        </p:txBody>
      </p:sp>
    </p:spTree>
    <p:extLst>
      <p:ext uri="{BB962C8B-B14F-4D97-AF65-F5344CB8AC3E}">
        <p14:creationId xmlns:p14="http://schemas.microsoft.com/office/powerpoint/2010/main" val="615419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smtClean="0"/>
              <a:t>Harm Reduction</a:t>
            </a:r>
          </a:p>
        </p:txBody>
      </p:sp>
      <p:sp>
        <p:nvSpPr>
          <p:cNvPr id="45059" name="Rectangle 3"/>
          <p:cNvSpPr>
            <a:spLocks noGrp="1" noChangeArrowheads="1"/>
          </p:cNvSpPr>
          <p:nvPr>
            <p:ph type="body" idx="1"/>
          </p:nvPr>
        </p:nvSpPr>
        <p:spPr/>
        <p:txBody>
          <a:bodyPr/>
          <a:lstStyle/>
          <a:p>
            <a:pPr marL="609600" indent="-609600" eaLnBrk="1" hangingPunct="1">
              <a:defRPr/>
            </a:pPr>
            <a:r>
              <a:rPr lang="en-US" smtClean="0"/>
              <a:t>Alternative to supply reduction and demand reduction strategies.</a:t>
            </a:r>
          </a:p>
          <a:p>
            <a:pPr marL="609600" indent="-609600" eaLnBrk="1" hangingPunct="1">
              <a:defRPr/>
            </a:pPr>
            <a:r>
              <a:rPr lang="en-US" smtClean="0"/>
              <a:t>It recognizes that while abstinence is desirable, it is not a realistic goal.</a:t>
            </a:r>
          </a:p>
          <a:p>
            <a:pPr marL="609600" indent="-609600" eaLnBrk="1" hangingPunct="1">
              <a:defRPr/>
            </a:pPr>
            <a:r>
              <a:rPr lang="en-US" smtClean="0"/>
              <a:t>It examines harm to the community and harm to the drug user.</a:t>
            </a:r>
          </a:p>
          <a:p>
            <a:pPr marL="609600" indent="-609600" eaLnBrk="1" hangingPunct="1">
              <a:defRPr/>
            </a:pPr>
            <a:r>
              <a:rPr lang="en-US" smtClean="0"/>
              <a:t>The focus is on lowering the amount of harm to each.</a:t>
            </a:r>
          </a:p>
        </p:txBody>
      </p:sp>
    </p:spTree>
    <p:extLst>
      <p:ext uri="{BB962C8B-B14F-4D97-AF65-F5344CB8AC3E}">
        <p14:creationId xmlns:p14="http://schemas.microsoft.com/office/powerpoint/2010/main" val="9709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3"/>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4000" smtClean="0"/>
              <a:t>Principles of Harm Reduction</a:t>
            </a:r>
          </a:p>
        </p:txBody>
      </p:sp>
      <p:sp>
        <p:nvSpPr>
          <p:cNvPr id="46083" name="Rectangle 3"/>
          <p:cNvSpPr>
            <a:spLocks noGrp="1" noChangeArrowheads="1"/>
          </p:cNvSpPr>
          <p:nvPr>
            <p:ph type="body" idx="1"/>
          </p:nvPr>
        </p:nvSpPr>
        <p:spPr>
          <a:xfrm>
            <a:off x="381000" y="1524000"/>
            <a:ext cx="8229600" cy="4530725"/>
          </a:xfrm>
        </p:spPr>
        <p:txBody>
          <a:bodyPr/>
          <a:lstStyle/>
          <a:p>
            <a:pPr marL="609600" indent="-609600" eaLnBrk="1" hangingPunct="1">
              <a:lnSpc>
                <a:spcPct val="90000"/>
              </a:lnSpc>
              <a:defRPr/>
            </a:pPr>
            <a:r>
              <a:rPr lang="en-US" sz="2400" smtClean="0"/>
              <a:t>Pragmatism  </a:t>
            </a:r>
          </a:p>
          <a:p>
            <a:pPr marL="990600" lvl="1" indent="-533400" eaLnBrk="1" hangingPunct="1">
              <a:lnSpc>
                <a:spcPct val="90000"/>
              </a:lnSpc>
              <a:defRPr/>
            </a:pPr>
            <a:r>
              <a:rPr lang="en-US" sz="2000" smtClean="0"/>
              <a:t>humans use drugs.  Containing or reducing drug-related harm may be more realistic than completely stopping drug use.</a:t>
            </a:r>
          </a:p>
          <a:p>
            <a:pPr marL="609600" indent="-609600" eaLnBrk="1" hangingPunct="1">
              <a:lnSpc>
                <a:spcPct val="90000"/>
              </a:lnSpc>
              <a:defRPr/>
            </a:pPr>
            <a:r>
              <a:rPr lang="en-US" sz="2400" smtClean="0"/>
              <a:t>Humanistic Values </a:t>
            </a:r>
          </a:p>
          <a:p>
            <a:pPr marL="990600" lvl="1" indent="-533400" eaLnBrk="1" hangingPunct="1">
              <a:lnSpc>
                <a:spcPct val="90000"/>
              </a:lnSpc>
              <a:defRPr/>
            </a:pPr>
            <a:r>
              <a:rPr lang="en-US" sz="2000" smtClean="0"/>
              <a:t>No moralistic judgment is made to condemn or support use of drugs; drug user is respected as human being.</a:t>
            </a:r>
          </a:p>
          <a:p>
            <a:pPr marL="609600" indent="-609600" eaLnBrk="1" hangingPunct="1">
              <a:lnSpc>
                <a:spcPct val="90000"/>
              </a:lnSpc>
              <a:defRPr/>
            </a:pPr>
            <a:r>
              <a:rPr lang="en-US" sz="2400" smtClean="0"/>
              <a:t>Focus on Harms</a:t>
            </a:r>
          </a:p>
          <a:p>
            <a:pPr marL="990600" lvl="1" indent="-533400" eaLnBrk="1" hangingPunct="1">
              <a:lnSpc>
                <a:spcPct val="90000"/>
              </a:lnSpc>
              <a:defRPr/>
            </a:pPr>
            <a:r>
              <a:rPr lang="en-US" sz="2000" smtClean="0"/>
              <a:t>First priority is to decrease negative consequences of drug use to user and to others, as opposed to decreasing drug use itself</a:t>
            </a:r>
          </a:p>
          <a:p>
            <a:pPr marL="609600" indent="-609600" eaLnBrk="1" hangingPunct="1">
              <a:lnSpc>
                <a:spcPct val="90000"/>
              </a:lnSpc>
              <a:defRPr/>
            </a:pPr>
            <a:r>
              <a:rPr lang="en-US" sz="2400" smtClean="0"/>
              <a:t>Balancing Costs and Benefits </a:t>
            </a:r>
          </a:p>
          <a:p>
            <a:pPr marL="990600" lvl="1" indent="-533400" eaLnBrk="1" hangingPunct="1">
              <a:lnSpc>
                <a:spcPct val="90000"/>
              </a:lnSpc>
              <a:defRPr/>
            </a:pPr>
            <a:r>
              <a:rPr lang="en-US" sz="2000" smtClean="0"/>
              <a:t>Resources are focused on priority issues</a:t>
            </a:r>
          </a:p>
          <a:p>
            <a:pPr marL="609600" indent="-609600" eaLnBrk="1" hangingPunct="1">
              <a:lnSpc>
                <a:spcPct val="90000"/>
              </a:lnSpc>
              <a:defRPr/>
            </a:pPr>
            <a:r>
              <a:rPr lang="en-US" sz="2400" smtClean="0"/>
              <a:t>Priority of Immediate Goals </a:t>
            </a:r>
          </a:p>
          <a:p>
            <a:pPr marL="990600" lvl="1" indent="-533400" eaLnBrk="1" hangingPunct="1">
              <a:lnSpc>
                <a:spcPct val="90000"/>
              </a:lnSpc>
              <a:defRPr/>
            </a:pPr>
            <a:r>
              <a:rPr lang="en-US" sz="2000" smtClean="0"/>
              <a:t>Hierarchy of goals is made to address most pressing needs</a:t>
            </a:r>
          </a:p>
        </p:txBody>
      </p:sp>
    </p:spTree>
    <p:extLst>
      <p:ext uri="{BB962C8B-B14F-4D97-AF65-F5344CB8AC3E}">
        <p14:creationId xmlns:p14="http://schemas.microsoft.com/office/powerpoint/2010/main" val="60249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608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608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608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bldLvl="3"/>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defRPr/>
            </a:pPr>
            <a:r>
              <a:rPr lang="en-US" sz="4000" smtClean="0"/>
              <a:t>Examples of Harm Reduction Strategies</a:t>
            </a:r>
          </a:p>
        </p:txBody>
      </p:sp>
      <p:sp>
        <p:nvSpPr>
          <p:cNvPr id="70659" name="Rectangle 3"/>
          <p:cNvSpPr>
            <a:spLocks noGrp="1" noChangeArrowheads="1"/>
          </p:cNvSpPr>
          <p:nvPr>
            <p:ph type="body" idx="1"/>
          </p:nvPr>
        </p:nvSpPr>
        <p:spPr>
          <a:xfrm>
            <a:off x="381000" y="1524000"/>
            <a:ext cx="8229600" cy="4530725"/>
          </a:xfrm>
        </p:spPr>
        <p:txBody>
          <a:bodyPr/>
          <a:lstStyle/>
          <a:p>
            <a:pPr marL="609600" indent="-609600" eaLnBrk="1" hangingPunct="1">
              <a:defRPr/>
            </a:pPr>
            <a:r>
              <a:rPr lang="en-US" dirty="0" smtClean="0"/>
              <a:t>Heroin maintenance or Methadone Maintenance</a:t>
            </a:r>
          </a:p>
          <a:p>
            <a:pPr marL="609600" indent="-609600" eaLnBrk="1" hangingPunct="1">
              <a:defRPr/>
            </a:pPr>
            <a:r>
              <a:rPr lang="en-US" dirty="0" smtClean="0"/>
              <a:t>Needle exchange programs </a:t>
            </a:r>
          </a:p>
          <a:p>
            <a:pPr marL="609600" indent="-609600" eaLnBrk="1" hangingPunct="1">
              <a:defRPr/>
            </a:pPr>
            <a:r>
              <a:rPr lang="en-US" dirty="0" smtClean="0"/>
              <a:t>Passing out free condoms</a:t>
            </a:r>
          </a:p>
          <a:p>
            <a:pPr marL="609600" indent="-609600" eaLnBrk="1" hangingPunct="1">
              <a:defRPr/>
            </a:pPr>
            <a:r>
              <a:rPr lang="en-US" dirty="0" smtClean="0"/>
              <a:t>First offenders in possession of any drug are cautioned (in the U.K.)</a:t>
            </a:r>
          </a:p>
          <a:p>
            <a:pPr marL="609600" indent="-609600" eaLnBrk="1" hangingPunct="1">
              <a:defRPr/>
            </a:pPr>
            <a:r>
              <a:rPr lang="en-US" smtClean="0"/>
              <a:t>Naloxone kits</a:t>
            </a:r>
          </a:p>
        </p:txBody>
      </p:sp>
    </p:spTree>
    <p:extLst>
      <p:ext uri="{BB962C8B-B14F-4D97-AF65-F5344CB8AC3E}">
        <p14:creationId xmlns:p14="http://schemas.microsoft.com/office/powerpoint/2010/main" val="65660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06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smtClean="0"/>
              <a:t>13 Principles of Effective Drug Addiction Treatment (</a:t>
            </a:r>
            <a:r>
              <a:rPr lang="en-US" b="0" dirty="0" err="1" smtClean="0"/>
              <a:t>tx</a:t>
            </a:r>
            <a:r>
              <a:rPr lang="en-US" b="0" dirty="0" smtClean="0"/>
              <a:t>)</a:t>
            </a:r>
          </a:p>
        </p:txBody>
      </p:sp>
      <p:sp>
        <p:nvSpPr>
          <p:cNvPr id="49155" name="Rectangle 3"/>
          <p:cNvSpPr>
            <a:spLocks noGrp="1" noChangeArrowheads="1"/>
          </p:cNvSpPr>
          <p:nvPr>
            <p:ph type="body" idx="1"/>
          </p:nvPr>
        </p:nvSpPr>
        <p:spPr/>
        <p:txBody>
          <a:bodyPr/>
          <a:lstStyle/>
          <a:p>
            <a:pPr eaLnBrk="1" hangingPunct="1">
              <a:defRPr/>
            </a:pPr>
            <a:r>
              <a:rPr lang="en-US" dirty="0" smtClean="0"/>
              <a:t>Individual and/or group counseling and other behavioral therapies are critical components of effective </a:t>
            </a:r>
            <a:r>
              <a:rPr lang="en-US" dirty="0" err="1" smtClean="0"/>
              <a:t>tx</a:t>
            </a:r>
            <a:endParaRPr lang="en-US" dirty="0" smtClean="0"/>
          </a:p>
          <a:p>
            <a:pPr eaLnBrk="1" hangingPunct="1">
              <a:defRPr/>
            </a:pPr>
            <a:r>
              <a:rPr lang="en-US" dirty="0" smtClean="0"/>
              <a:t>Medications are an important element</a:t>
            </a:r>
          </a:p>
          <a:p>
            <a:pPr eaLnBrk="1" hangingPunct="1">
              <a:defRPr/>
            </a:pPr>
            <a:r>
              <a:rPr lang="en-US" dirty="0" smtClean="0"/>
              <a:t>Addicted individuals with coexisting mental disorders should have both disorders treated in an integrated way</a:t>
            </a:r>
          </a:p>
          <a:p>
            <a:pPr eaLnBrk="1" hangingPunct="1">
              <a:defRPr/>
            </a:pPr>
            <a:r>
              <a:rPr lang="en-US" dirty="0" smtClean="0"/>
              <a:t>Medical detoxification is only the first stage of addiction treatment</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en-US" b="0" dirty="0" smtClean="0"/>
              <a:t>13 Principles of Effective Drug Addiction Treatment (</a:t>
            </a:r>
            <a:r>
              <a:rPr lang="en-US" b="0" dirty="0" err="1" smtClean="0"/>
              <a:t>tx</a:t>
            </a:r>
            <a:r>
              <a:rPr lang="en-US" b="0" dirty="0" smtClean="0"/>
              <a:t>)</a:t>
            </a:r>
          </a:p>
        </p:txBody>
      </p:sp>
      <p:sp>
        <p:nvSpPr>
          <p:cNvPr id="49155" name="Rectangle 3"/>
          <p:cNvSpPr>
            <a:spLocks noGrp="1" noChangeArrowheads="1"/>
          </p:cNvSpPr>
          <p:nvPr>
            <p:ph type="body" idx="1"/>
          </p:nvPr>
        </p:nvSpPr>
        <p:spPr/>
        <p:txBody>
          <a:bodyPr/>
          <a:lstStyle/>
          <a:p>
            <a:pPr eaLnBrk="1" hangingPunct="1">
              <a:defRPr/>
            </a:pPr>
            <a:r>
              <a:rPr lang="en-US" dirty="0" err="1" smtClean="0"/>
              <a:t>Tx</a:t>
            </a:r>
            <a:r>
              <a:rPr lang="en-US" dirty="0" smtClean="0"/>
              <a:t> does not need to be voluntary to be effective</a:t>
            </a:r>
          </a:p>
          <a:p>
            <a:pPr eaLnBrk="1" hangingPunct="1">
              <a:defRPr/>
            </a:pPr>
            <a:r>
              <a:rPr lang="en-US" dirty="0" smtClean="0"/>
              <a:t>Possible drug use during </a:t>
            </a:r>
            <a:r>
              <a:rPr lang="en-US" dirty="0" err="1" smtClean="0"/>
              <a:t>tx</a:t>
            </a:r>
            <a:r>
              <a:rPr lang="en-US" dirty="0" smtClean="0"/>
              <a:t> must be monitored continuously</a:t>
            </a:r>
          </a:p>
          <a:p>
            <a:pPr eaLnBrk="1" hangingPunct="1">
              <a:defRPr/>
            </a:pPr>
            <a:r>
              <a:rPr lang="en-US" dirty="0" err="1" smtClean="0"/>
              <a:t>Tx</a:t>
            </a:r>
            <a:r>
              <a:rPr lang="en-US" dirty="0" smtClean="0"/>
              <a:t> programs should provide assessment for HIV/AIDS, hepatitis B and C, and other infectious diseases, and counseling to help change </a:t>
            </a:r>
            <a:r>
              <a:rPr lang="en-US" dirty="0" err="1" smtClean="0"/>
              <a:t>bx</a:t>
            </a:r>
            <a:endParaRPr lang="en-US" dirty="0" smtClean="0"/>
          </a:p>
          <a:p>
            <a:pPr eaLnBrk="1" hangingPunct="1">
              <a:defRPr/>
            </a:pPr>
            <a:r>
              <a:rPr lang="en-US" dirty="0" smtClean="0"/>
              <a:t>Recovery can be a long-term process and frequently requires multiple episodes of </a:t>
            </a:r>
            <a:r>
              <a:rPr lang="en-US" dirty="0" err="1" smtClean="0"/>
              <a:t>tx</a:t>
            </a:r>
            <a:endParaRPr lang="en-US" dirty="0" smtClean="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Methadone Maintenance</a:t>
            </a:r>
            <a:endParaRPr lang="en-US" dirty="0"/>
          </a:p>
        </p:txBody>
      </p:sp>
      <p:sp>
        <p:nvSpPr>
          <p:cNvPr id="3" name="Content Placeholder 2"/>
          <p:cNvSpPr>
            <a:spLocks noGrp="1"/>
          </p:cNvSpPr>
          <p:nvPr>
            <p:ph idx="1"/>
          </p:nvPr>
        </p:nvSpPr>
        <p:spPr/>
        <p:txBody>
          <a:bodyPr/>
          <a:lstStyle/>
          <a:p>
            <a:r>
              <a:rPr lang="en-US" dirty="0" smtClean="0"/>
              <a:t>Can be taken orally, lasts 24 hours</a:t>
            </a:r>
          </a:p>
          <a:p>
            <a:r>
              <a:rPr lang="en-US" dirty="0" smtClean="0"/>
              <a:t>Pain-relieving action like morphine</a:t>
            </a:r>
          </a:p>
          <a:p>
            <a:r>
              <a:rPr lang="en-US" dirty="0" smtClean="0"/>
              <a:t>All indicators of general health improve</a:t>
            </a:r>
          </a:p>
          <a:p>
            <a:r>
              <a:rPr lang="en-US" dirty="0" smtClean="0"/>
              <a:t>Few or No adverse effects on cognitive or motor function, performance of skilled tasks, or memory</a:t>
            </a:r>
          </a:p>
          <a:p>
            <a:r>
              <a:rPr lang="en-US" dirty="0" smtClean="0"/>
              <a:t>Does not provide main hedonic effect of heroin</a:t>
            </a:r>
          </a:p>
          <a:p>
            <a:r>
              <a:rPr lang="en-US" dirty="0" smtClean="0">
                <a:hlinkClick r:id="rId2"/>
              </a:rPr>
              <a:t>https://www.youtube.com/watch?v=4ex--ssXGxo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Methadone Maintenance</a:t>
            </a:r>
            <a:endParaRPr lang="en-US" dirty="0"/>
          </a:p>
        </p:txBody>
      </p:sp>
      <p:sp>
        <p:nvSpPr>
          <p:cNvPr id="3" name="Content Placeholder 2"/>
          <p:cNvSpPr>
            <a:spLocks noGrp="1"/>
          </p:cNvSpPr>
          <p:nvPr>
            <p:ph idx="1"/>
          </p:nvPr>
        </p:nvSpPr>
        <p:spPr/>
        <p:txBody>
          <a:bodyPr/>
          <a:lstStyle/>
          <a:p>
            <a:r>
              <a:rPr lang="en-US" dirty="0" smtClean="0"/>
              <a:t>Use of methadone leads to discontinued or at least greatly reduced use of heroin</a:t>
            </a:r>
          </a:p>
          <a:p>
            <a:r>
              <a:rPr lang="en-US" dirty="0" smtClean="0"/>
              <a:t>Secondary crime is decreased</a:t>
            </a:r>
          </a:p>
          <a:p>
            <a:r>
              <a:rPr lang="en-US" dirty="0" smtClean="0"/>
              <a:t>Disadvantages?</a:t>
            </a:r>
          </a:p>
          <a:p>
            <a:pPr lvl="1"/>
            <a:r>
              <a:rPr lang="en-US" dirty="0" smtClean="0"/>
              <a:t>Still addicted to something </a:t>
            </a:r>
          </a:p>
          <a:p>
            <a:pPr lvl="1"/>
            <a:r>
              <a:rPr lang="en-US" dirty="0" smtClean="0"/>
              <a:t>1/3 never get off it, about 1/3 do (better than most treatment statistics), about 1/3 continue using heroin and other drugs and don’t contribute to society</a:t>
            </a:r>
          </a:p>
          <a:p>
            <a:pPr lvl="1"/>
            <a:r>
              <a:rPr lang="en-US" dirty="0" smtClean="0"/>
              <a:t>NIMBY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Treatments</a:t>
            </a:r>
            <a:endParaRPr lang="en-US" dirty="0"/>
          </a:p>
        </p:txBody>
      </p:sp>
      <p:sp>
        <p:nvSpPr>
          <p:cNvPr id="3" name="Content Placeholder 2"/>
          <p:cNvSpPr>
            <a:spLocks noGrp="1"/>
          </p:cNvSpPr>
          <p:nvPr>
            <p:ph idx="1"/>
          </p:nvPr>
        </p:nvSpPr>
        <p:spPr/>
        <p:txBody>
          <a:bodyPr/>
          <a:lstStyle/>
          <a:p>
            <a:r>
              <a:rPr lang="en-US" dirty="0" smtClean="0"/>
              <a:t>Behavior Modification</a:t>
            </a:r>
          </a:p>
          <a:p>
            <a:pPr lvl="1"/>
            <a:r>
              <a:rPr lang="en-US" dirty="0" smtClean="0"/>
              <a:t>Psychoactive substance is positive </a:t>
            </a:r>
            <a:r>
              <a:rPr lang="en-US" dirty="0" err="1" smtClean="0"/>
              <a:t>reinforcer</a:t>
            </a:r>
            <a:endParaRPr lang="en-US" dirty="0" smtClean="0"/>
          </a:p>
          <a:p>
            <a:pPr lvl="1"/>
            <a:r>
              <a:rPr lang="en-US" dirty="0" smtClean="0"/>
              <a:t>If use drug when suffering withdrawal, that is negatively reinforcing.  It’s hard to find </a:t>
            </a:r>
            <a:r>
              <a:rPr lang="en-US" dirty="0" err="1" smtClean="0"/>
              <a:t>reinforcers</a:t>
            </a:r>
            <a:r>
              <a:rPr lang="en-US" dirty="0" smtClean="0"/>
              <a:t> that can compete with these.</a:t>
            </a:r>
          </a:p>
          <a:p>
            <a:pPr lvl="1"/>
            <a:r>
              <a:rPr lang="en-US" dirty="0" smtClean="0"/>
              <a:t>Aversion treatment</a:t>
            </a:r>
          </a:p>
          <a:p>
            <a:pPr lvl="2"/>
            <a:r>
              <a:rPr lang="en-US" dirty="0" smtClean="0"/>
              <a:t>e.g. </a:t>
            </a:r>
            <a:r>
              <a:rPr lang="en-US" dirty="0" err="1" smtClean="0"/>
              <a:t>Disulfiram</a:t>
            </a:r>
            <a:r>
              <a:rPr lang="en-US" dirty="0" smtClean="0"/>
              <a:t> (Antabuse)</a:t>
            </a:r>
          </a:p>
          <a:p>
            <a:pPr lvl="1"/>
            <a:r>
              <a:rPr lang="en-US" dirty="0" smtClean="0"/>
              <a:t>Avoid or break associations with people/places that used to be associated with drug use</a:t>
            </a:r>
          </a:p>
          <a:p>
            <a:pPr marL="914400" lvl="2" indent="0">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Treatments</a:t>
            </a:r>
            <a:endParaRPr lang="en-US" dirty="0"/>
          </a:p>
        </p:txBody>
      </p:sp>
      <p:sp>
        <p:nvSpPr>
          <p:cNvPr id="3" name="Content Placeholder 2"/>
          <p:cNvSpPr>
            <a:spLocks noGrp="1"/>
          </p:cNvSpPr>
          <p:nvPr>
            <p:ph idx="1"/>
          </p:nvPr>
        </p:nvSpPr>
        <p:spPr/>
        <p:txBody>
          <a:bodyPr/>
          <a:lstStyle/>
          <a:p>
            <a:r>
              <a:rPr lang="en-US" dirty="0" smtClean="0"/>
              <a:t>Social Learning Theory</a:t>
            </a:r>
          </a:p>
          <a:p>
            <a:pPr lvl="1"/>
            <a:r>
              <a:rPr lang="en-US" dirty="0" smtClean="0"/>
              <a:t>Examine antecedents and consequences of drug use</a:t>
            </a:r>
          </a:p>
          <a:p>
            <a:pPr lvl="1"/>
            <a:r>
              <a:rPr lang="en-US" dirty="0" smtClean="0"/>
              <a:t>Identify high risk situations where likely to abuse</a:t>
            </a:r>
          </a:p>
          <a:p>
            <a:pPr lvl="1"/>
            <a:r>
              <a:rPr lang="en-US" dirty="0" smtClean="0"/>
              <a:t>Learn coping strategies and develop alternative </a:t>
            </a:r>
            <a:r>
              <a:rPr lang="en-US" dirty="0" err="1" smtClean="0"/>
              <a:t>reinforcers</a:t>
            </a:r>
            <a:endParaRPr lang="en-US" dirty="0" smtClean="0"/>
          </a:p>
          <a:p>
            <a:pPr lvl="1"/>
            <a:r>
              <a:rPr lang="en-US" dirty="0" smtClean="0"/>
              <a:t>Look at consequences of drug use</a:t>
            </a:r>
          </a:p>
          <a:p>
            <a:pPr lvl="2"/>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Treatments</a:t>
            </a:r>
            <a:endParaRPr lang="en-US" dirty="0"/>
          </a:p>
        </p:txBody>
      </p:sp>
      <p:sp>
        <p:nvSpPr>
          <p:cNvPr id="3" name="Content Placeholder 2"/>
          <p:cNvSpPr>
            <a:spLocks noGrp="1"/>
          </p:cNvSpPr>
          <p:nvPr>
            <p:ph idx="1"/>
          </p:nvPr>
        </p:nvSpPr>
        <p:spPr/>
        <p:txBody>
          <a:bodyPr/>
          <a:lstStyle/>
          <a:p>
            <a:r>
              <a:rPr lang="en-US" dirty="0" smtClean="0"/>
              <a:t>Cognitive Behavior Therapy</a:t>
            </a:r>
          </a:p>
          <a:p>
            <a:pPr lvl="1"/>
            <a:r>
              <a:rPr lang="en-US" dirty="0" smtClean="0"/>
              <a:t>Teach abusers to understand cravings and develop coping skills</a:t>
            </a:r>
          </a:p>
          <a:p>
            <a:pPr lvl="1"/>
            <a:r>
              <a:rPr lang="en-US" dirty="0" smtClean="0"/>
              <a:t>Recognize situations most likely to use in; avoid those if can</a:t>
            </a:r>
          </a:p>
          <a:p>
            <a:pPr lvl="1"/>
            <a:r>
              <a:rPr lang="en-US" dirty="0" smtClean="0"/>
              <a:t>Cope with problems associated with substance use</a:t>
            </a:r>
          </a:p>
          <a:p>
            <a:pPr lvl="1"/>
            <a:r>
              <a:rPr lang="en-US" dirty="0" smtClean="0"/>
              <a:t>Coping = planned delay, alternative activity, systematic relaxation</a:t>
            </a:r>
          </a:p>
          <a:p>
            <a:pPr lvl="2"/>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1431</TotalTime>
  <Words>1606</Words>
  <Application>Microsoft Office PowerPoint</Application>
  <PresentationFormat>On-screen Show (4:3)</PresentationFormat>
  <Paragraphs>155</Paragraphs>
  <Slides>29</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4" baseType="lpstr">
      <vt:lpstr>Arial</vt:lpstr>
      <vt:lpstr>Garamond</vt:lpstr>
      <vt:lpstr>Wingdings</vt:lpstr>
      <vt:lpstr>Stream</vt:lpstr>
      <vt:lpstr>Slide</vt:lpstr>
      <vt:lpstr>Treatment</vt:lpstr>
      <vt:lpstr>13 Principles of Effective Drug Addiction Treatment (tx)</vt:lpstr>
      <vt:lpstr>13 Principles of Effective Drug Addiction Treatment (tx)</vt:lpstr>
      <vt:lpstr>13 Principles of Effective Drug Addiction Treatment (tx)</vt:lpstr>
      <vt:lpstr>Methadone Maintenance</vt:lpstr>
      <vt:lpstr>Methadone Maintenance</vt:lpstr>
      <vt:lpstr>Psychological Treatments</vt:lpstr>
      <vt:lpstr>Psychological Treatments</vt:lpstr>
      <vt:lpstr>Psychological Treatments</vt:lpstr>
      <vt:lpstr>Drug Court or TASK</vt:lpstr>
      <vt:lpstr>Therapeutic Community</vt:lpstr>
      <vt:lpstr>Alcoholics Anonymous</vt:lpstr>
      <vt:lpstr>12 Steps of Alcoholic Anonymous</vt:lpstr>
      <vt:lpstr>PowerPoint Presentation</vt:lpstr>
      <vt:lpstr>PowerPoint Presentation</vt:lpstr>
      <vt:lpstr>PowerPoint Presentation</vt:lpstr>
      <vt:lpstr>Drug Decriminalization and Harm Reduction</vt:lpstr>
      <vt:lpstr>Decriminalization</vt:lpstr>
      <vt:lpstr>Decriminalization of Drugs of Abuse: Some Arguments For</vt:lpstr>
      <vt:lpstr>Some Advantages of Drug Decriminalization</vt:lpstr>
      <vt:lpstr>Some Disadvantages of Drug Decriminalization</vt:lpstr>
      <vt:lpstr>Efforts to Decriminalize Marijuana</vt:lpstr>
      <vt:lpstr>Dutch Drug Policy</vt:lpstr>
      <vt:lpstr>PowerPoint Presentation</vt:lpstr>
      <vt:lpstr>PowerPoint Presentation</vt:lpstr>
      <vt:lpstr>Containment in Zurich</vt:lpstr>
      <vt:lpstr>Harm Reduction</vt:lpstr>
      <vt:lpstr>Principles of Harm Reduction</vt:lpstr>
      <vt:lpstr>Examples of Harm Reduction Strategies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Trench, Lynne S.</cp:lastModifiedBy>
  <cp:revision>80</cp:revision>
  <dcterms:created xsi:type="dcterms:W3CDTF">2002-09-03T13:54:12Z</dcterms:created>
  <dcterms:modified xsi:type="dcterms:W3CDTF">2019-11-19T18:04:53Z</dcterms:modified>
</cp:coreProperties>
</file>