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5" r:id="rId1"/>
  </p:sldMasterIdLst>
  <p:notesMasterIdLst>
    <p:notesMasterId r:id="rId11"/>
  </p:notesMasterIdLst>
  <p:sldIdLst>
    <p:sldId id="256" r:id="rId2"/>
    <p:sldId id="286" r:id="rId3"/>
    <p:sldId id="284" r:id="rId4"/>
    <p:sldId id="280" r:id="rId5"/>
    <p:sldId id="281" r:id="rId6"/>
    <p:sldId id="287" r:id="rId7"/>
    <p:sldId id="282" r:id="rId8"/>
    <p:sldId id="283" r:id="rId9"/>
    <p:sldId id="285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96" autoAdjust="0"/>
    <p:restoredTop sz="94660"/>
  </p:normalViewPr>
  <p:slideViewPr>
    <p:cSldViewPr>
      <p:cViewPr varScale="1">
        <p:scale>
          <a:sx n="109" d="100"/>
          <a:sy n="109" d="100"/>
        </p:scale>
        <p:origin x="1686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97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373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7373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373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E6D9CF67-C513-4BE9-8FAC-37CE22061B4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663837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46091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6092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8A48BE-7111-48B5-91AE-D28AA8788D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5AF156-724B-4351-86A8-7009440E345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A38174-781B-4963-91C2-4C53A947FF4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31F045-8236-4AF9-B643-51E1FBCC50F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E176FC-7322-4167-BF76-129F813DF44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9ABA87-26B0-4B88-AD5F-FF0A59A3112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328716-0CE0-40FC-A864-12202794A7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CDA835-6042-4A14-9CE6-C69E85F7692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D91B89-25C3-4F15-B3FA-C75781690A2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65D53D2-F51C-465D-9CBC-7981667ECF1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7094112-6210-4340-9E91-874D06FEA56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fld id="{2041C81A-392A-43F8-899A-BD4E1C00D78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45062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45063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45064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45065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45066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45067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5068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45069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5070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71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40" r:id="rId1"/>
    <p:sldLayoutId id="2147483730" r:id="rId2"/>
    <p:sldLayoutId id="2147483731" r:id="rId3"/>
    <p:sldLayoutId id="2147483732" r:id="rId4"/>
    <p:sldLayoutId id="2147483733" r:id="rId5"/>
    <p:sldLayoutId id="2147483734" r:id="rId6"/>
    <p:sldLayoutId id="2147483735" r:id="rId7"/>
    <p:sldLayoutId id="2147483736" r:id="rId8"/>
    <p:sldLayoutId id="2147483737" r:id="rId9"/>
    <p:sldLayoutId id="2147483738" r:id="rId10"/>
    <p:sldLayoutId id="214748373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bing.com/videos/search?q=2010+crack+powder+cocaine+sentencing&amp;view=detail&amp;mid=A98E2DC1EFAC80643432A98E2DC1EFAC80643432&amp;FORM=VIRE" TargetMode="External"/><Relationship Id="rId2" Type="http://schemas.openxmlformats.org/officeDocument/2006/relationships/hyperlink" Target="https://www.usnews.com/news/articles/2010/08/03/data-show-racial-disparity-in-crack-sentencing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marijuanaandthelaw.com/state-laws/Alabama/" TargetMode="External"/><Relationship Id="rId2" Type="http://schemas.openxmlformats.org/officeDocument/2006/relationships/hyperlink" Target="http://www.lawfirms.com/resources/criminal-defense/drug-possession/drug-distribution-and-intent.htm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study.com/academy/lesson/structured-criminal-sentencing-definition-types-models.html" TargetMode="External"/><Relationship Id="rId2" Type="http://schemas.openxmlformats.org/officeDocument/2006/relationships/hyperlink" Target="http://www.ehow.com/about_5437143_federal-sentencing-guidelines-drug-cases.html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www.mwpetersonlaw.com/single-post/SentencingGuidelines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Legal Issues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Taken from Buzzed by Kuhn, </a:t>
            </a:r>
            <a:r>
              <a:rPr lang="en-US" dirty="0" err="1" smtClean="0"/>
              <a:t>Swarzwelder</a:t>
            </a:r>
            <a:r>
              <a:rPr lang="en-US" dirty="0" smtClean="0"/>
              <a:t>, and Wilson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40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8" grpId="0"/>
      <p:bldP spid="4099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Some things to keep in mind…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Even if you do not use/possess drugs, just hanging out with someone who does could result in arrest and involvement with the legal system until your innocence is proven.</a:t>
            </a:r>
          </a:p>
          <a:p>
            <a:r>
              <a:rPr lang="en-US" dirty="0" smtClean="0"/>
              <a:t>Keep in mind that if you travel in a foreign country, your rights as a U.S. citizen do not apply.  If you are traveling, under no circumstances bring drugs along (unless it’s a prescription you have to have).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82006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Searched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Some general principles:</a:t>
            </a:r>
          </a:p>
          <a:p>
            <a:pPr lvl="1"/>
            <a:r>
              <a:rPr lang="en-US" dirty="0" smtClean="0"/>
              <a:t>To search a residence usually requires more stringent legal prerequisites than searching elsewhere</a:t>
            </a:r>
          </a:p>
          <a:p>
            <a:pPr lvl="1"/>
            <a:r>
              <a:rPr lang="en-US" dirty="0" smtClean="0"/>
              <a:t>To search a car, the officer just has to suspect or believe that a crime is being committed</a:t>
            </a:r>
          </a:p>
          <a:p>
            <a:pPr lvl="1"/>
            <a:r>
              <a:rPr lang="en-US" dirty="0" smtClean="0"/>
              <a:t>If a person is out in public (even at a concert), an officer has the most leeway in searching a person (for protection of officer or general public)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b="0" dirty="0" smtClean="0"/>
              <a:t>Illegal Acts</a:t>
            </a:r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2800" dirty="0" smtClean="0"/>
              <a:t>A misdemeanor is a minor crime associated with traffic violations, minor theft, or sometimes possession of a very small amount of an illegal drug.  This might result in a fine, public service, or a short prison sentence (less than one year).</a:t>
            </a:r>
          </a:p>
          <a:p>
            <a:pPr eaLnBrk="1" hangingPunct="1">
              <a:defRPr/>
            </a:pPr>
            <a:r>
              <a:rPr lang="en-US" sz="2800" dirty="0" smtClean="0"/>
              <a:t>Possession of larger amounts of most drugs can result in a felony.  A felony (murder, armed robbery, sale of drugs) usually carries a sentence in excess of one year and convicted individuals lose many rights that ordinary citizens enjoy (right to hold certain jobs, to vote, to hold public office).</a:t>
            </a:r>
          </a:p>
          <a:p>
            <a:pPr eaLnBrk="1" hangingPunct="1">
              <a:buNone/>
              <a:defRPr/>
            </a:pPr>
            <a:r>
              <a:rPr lang="en-US" dirty="0" smtClean="0"/>
              <a:t>	</a:t>
            </a:r>
            <a:endParaRPr lang="en-US" sz="24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b="0" dirty="0" smtClean="0"/>
              <a:t>Illegal Acts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2800" dirty="0" smtClean="0"/>
              <a:t>Law sets level of punishment based on amount of drug possessed or distributed</a:t>
            </a:r>
          </a:p>
          <a:p>
            <a:pPr lvl="1" eaLnBrk="1" hangingPunct="1">
              <a:defRPr/>
            </a:pPr>
            <a:r>
              <a:rPr lang="en-US" sz="2400" dirty="0" smtClean="0"/>
              <a:t>Until recently, Federal laws were much tougher on crack cocaine than on powdered cocaine.</a:t>
            </a:r>
          </a:p>
          <a:p>
            <a:pPr eaLnBrk="1" hangingPunct="1">
              <a:defRPr/>
            </a:pPr>
            <a:r>
              <a:rPr lang="en-US" sz="2000" dirty="0" smtClean="0">
                <a:hlinkClick r:id="rId2"/>
              </a:rPr>
              <a:t>https://www.usnews.com/news/articles/2010/08/03/data-show-racial-disparity-in-crack-sentencing</a:t>
            </a:r>
            <a:endParaRPr lang="en-US" sz="2000" dirty="0" smtClean="0"/>
          </a:p>
          <a:p>
            <a:pPr eaLnBrk="1" hangingPunct="1">
              <a:defRPr/>
            </a:pPr>
            <a:r>
              <a:rPr lang="en-US" sz="2000" dirty="0" smtClean="0">
                <a:hlinkClick r:id="rId3"/>
              </a:rPr>
              <a:t>http://www.bing.com/videos/search?q=2010+crack+powder+cocaine+sentencing&amp;view=detail&amp;mid=A98E2DC1EFAC80643432A98E2DC1EFAC80643432&amp;FORM=VIRE</a:t>
            </a:r>
            <a:endParaRPr lang="en-US" sz="2000" dirty="0" smtClean="0"/>
          </a:p>
          <a:p>
            <a:pPr eaLnBrk="1" hangingPunct="1">
              <a:buNone/>
              <a:defRPr/>
            </a:pPr>
            <a:r>
              <a:rPr lang="en-US" sz="2400" dirty="0" smtClean="0"/>
              <a:t>				</a:t>
            </a:r>
          </a:p>
          <a:p>
            <a:pPr lvl="1" eaLnBrk="1" hangingPunct="1">
              <a:buNone/>
              <a:defRPr/>
            </a:pPr>
            <a:r>
              <a:rPr lang="en-US" sz="2000" dirty="0" smtClean="0"/>
              <a:t>			</a:t>
            </a:r>
          </a:p>
          <a:p>
            <a:pPr lvl="1" eaLnBrk="1" hangingPunct="1">
              <a:buNone/>
              <a:defRPr/>
            </a:pPr>
            <a:r>
              <a:rPr lang="en-US" sz="2000" dirty="0" smtClean="0"/>
              <a:t>					</a:t>
            </a:r>
            <a:r>
              <a:rPr lang="en-US" sz="2400" dirty="0" smtClean="0"/>
              <a:t>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Illegal 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/>
              <a:t>Conviction for selling drugs (distribution) results in stiffer penalties than for possession</a:t>
            </a:r>
          </a:p>
          <a:p>
            <a:pPr lvl="1" eaLnBrk="1" hangingPunct="1">
              <a:defRPr/>
            </a:pPr>
            <a:r>
              <a:rPr lang="en-US" sz="2400" dirty="0"/>
              <a:t>Simply possessing certain amounts of drug can be considered “intent to distribute”</a:t>
            </a:r>
          </a:p>
          <a:p>
            <a:pPr lvl="1" eaLnBrk="1" hangingPunct="1">
              <a:defRPr/>
            </a:pPr>
            <a:r>
              <a:rPr lang="en-US" sz="2400" dirty="0"/>
              <a:t>Money may NOT have to change hands for distribution to take </a:t>
            </a:r>
            <a:r>
              <a:rPr lang="en-US" sz="2400" dirty="0" smtClean="0"/>
              <a:t>place</a:t>
            </a:r>
          </a:p>
          <a:p>
            <a:pPr lvl="1" eaLnBrk="1" hangingPunct="1">
              <a:defRPr/>
            </a:pPr>
            <a:r>
              <a:rPr lang="en-US" sz="2400" dirty="0" smtClean="0">
                <a:hlinkClick r:id="rId2"/>
              </a:rPr>
              <a:t>http://</a:t>
            </a:r>
            <a:r>
              <a:rPr lang="en-US" sz="2400" dirty="0" smtClean="0">
                <a:hlinkClick r:id="rId2"/>
              </a:rPr>
              <a:t>www.lawfirms.com/resources/criminal-defense/drug-possession/drug-distribution-and-intent.htm</a:t>
            </a:r>
            <a:endParaRPr lang="en-US" sz="2400" dirty="0" smtClean="0"/>
          </a:p>
          <a:p>
            <a:pPr lvl="1" eaLnBrk="1" hangingPunct="1">
              <a:defRPr/>
            </a:pPr>
            <a:r>
              <a:rPr lang="en-US" sz="2400" dirty="0" smtClean="0">
                <a:hlinkClick r:id="rId3"/>
              </a:rPr>
              <a:t>http://www.marijuanaandthelaw.com/state-laws/Alabama/</a:t>
            </a:r>
            <a:endParaRPr lang="en-US" sz="2400" dirty="0"/>
          </a:p>
          <a:p>
            <a:pPr lvl="1" eaLnBrk="1" hangingPunct="1">
              <a:buNone/>
              <a:defRPr/>
            </a:pPr>
            <a:r>
              <a:rPr lang="en-US" sz="2000" dirty="0"/>
              <a:t>		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1492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b="0" dirty="0" smtClean="0"/>
              <a:t>Illegal Acts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Conspiracy</a:t>
            </a:r>
          </a:p>
          <a:p>
            <a:pPr lvl="1" eaLnBrk="1" hangingPunct="1">
              <a:defRPr/>
            </a:pPr>
            <a:r>
              <a:rPr lang="en-US" dirty="0" smtClean="0"/>
              <a:t>People who may not have participated in the crime itself are often charged under conspiracy laws</a:t>
            </a:r>
          </a:p>
          <a:p>
            <a:pPr lvl="2" eaLnBrk="1" hangingPunct="1">
              <a:defRPr/>
            </a:pPr>
            <a:r>
              <a:rPr lang="en-US" dirty="0" smtClean="0"/>
              <a:t>Lending a car to someone who is selling drugs</a:t>
            </a:r>
          </a:p>
          <a:p>
            <a:pPr lvl="2" eaLnBrk="1" hangingPunct="1">
              <a:defRPr/>
            </a:pPr>
            <a:r>
              <a:rPr lang="en-US" dirty="0" smtClean="0"/>
              <a:t>Cashing a check from someone who is selling drugs</a:t>
            </a:r>
          </a:p>
          <a:p>
            <a:pPr lvl="2" eaLnBrk="1" hangingPunct="1">
              <a:defRPr/>
            </a:pPr>
            <a:r>
              <a:rPr lang="en-US" dirty="0" smtClean="0"/>
              <a:t>Allowing a dealer to use your telephone, etc.</a:t>
            </a:r>
          </a:p>
          <a:p>
            <a:pPr eaLnBrk="1" hangingPunct="1">
              <a:defRPr/>
            </a:pPr>
            <a:r>
              <a:rPr lang="en-US" dirty="0" smtClean="0"/>
              <a:t>There have been news reports of children being thrown out of school for giving a completely legal OTC painkiller to a </a:t>
            </a:r>
            <a:r>
              <a:rPr lang="en-US" dirty="0" smtClean="0"/>
              <a:t>classmate.</a:t>
            </a:r>
            <a:endParaRPr lang="en-US" dirty="0" smtClean="0"/>
          </a:p>
          <a:p>
            <a:pPr eaLnBrk="1" hangingPunct="1">
              <a:defRPr/>
            </a:pPr>
            <a:endParaRPr lang="en-US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b="0" dirty="0" smtClean="0"/>
              <a:t>Getting Caught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2800" dirty="0" smtClean="0"/>
              <a:t>Many drug arrests come from seemingly random </a:t>
            </a:r>
            <a:r>
              <a:rPr lang="en-US" sz="2800" dirty="0" smtClean="0"/>
              <a:t>events.  See p. 347 for examples.</a:t>
            </a:r>
            <a:endParaRPr lang="en-US" sz="2800" dirty="0" smtClean="0"/>
          </a:p>
          <a:p>
            <a:pPr eaLnBrk="1" hangingPunct="1">
              <a:defRPr/>
            </a:pPr>
            <a:r>
              <a:rPr lang="en-US" sz="2800" dirty="0" smtClean="0"/>
              <a:t>Drug Enforcement efforts result in so many convictions that both the state and federal prison populations have grown dramatically.</a:t>
            </a:r>
          </a:p>
          <a:p>
            <a:pPr eaLnBrk="1" hangingPunct="1">
              <a:defRPr/>
            </a:pPr>
            <a:r>
              <a:rPr lang="en-US" sz="2800" dirty="0" smtClean="0"/>
              <a:t>So why is this effort considered a failure?</a:t>
            </a:r>
          </a:p>
          <a:p>
            <a:pPr lvl="1" eaLnBrk="1" hangingPunct="1">
              <a:defRPr/>
            </a:pPr>
            <a:r>
              <a:rPr lang="en-US" sz="2400" dirty="0" smtClean="0"/>
              <a:t>System is overwhelmed; someone is caught, someone new will take over.</a:t>
            </a:r>
          </a:p>
          <a:p>
            <a:pPr lvl="1" eaLnBrk="1" hangingPunct="1">
              <a:defRPr/>
            </a:pPr>
            <a:r>
              <a:rPr lang="en-US" sz="2400" dirty="0" smtClean="0"/>
              <a:t>Dependence and expense leads to users becoming dealers until stopped by medical intervention, arrest, or death.</a:t>
            </a:r>
          </a:p>
          <a:p>
            <a:pPr eaLnBrk="1" hangingPunct="1">
              <a:defRPr/>
            </a:pPr>
            <a:endParaRPr lang="en-US" dirty="0" smtClean="0"/>
          </a:p>
          <a:p>
            <a:pPr eaLnBrk="1" hangingPunct="1">
              <a:defRPr/>
            </a:pPr>
            <a:endParaRPr lang="en-US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Convicted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Conviction for the </a:t>
            </a:r>
            <a:r>
              <a:rPr lang="en-US" sz="2400" dirty="0" err="1" smtClean="0"/>
              <a:t>posession</a:t>
            </a:r>
            <a:r>
              <a:rPr lang="en-US" sz="2400" dirty="0" smtClean="0"/>
              <a:t> of a small recreational amount of an illegal drug could result in either a modest sentence or a huge fine and long prison term, depending on:</a:t>
            </a:r>
          </a:p>
          <a:p>
            <a:pPr lvl="1"/>
            <a:r>
              <a:rPr lang="en-US" sz="2000" dirty="0" smtClean="0"/>
              <a:t>Exact circumstances</a:t>
            </a:r>
          </a:p>
          <a:p>
            <a:pPr lvl="1"/>
            <a:r>
              <a:rPr lang="en-US" sz="2000" dirty="0" smtClean="0"/>
              <a:t>Mood of legal officials overseeing case</a:t>
            </a:r>
          </a:p>
          <a:p>
            <a:pPr lvl="1"/>
            <a:r>
              <a:rPr lang="en-US" sz="2000" dirty="0" smtClean="0"/>
              <a:t>Maybe even social status of accused</a:t>
            </a:r>
          </a:p>
          <a:p>
            <a:r>
              <a:rPr lang="en-US" sz="2400" dirty="0" smtClean="0"/>
              <a:t>In some states and in federal system there is structured, or guideline sentencing.  The sentence is regulated by law and might not be alterable by the judge.</a:t>
            </a:r>
          </a:p>
          <a:p>
            <a:r>
              <a:rPr lang="en-US" sz="1600" dirty="0" smtClean="0">
                <a:hlinkClick r:id="rId2"/>
              </a:rPr>
              <a:t>http://</a:t>
            </a:r>
            <a:r>
              <a:rPr lang="en-US" sz="1600" dirty="0" smtClean="0">
                <a:hlinkClick r:id="rId2"/>
              </a:rPr>
              <a:t>www.ehow.com/about_5437143_federal-sentencing-guidelines-drug-cases.html</a:t>
            </a:r>
            <a:endParaRPr lang="en-US" sz="1600" dirty="0" smtClean="0"/>
          </a:p>
          <a:p>
            <a:r>
              <a:rPr lang="en-US" sz="1600" dirty="0" smtClean="0">
                <a:hlinkClick r:id="rId3"/>
              </a:rPr>
              <a:t>http://study.com/academy/lesson/structured-criminal-sentencing-definition-types-models.html</a:t>
            </a:r>
            <a:endParaRPr lang="en-US" sz="1600" dirty="0" smtClean="0"/>
          </a:p>
          <a:p>
            <a:r>
              <a:rPr lang="en-US" sz="1600" dirty="0" smtClean="0">
                <a:hlinkClick r:id="rId4"/>
              </a:rPr>
              <a:t>https://www.mwpetersonlaw.com/single-post/SentencingGuidelines</a:t>
            </a:r>
            <a:endParaRPr lang="en-US" sz="16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ream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Garamond"/>
        <a:ea typeface=""/>
        <a:cs typeface=""/>
      </a:majorFont>
      <a:minorFont>
        <a:latin typeface="Garamon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1432</TotalTime>
  <Words>596</Words>
  <Application>Microsoft Office PowerPoint</Application>
  <PresentationFormat>On-screen Show (4:3)</PresentationFormat>
  <Paragraphs>51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Arial</vt:lpstr>
      <vt:lpstr>Garamond</vt:lpstr>
      <vt:lpstr>Times New Roman</vt:lpstr>
      <vt:lpstr>Wingdings</vt:lpstr>
      <vt:lpstr>Stream</vt:lpstr>
      <vt:lpstr>Legal Issues</vt:lpstr>
      <vt:lpstr>Some things to keep in mind…</vt:lpstr>
      <vt:lpstr>Getting Searched</vt:lpstr>
      <vt:lpstr>Illegal Acts</vt:lpstr>
      <vt:lpstr>Illegal Acts</vt:lpstr>
      <vt:lpstr>Illegal Acts</vt:lpstr>
      <vt:lpstr>Illegal Acts</vt:lpstr>
      <vt:lpstr>Getting Caught</vt:lpstr>
      <vt:lpstr>Getting Convicted</vt:lpstr>
    </vt:vector>
  </TitlesOfParts>
  <Company>Birmingham-Southern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do organisms adapt to change?</dc:title>
  <dc:creator>Campus Computing</dc:creator>
  <cp:lastModifiedBy>Trench, Lynne S.</cp:lastModifiedBy>
  <cp:revision>106</cp:revision>
  <dcterms:created xsi:type="dcterms:W3CDTF">2002-09-03T13:54:12Z</dcterms:created>
  <dcterms:modified xsi:type="dcterms:W3CDTF">2017-11-10T16:12:41Z</dcterms:modified>
</cp:coreProperties>
</file>

<file path=docProps/thumbnail.jpeg>
</file>