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3" r:id="rId1"/>
  </p:sldMasterIdLst>
  <p:notesMasterIdLst>
    <p:notesMasterId r:id="rId23"/>
  </p:notesMasterIdLst>
  <p:handoutMasterIdLst>
    <p:handoutMasterId r:id="rId24"/>
  </p:handoutMasterIdLst>
  <p:sldIdLst>
    <p:sldId id="256" r:id="rId2"/>
    <p:sldId id="297" r:id="rId3"/>
    <p:sldId id="300" r:id="rId4"/>
    <p:sldId id="296" r:id="rId5"/>
    <p:sldId id="257" r:id="rId6"/>
    <p:sldId id="258" r:id="rId7"/>
    <p:sldId id="290" r:id="rId8"/>
    <p:sldId id="262" r:id="rId9"/>
    <p:sldId id="298" r:id="rId10"/>
    <p:sldId id="265" r:id="rId11"/>
    <p:sldId id="291" r:id="rId12"/>
    <p:sldId id="270" r:id="rId13"/>
    <p:sldId id="292" r:id="rId14"/>
    <p:sldId id="275" r:id="rId15"/>
    <p:sldId id="293" r:id="rId16"/>
    <p:sldId id="281" r:id="rId17"/>
    <p:sldId id="284" r:id="rId18"/>
    <p:sldId id="301" r:id="rId19"/>
    <p:sldId id="294" r:id="rId20"/>
    <p:sldId id="299" r:id="rId21"/>
    <p:sldId id="289" r:id="rId22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1295" autoAdjust="0"/>
  </p:normalViewPr>
  <p:slideViewPr>
    <p:cSldViewPr>
      <p:cViewPr varScale="1">
        <p:scale>
          <a:sx n="101" d="100"/>
          <a:sy n="101" d="100"/>
        </p:scale>
        <p:origin x="1116" y="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png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png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png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png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png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png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png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png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png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png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png"/></Relationships>
</file>

<file path=ppt/drawings/_rels/vmlDrawing8.v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86493" tIns="43247" rIns="86493" bIns="43247" rtlCol="0"/>
          <a:lstStyle>
            <a:lvl1pPr algn="l">
              <a:defRPr sz="11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86493" tIns="43247" rIns="86493" bIns="43247" rtlCol="0"/>
          <a:lstStyle>
            <a:lvl1pPr algn="r">
              <a:defRPr sz="1100"/>
            </a:lvl1pPr>
          </a:lstStyle>
          <a:p>
            <a:pPr>
              <a:defRPr/>
            </a:pPr>
            <a:fld id="{216A3735-8959-46FF-8F56-2713AB7D29DA}" type="datetimeFigureOut">
              <a:rPr lang="en-US"/>
              <a:pPr>
                <a:defRPr/>
              </a:pPr>
              <a:t>3/20/2020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86493" tIns="43247" rIns="86493" bIns="43247" rtlCol="0" anchor="b"/>
          <a:lstStyle>
            <a:lvl1pPr algn="l">
              <a:defRPr sz="11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86493" tIns="43247" rIns="86493" bIns="43247" numCol="1" anchor="b" anchorCtr="0" compatLnSpc="1">
            <a:prstTxWarp prst="textNoShape">
              <a:avLst/>
            </a:prstTxWarp>
          </a:bodyPr>
          <a:lstStyle>
            <a:lvl1pPr algn="r">
              <a:defRPr sz="1100"/>
            </a:lvl1pPr>
          </a:lstStyle>
          <a:p>
            <a:pPr>
              <a:defRPr/>
            </a:pPr>
            <a:fld id="{3FA911A5-7DC2-4042-9E91-C2B829D8AF3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9EB37859-C9C2-48F0-AB76-6B696760FD2A}" type="datetimeFigureOut">
              <a:rPr lang="en-US"/>
              <a:pPr>
                <a:defRPr/>
              </a:pPr>
              <a:t>3/20/2020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9DF79D6B-BEE6-4C2D-9E98-F9152FADB2C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DF79D6B-BEE6-4C2D-9E98-F9152FADB2CD}" type="slidenum">
              <a:rPr lang="en-US" altLang="en-US" smtClean="0"/>
              <a:pPr>
                <a:defRPr/>
              </a:pPr>
              <a:t>3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793968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DF79D6B-BEE6-4C2D-9E98-F9152FADB2CD}" type="slidenum">
              <a:rPr lang="en-US" altLang="en-US" smtClean="0"/>
              <a:pPr>
                <a:defRPr/>
              </a:pPr>
              <a:t>4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1135649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331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dirty="0" smtClean="0"/>
          </a:p>
        </p:txBody>
      </p:sp>
      <p:sp>
        <p:nvSpPr>
          <p:cNvPr id="1331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fld id="{B0A20CDE-F1F8-4B78-86B2-542B436232D0}" type="slidenum">
              <a:rPr lang="en-US" altLang="en-US" sz="1200" smtClean="0"/>
              <a:pPr/>
              <a:t>5</a:t>
            </a:fld>
            <a:endParaRPr lang="en-US" altLang="en-US" sz="1200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DF79D6B-BEE6-4C2D-9E98-F9152FADB2CD}" type="slidenum">
              <a:rPr lang="en-US" altLang="en-US" smtClean="0"/>
              <a:pPr>
                <a:defRPr/>
              </a:pPr>
              <a:t>15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066217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175" y="6400800"/>
            <a:ext cx="9140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5" name="Rectangle 4"/>
          <p:cNvSpPr/>
          <p:nvPr/>
        </p:nvSpPr>
        <p:spPr>
          <a:xfrm>
            <a:off x="0" y="6334125"/>
            <a:ext cx="9142413" cy="635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cxnSp>
        <p:nvCxnSpPr>
          <p:cNvPr id="6" name="Straight Connector 5"/>
          <p:cNvCxnSpPr/>
          <p:nvPr/>
        </p:nvCxnSpPr>
        <p:spPr>
          <a:xfrm>
            <a:off x="906463" y="4343400"/>
            <a:ext cx="7405687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22960" y="758952"/>
            <a:ext cx="7543800" cy="3566160"/>
          </a:xfrm>
        </p:spPr>
        <p:txBody>
          <a:bodyPr/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25038" y="4455621"/>
            <a:ext cx="75438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18260579"/>
      </p:ext>
    </p:extLst>
  </p:cSld>
  <p:clrMapOvr>
    <a:masterClrMapping/>
  </p:clrMapOvr>
  <p:transition>
    <p:rand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64156867"/>
      </p:ext>
    </p:extLst>
  </p:cSld>
  <p:clrMapOvr>
    <a:masterClrMapping/>
  </p:clrMapOvr>
  <p:transition>
    <p:rand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175" y="6400800"/>
            <a:ext cx="9140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5" name="Rectangle 4"/>
          <p:cNvSpPr/>
          <p:nvPr/>
        </p:nvSpPr>
        <p:spPr>
          <a:xfrm>
            <a:off x="0" y="6334125"/>
            <a:ext cx="9142413" cy="635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414779"/>
            <a:ext cx="1971675" cy="5757421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414779"/>
            <a:ext cx="5800725" cy="5757420"/>
          </a:xfrm>
        </p:spPr>
        <p:txBody>
          <a:bodyPr vert="eaVert" lIns="45720" tIns="0" rIns="45720" bIns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06154530"/>
      </p:ext>
    </p:extLst>
  </p:cSld>
  <p:clrMapOvr>
    <a:masterClrMapping/>
  </p:clrMapOvr>
  <p:transition>
    <p:random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495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495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85903385"/>
      </p:ext>
    </p:extLst>
  </p:cSld>
  <p:clrMapOvr>
    <a:masterClrMapping/>
  </p:clrMapOvr>
  <p:transition>
    <p:rand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6110575"/>
      </p:ext>
    </p:extLst>
  </p:cSld>
  <p:clrMapOvr>
    <a:masterClrMapping/>
  </p:clrMapOvr>
  <p:transition>
    <p:rand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175" y="6400800"/>
            <a:ext cx="9140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5" name="Rectangle 4"/>
          <p:cNvSpPr/>
          <p:nvPr/>
        </p:nvSpPr>
        <p:spPr>
          <a:xfrm>
            <a:off x="0" y="6334125"/>
            <a:ext cx="9142413" cy="635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cxnSp>
        <p:nvCxnSpPr>
          <p:cNvPr id="6" name="Straight Connector 5"/>
          <p:cNvCxnSpPr/>
          <p:nvPr/>
        </p:nvCxnSpPr>
        <p:spPr>
          <a:xfrm>
            <a:off x="906463" y="4343400"/>
            <a:ext cx="7405687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2960" y="758952"/>
            <a:ext cx="7543800" cy="3566160"/>
          </a:xfrm>
        </p:spPr>
        <p:txBody>
          <a:bodyPr anchorCtr="0"/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4453128"/>
            <a:ext cx="7543800" cy="1143000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08762707"/>
      </p:ext>
    </p:extLst>
  </p:cSld>
  <p:clrMapOvr>
    <a:masterClrMapping/>
  </p:clrMapOvr>
  <p:transition>
    <p:rand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822960" y="286604"/>
            <a:ext cx="7543800" cy="145075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2960" y="1845734"/>
            <a:ext cx="3703320" cy="40233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3440" y="1845736"/>
            <a:ext cx="3703320" cy="4023359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06736806"/>
      </p:ext>
    </p:extLst>
  </p:cSld>
  <p:clrMapOvr>
    <a:masterClrMapping/>
  </p:clrMapOvr>
  <p:transition>
    <p:rand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822960" y="286604"/>
            <a:ext cx="7543800" cy="145075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846052"/>
            <a:ext cx="370332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22960" y="2582334"/>
            <a:ext cx="3703320" cy="32867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63440" y="1846052"/>
            <a:ext cx="370332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440" y="2582334"/>
            <a:ext cx="3703320" cy="32867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71700397"/>
      </p:ext>
    </p:extLst>
  </p:cSld>
  <p:clrMapOvr>
    <a:masterClrMapping/>
  </p:clrMapOvr>
  <p:transition>
    <p:rand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19518342"/>
      </p:ext>
    </p:extLst>
  </p:cSld>
  <p:clrMapOvr>
    <a:masterClrMapping/>
  </p:clrMapOvr>
  <p:transition>
    <p:rand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175" y="6400800"/>
            <a:ext cx="9140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" name="Rectangle 2"/>
          <p:cNvSpPr/>
          <p:nvPr/>
        </p:nvSpPr>
        <p:spPr>
          <a:xfrm>
            <a:off x="0" y="6334125"/>
            <a:ext cx="9142413" cy="635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4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97008372"/>
      </p:ext>
    </p:extLst>
  </p:cSld>
  <p:clrMapOvr>
    <a:masterClrMapping/>
  </p:clrMapOvr>
  <p:transition>
    <p:rand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0"/>
            <a:ext cx="3038475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3030538" y="0"/>
            <a:ext cx="47625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594359"/>
            <a:ext cx="2400300" cy="2286000"/>
          </a:xfrm>
        </p:spPr>
        <p:txBody>
          <a:bodyPr/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60237" y="731520"/>
            <a:ext cx="5009393" cy="5257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2900" y="2926080"/>
            <a:ext cx="24003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>
          <a:xfrm>
            <a:off x="349250" y="6459538"/>
            <a:ext cx="1963738" cy="365125"/>
          </a:xfrm>
        </p:spPr>
        <p:txBody>
          <a:bodyPr/>
          <a:lstStyle>
            <a:lvl1pPr algn="l"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600450" y="6459538"/>
            <a:ext cx="348615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46023956"/>
      </p:ext>
    </p:extLst>
  </p:cSld>
  <p:clrMapOvr>
    <a:masterClrMapping/>
  </p:clrMapOvr>
  <p:transition>
    <p:rand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4953000"/>
            <a:ext cx="9142413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0" y="4914900"/>
            <a:ext cx="9142413" cy="635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2960" y="5074920"/>
            <a:ext cx="7589520" cy="822960"/>
          </a:xfrm>
        </p:spPr>
        <p:txBody>
          <a:bodyPr tIns="0" bIns="0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2" y="0"/>
            <a:ext cx="9143989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 rtlCol="0">
            <a:normAutofit/>
          </a:bodyPr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22959" y="5907024"/>
            <a:ext cx="7589520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32687182"/>
      </p:ext>
    </p:extLst>
  </p:cSld>
  <p:clrMapOvr>
    <a:masterClrMapping/>
  </p:clrMapOvr>
  <p:transition>
    <p:random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6400800"/>
            <a:ext cx="9144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125"/>
            <a:ext cx="9144000" cy="6667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22325" y="287338"/>
            <a:ext cx="7543800" cy="144938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29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22325" y="1846263"/>
            <a:ext cx="7543800" cy="4022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45720" rIns="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22325" y="6459538"/>
            <a:ext cx="1854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hangingPunct="1">
              <a:defRPr sz="90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765425" y="6459538"/>
            <a:ext cx="36163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900" cap="all" baseline="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424738" y="6459538"/>
            <a:ext cx="9842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hangingPunct="1">
              <a:defRPr sz="105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endParaRPr lang="en-US" altLang="en-US"/>
          </a:p>
        </p:txBody>
      </p:sp>
      <p:cxnSp>
        <p:nvCxnSpPr>
          <p:cNvPr id="10" name="Straight Connector 9"/>
          <p:cNvCxnSpPr/>
          <p:nvPr/>
        </p:nvCxnSpPr>
        <p:spPr>
          <a:xfrm>
            <a:off x="895350" y="1738313"/>
            <a:ext cx="7475538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52" r:id="rId1"/>
    <p:sldLayoutId id="2147483847" r:id="rId2"/>
    <p:sldLayoutId id="2147483853" r:id="rId3"/>
    <p:sldLayoutId id="2147483848" r:id="rId4"/>
    <p:sldLayoutId id="2147483849" r:id="rId5"/>
    <p:sldLayoutId id="2147483850" r:id="rId6"/>
    <p:sldLayoutId id="2147483854" r:id="rId7"/>
    <p:sldLayoutId id="2147483855" r:id="rId8"/>
    <p:sldLayoutId id="2147483856" r:id="rId9"/>
    <p:sldLayoutId id="2147483851" r:id="rId10"/>
    <p:sldLayoutId id="2147483857" r:id="rId11"/>
    <p:sldLayoutId id="2147483858" r:id="rId12"/>
  </p:sldLayoutIdLst>
  <p:transition>
    <p:random/>
  </p:transition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4800" kern="1200" spc="-50">
          <a:solidFill>
            <a:srgbClr val="404040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4800">
          <a:solidFill>
            <a:srgbClr val="404040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4800">
          <a:solidFill>
            <a:srgbClr val="404040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4800">
          <a:solidFill>
            <a:srgbClr val="404040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4800">
          <a:solidFill>
            <a:srgbClr val="404040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85000"/>
        </a:lnSpc>
        <a:spcBef>
          <a:spcPct val="0"/>
        </a:spcBef>
        <a:spcAft>
          <a:spcPct val="0"/>
        </a:spcAft>
        <a:defRPr sz="4800">
          <a:solidFill>
            <a:srgbClr val="404040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85000"/>
        </a:lnSpc>
        <a:spcBef>
          <a:spcPct val="0"/>
        </a:spcBef>
        <a:spcAft>
          <a:spcPct val="0"/>
        </a:spcAft>
        <a:defRPr sz="4800">
          <a:solidFill>
            <a:srgbClr val="404040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85000"/>
        </a:lnSpc>
        <a:spcBef>
          <a:spcPct val="0"/>
        </a:spcBef>
        <a:spcAft>
          <a:spcPct val="0"/>
        </a:spcAft>
        <a:defRPr sz="4800">
          <a:solidFill>
            <a:srgbClr val="404040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85000"/>
        </a:lnSpc>
        <a:spcBef>
          <a:spcPct val="0"/>
        </a:spcBef>
        <a:spcAft>
          <a:spcPct val="0"/>
        </a:spcAft>
        <a:defRPr sz="4800">
          <a:solidFill>
            <a:srgbClr val="404040"/>
          </a:solidFill>
          <a:latin typeface="Calibri Light" panose="020F0302020204030204" pitchFamily="34" charset="0"/>
        </a:defRPr>
      </a:lvl9pPr>
    </p:titleStyle>
    <p:bodyStyle>
      <a:lvl1pPr marL="90488" indent="-90488" algn="l" rtl="0" eaLnBrk="0" fontAlgn="base" hangingPunct="0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rgbClr val="404040"/>
          </a:solidFill>
          <a:latin typeface="+mn-lt"/>
          <a:ea typeface="+mn-ea"/>
          <a:cs typeface="+mn-cs"/>
        </a:defRPr>
      </a:lvl1pPr>
      <a:lvl2pPr marL="382588" indent="-182563" algn="l" rtl="0" eaLnBrk="0" fontAlgn="base" hangingPunct="0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anose="020F0502020204030204" pitchFamily="34" charset="0"/>
        <a:buChar char="◦"/>
        <a:defRPr kern="1200">
          <a:solidFill>
            <a:srgbClr val="404040"/>
          </a:solidFill>
          <a:latin typeface="+mn-lt"/>
          <a:ea typeface="+mn-ea"/>
          <a:cs typeface="+mn-cs"/>
        </a:defRPr>
      </a:lvl2pPr>
      <a:lvl3pPr marL="566738" indent="-182563" algn="l" rtl="0" eaLnBrk="0" fontAlgn="base" hangingPunct="0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anose="020F0502020204030204" pitchFamily="34" charset="0"/>
        <a:buChar char="◦"/>
        <a:defRPr sz="1400" kern="1200">
          <a:solidFill>
            <a:srgbClr val="404040"/>
          </a:solidFill>
          <a:latin typeface="+mn-lt"/>
          <a:ea typeface="+mn-ea"/>
          <a:cs typeface="+mn-cs"/>
        </a:defRPr>
      </a:lvl3pPr>
      <a:lvl4pPr marL="749300" indent="-182563" algn="l" rtl="0" eaLnBrk="0" fontAlgn="base" hangingPunct="0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anose="020F0502020204030204" pitchFamily="34" charset="0"/>
        <a:buChar char="◦"/>
        <a:defRPr sz="1400" kern="1200">
          <a:solidFill>
            <a:srgbClr val="404040"/>
          </a:solidFill>
          <a:latin typeface="+mn-lt"/>
          <a:ea typeface="+mn-ea"/>
          <a:cs typeface="+mn-cs"/>
        </a:defRPr>
      </a:lvl4pPr>
      <a:lvl5pPr marL="931863" indent="-182563" algn="l" rtl="0" eaLnBrk="0" fontAlgn="base" hangingPunct="0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anose="020F0502020204030204" pitchFamily="34" charset="0"/>
        <a:buChar char="◦"/>
        <a:defRPr sz="1400" kern="1200">
          <a:solidFill>
            <a:srgbClr val="404040"/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7.vml"/><Relationship Id="rId4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8.vml"/><Relationship Id="rId6" Type="http://schemas.openxmlformats.org/officeDocument/2006/relationships/image" Target="../media/image13.png"/><Relationship Id="rId5" Type="http://schemas.openxmlformats.org/officeDocument/2006/relationships/oleObject" Target="../embeddings/oleObject9.bin"/><Relationship Id="rId4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9.vml"/><Relationship Id="rId4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0.vml"/><Relationship Id="rId4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1.vml"/><Relationship Id="rId4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2.vml"/><Relationship Id="rId5" Type="http://schemas.openxmlformats.org/officeDocument/2006/relationships/image" Target="../media/image17.png"/><Relationship Id="rId4" Type="http://schemas.openxmlformats.org/officeDocument/2006/relationships/oleObject" Target="../embeddings/oleObject13.bin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4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3.vml"/><Relationship Id="rId4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5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4.vml"/><Relationship Id="rId4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6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5.vml"/><Relationship Id="rId4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3.vml"/><Relationship Id="rId5" Type="http://schemas.openxmlformats.org/officeDocument/2006/relationships/image" Target="../media/image7.png"/><Relationship Id="rId4" Type="http://schemas.openxmlformats.org/officeDocument/2006/relationships/oleObject" Target="../embeddings/oleObject3.bin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.vml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6.vml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 idx="4294967295"/>
          </p:nvPr>
        </p:nvSpPr>
        <p:spPr>
          <a:xfrm>
            <a:off x="381000" y="990600"/>
            <a:ext cx="7543800" cy="669925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en-US" cap="small" dirty="0" smtClean="0">
                <a:solidFill>
                  <a:schemeClr val="tx1"/>
                </a:solidFill>
                <a:latin typeface="+mn-lt"/>
              </a:rPr>
              <a:t>Cranial Nerves</a:t>
            </a:r>
            <a:endParaRPr lang="en-US" altLang="en-US" cap="small" dirty="0">
              <a:solidFill>
                <a:schemeClr val="tx1"/>
              </a:solidFill>
              <a:latin typeface="+mn-lt"/>
            </a:endParaRPr>
          </a:p>
        </p:txBody>
      </p:sp>
      <p:graphicFrame>
        <p:nvGraphicFramePr>
          <p:cNvPr id="11267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28070537"/>
              </p:ext>
            </p:extLst>
          </p:nvPr>
        </p:nvGraphicFramePr>
        <p:xfrm>
          <a:off x="4800600" y="228600"/>
          <a:ext cx="2895600" cy="6172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26" name="Image" r:id="rId3" imgW="1663789" imgH="3547579" progId="Photoshop.Image.7">
                  <p:embed/>
                </p:oleObj>
              </mc:Choice>
              <mc:Fallback>
                <p:oleObj name="Image" r:id="rId3" imgW="1663789" imgH="3547579" progId="Photoshop.Image.7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00600" y="228600"/>
                        <a:ext cx="2895600" cy="6172200"/>
                      </a:xfrm>
                      <a:prstGeom prst="rect">
                        <a:avLst/>
                      </a:prstGeom>
                      <a:noFill/>
                      <a:ln w="28575">
                        <a:solidFill>
                          <a:srgbClr val="808080"/>
                        </a:solidFill>
                        <a:miter lim="800000"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388" name="Object 4"/>
          <p:cNvGraphicFramePr>
            <a:graphicFrameLocks noGrp="1" noChangeAspect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2594361427"/>
              </p:ext>
            </p:extLst>
          </p:nvPr>
        </p:nvGraphicFramePr>
        <p:xfrm>
          <a:off x="1828800" y="3427189"/>
          <a:ext cx="4876800" cy="321254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60" name="Image" r:id="rId3" imgW="4876397" imgH="3212326" progId="Photoshop.Image.7">
                  <p:embed/>
                </p:oleObj>
              </mc:Choice>
              <mc:Fallback>
                <p:oleObj name="Image" r:id="rId3" imgW="4876397" imgH="3212326" progId="Photoshop.Image.7">
                  <p:embed/>
                  <p:pic>
                    <p:nvPicPr>
                      <p:cNvPr id="0" name="Object 4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28800" y="3427189"/>
                        <a:ext cx="4876800" cy="321254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>
          <a:xfrm>
            <a:off x="2438400" y="271978"/>
            <a:ext cx="4495800" cy="657225"/>
          </a:xfrm>
        </p:spPr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en-US" sz="3200" cap="small" dirty="0">
                <a:solidFill>
                  <a:schemeClr val="tx1"/>
                </a:solidFill>
                <a:latin typeface="+mn-lt"/>
              </a:rPr>
              <a:t>CN IV: </a:t>
            </a:r>
            <a:r>
              <a:rPr lang="en-US" altLang="en-US" sz="3200" cap="small" dirty="0" smtClean="0">
                <a:solidFill>
                  <a:srgbClr val="FF0000"/>
                </a:solidFill>
                <a:latin typeface="+mn-lt"/>
              </a:rPr>
              <a:t>Trochlear Nerve</a:t>
            </a:r>
            <a:endParaRPr lang="en-US" altLang="en-US" sz="3200" cap="small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81000" y="929203"/>
            <a:ext cx="8001000" cy="2514600"/>
          </a:xfrm>
        </p:spPr>
        <p:txBody>
          <a:bodyPr/>
          <a:lstStyle/>
          <a:p>
            <a:pPr eaLnBrk="1" hangingPunct="1"/>
            <a:r>
              <a:rPr lang="en-US" altLang="en-US" sz="2800" cap="small" dirty="0" smtClean="0">
                <a:solidFill>
                  <a:srgbClr val="FF0000"/>
                </a:solidFill>
              </a:rPr>
              <a:t>Motor only.  </a:t>
            </a:r>
            <a:r>
              <a:rPr lang="en-US" altLang="en-US" sz="2800" cap="small" dirty="0" smtClean="0">
                <a:solidFill>
                  <a:schemeClr val="tx1"/>
                </a:solidFill>
              </a:rPr>
              <a:t>Controls </a:t>
            </a:r>
            <a:r>
              <a:rPr lang="en-US" altLang="en-US" sz="2800" cap="small" dirty="0">
                <a:solidFill>
                  <a:srgbClr val="FF0000"/>
                </a:solidFill>
              </a:rPr>
              <a:t>1</a:t>
            </a:r>
            <a:r>
              <a:rPr lang="en-US" altLang="en-US" sz="2800" cap="small" dirty="0">
                <a:solidFill>
                  <a:schemeClr val="tx1"/>
                </a:solidFill>
              </a:rPr>
              <a:t> </a:t>
            </a:r>
            <a:r>
              <a:rPr lang="en-US" altLang="en-US" sz="2800" cap="small" dirty="0">
                <a:solidFill>
                  <a:srgbClr val="FF0000"/>
                </a:solidFill>
              </a:rPr>
              <a:t>eye muscle </a:t>
            </a:r>
            <a:r>
              <a:rPr lang="en-US" altLang="en-US" sz="2800" cap="small" dirty="0" smtClean="0">
                <a:solidFill>
                  <a:schemeClr val="tx1"/>
                </a:solidFill>
              </a:rPr>
              <a:t>(somatic motor axons)                                                        </a:t>
            </a:r>
          </a:p>
          <a:p>
            <a:pPr eaLnBrk="1" hangingPunct="1"/>
            <a:r>
              <a:rPr lang="en-US" altLang="en-US" sz="2800" cap="small" dirty="0" smtClean="0">
                <a:solidFill>
                  <a:srgbClr val="FF0000"/>
                </a:solidFill>
              </a:rPr>
              <a:t>Superior </a:t>
            </a:r>
            <a:r>
              <a:rPr lang="en-US" altLang="en-US" sz="2800" cap="small" dirty="0" smtClean="0">
                <a:solidFill>
                  <a:srgbClr val="FF0000"/>
                </a:solidFill>
              </a:rPr>
              <a:t>Oblique: </a:t>
            </a:r>
            <a:r>
              <a:rPr lang="en-US" altLang="en-US" sz="2800" cap="small" dirty="0" smtClean="0">
                <a:solidFill>
                  <a:schemeClr val="tx1"/>
                </a:solidFill>
              </a:rPr>
              <a:t>look superior and lateral</a:t>
            </a:r>
            <a:r>
              <a:rPr lang="en-US" altLang="en-US" sz="2800" cap="small" dirty="0" smtClean="0">
                <a:solidFill>
                  <a:srgbClr val="FF0000"/>
                </a:solidFill>
              </a:rPr>
              <a:t>                                                      </a:t>
            </a:r>
            <a:endParaRPr lang="en-US" altLang="en-US" sz="2800" cap="small" dirty="0" smtClean="0">
              <a:solidFill>
                <a:srgbClr val="FF0000"/>
              </a:solidFill>
            </a:endParaRPr>
          </a:p>
          <a:p>
            <a:pPr eaLnBrk="1" hangingPunct="1"/>
            <a:r>
              <a:rPr lang="en-US" altLang="en-US" sz="2800" cap="small" dirty="0" smtClean="0">
                <a:solidFill>
                  <a:schemeClr val="tx1"/>
                </a:solidFill>
              </a:rPr>
              <a:t>(</a:t>
            </a:r>
            <a:r>
              <a:rPr lang="en-US" altLang="en-US" sz="2800" cap="small" dirty="0" smtClean="0">
                <a:solidFill>
                  <a:srgbClr val="FF0000"/>
                </a:solidFill>
              </a:rPr>
              <a:t>Trochlea</a:t>
            </a:r>
            <a:r>
              <a:rPr lang="en-US" altLang="en-US" sz="2800" cap="small" dirty="0" smtClean="0">
                <a:solidFill>
                  <a:schemeClr val="tx1"/>
                </a:solidFill>
              </a:rPr>
              <a:t> means “Pulley” because the </a:t>
            </a:r>
            <a:r>
              <a:rPr lang="en-US" altLang="en-US" sz="2800" cap="small" dirty="0" smtClean="0">
                <a:solidFill>
                  <a:srgbClr val="FF0000"/>
                </a:solidFill>
              </a:rPr>
              <a:t>Superior Oblique</a:t>
            </a:r>
            <a:r>
              <a:rPr lang="en-US" altLang="en-US" sz="2800" cap="small" dirty="0" smtClean="0">
                <a:solidFill>
                  <a:schemeClr val="tx1"/>
                </a:solidFill>
              </a:rPr>
              <a:t> has a CT sling)</a:t>
            </a:r>
          </a:p>
        </p:txBody>
      </p:sp>
      <p:sp>
        <p:nvSpPr>
          <p:cNvPr id="2" name="Oval 1"/>
          <p:cNvSpPr/>
          <p:nvPr/>
        </p:nvSpPr>
        <p:spPr>
          <a:xfrm>
            <a:off x="5562600" y="3687206"/>
            <a:ext cx="650240" cy="609126"/>
          </a:xfrm>
          <a:prstGeom prst="ellipse">
            <a:avLst/>
          </a:prstGeom>
          <a:noFill/>
          <a:ln w="31750"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2667000" y="-29587"/>
            <a:ext cx="330507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cap="small" dirty="0" smtClean="0">
                <a:latin typeface="+mn-lt"/>
              </a:rPr>
              <a:t>The Cranial </a:t>
            </a:r>
            <a:r>
              <a:rPr lang="en-US" sz="3200" cap="small" dirty="0">
                <a:latin typeface="+mn-lt"/>
              </a:rPr>
              <a:t>N</a:t>
            </a:r>
            <a:r>
              <a:rPr lang="en-US" sz="3200" cap="small" dirty="0" smtClean="0">
                <a:latin typeface="+mn-lt"/>
              </a:rPr>
              <a:t>erves</a:t>
            </a:r>
            <a:endParaRPr lang="en-US" sz="3200" cap="small" dirty="0">
              <a:latin typeface="+mn-lt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 txBox="1">
            <a:spLocks noChangeArrowheads="1"/>
          </p:cNvSpPr>
          <p:nvPr/>
        </p:nvSpPr>
        <p:spPr>
          <a:xfrm>
            <a:off x="2488267" y="372346"/>
            <a:ext cx="5980112" cy="579437"/>
          </a:xfrm>
          <a:prstGeom prst="rect">
            <a:avLst/>
          </a:prstGeom>
        </p:spPr>
        <p:txBody>
          <a:bodyPr anchor="b">
            <a:noAutofit/>
          </a:bodyPr>
          <a:lstStyle>
            <a:lvl1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800" kern="1200" spc="-50">
                <a:solidFill>
                  <a:srgbClr val="404040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800">
                <a:solidFill>
                  <a:srgbClr val="404040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800">
                <a:solidFill>
                  <a:srgbClr val="404040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800">
                <a:solidFill>
                  <a:srgbClr val="404040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800">
                <a:solidFill>
                  <a:srgbClr val="404040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800">
                <a:solidFill>
                  <a:srgbClr val="404040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800">
                <a:solidFill>
                  <a:srgbClr val="404040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800">
                <a:solidFill>
                  <a:srgbClr val="404040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800">
                <a:solidFill>
                  <a:srgbClr val="404040"/>
                </a:solidFill>
                <a:latin typeface="Calibri Light" panose="020F0302020204030204" pitchFamily="34" charset="0"/>
              </a:defRPr>
            </a:lvl9pPr>
          </a:lstStyle>
          <a:p>
            <a:pPr eaLnBrk="1" fontAlgn="auto" hangingPunct="1">
              <a:spcAft>
                <a:spcPts val="0"/>
              </a:spcAft>
              <a:defRPr/>
            </a:pPr>
            <a:r>
              <a:rPr lang="en-US" altLang="en-US" sz="3200" cap="small" dirty="0" smtClean="0">
                <a:solidFill>
                  <a:schemeClr val="tx1"/>
                </a:solidFill>
                <a:latin typeface="+mn-lt"/>
              </a:rPr>
              <a:t>CN V:</a:t>
            </a:r>
            <a:r>
              <a:rPr lang="en-US" altLang="en-US" sz="3200" cap="small" dirty="0" smtClean="0">
                <a:solidFill>
                  <a:srgbClr val="FF0000"/>
                </a:solidFill>
                <a:latin typeface="+mn-lt"/>
              </a:rPr>
              <a:t> Trigeminal Nerve</a:t>
            </a:r>
            <a:endParaRPr lang="en-US" altLang="en-US" sz="3200" cap="small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3" name="Rectangle 5"/>
          <p:cNvSpPr txBox="1">
            <a:spLocks noChangeArrowheads="1"/>
          </p:cNvSpPr>
          <p:nvPr/>
        </p:nvSpPr>
        <p:spPr bwMode="auto">
          <a:xfrm>
            <a:off x="331023" y="815398"/>
            <a:ext cx="8382000" cy="236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rIns="0"/>
          <a:lstStyle>
            <a:lvl1pPr marL="90488" indent="-90488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>
                <a:solidFill>
                  <a:srgbClr val="404040"/>
                </a:solidFill>
                <a:latin typeface="Calibri" panose="020F0502020204030204" pitchFamily="34" charset="0"/>
              </a:defRPr>
            </a:lvl1pPr>
            <a:lvl2pPr marL="382588" indent="-182563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>
                <a:solidFill>
                  <a:srgbClr val="404040"/>
                </a:solidFill>
                <a:latin typeface="Calibri" panose="020F0502020204030204" pitchFamily="34" charset="0"/>
              </a:defRPr>
            </a:lvl2pPr>
            <a:lvl3pPr marL="566738" indent="-182563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3pPr>
            <a:lvl4pPr marL="749300" indent="-182563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4pPr>
            <a:lvl5pPr marL="931863" indent="-182563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5pPr>
            <a:lvl6pPr marL="1389063" indent="-182563" eaLnBrk="0" fontAlgn="base" hangingPunct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6pPr>
            <a:lvl7pPr marL="1846263" indent="-182563" eaLnBrk="0" fontAlgn="base" hangingPunct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7pPr>
            <a:lvl8pPr marL="2303463" indent="-182563" eaLnBrk="0" fontAlgn="base" hangingPunct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8pPr>
            <a:lvl9pPr marL="2760663" indent="-182563" eaLnBrk="0" fontAlgn="base" hangingPunct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en-US" altLang="en-US" sz="3200" u="sng" cap="small" dirty="0">
                <a:solidFill>
                  <a:srgbClr val="FF0000"/>
                </a:solidFill>
              </a:rPr>
              <a:t>Somatic </a:t>
            </a:r>
            <a:r>
              <a:rPr lang="en-US" altLang="en-US" sz="3200" u="sng" cap="small" dirty="0" smtClean="0">
                <a:solidFill>
                  <a:srgbClr val="FF0000"/>
                </a:solidFill>
              </a:rPr>
              <a:t>(</a:t>
            </a:r>
            <a:r>
              <a:rPr lang="en-US" altLang="en-US" sz="3200" cap="small" dirty="0" smtClean="0">
                <a:solidFill>
                  <a:srgbClr val="FF0000"/>
                </a:solidFill>
              </a:rPr>
              <a:t>motor) </a:t>
            </a:r>
            <a:r>
              <a:rPr lang="en-US" altLang="en-US" sz="3200" cap="small" dirty="0">
                <a:solidFill>
                  <a:schemeClr val="tx1"/>
                </a:solidFill>
              </a:rPr>
              <a:t>axons: </a:t>
            </a:r>
            <a:r>
              <a:rPr lang="en-US" altLang="en-US" sz="3200" cap="small" dirty="0" smtClean="0">
                <a:solidFill>
                  <a:schemeClr val="tx1"/>
                </a:solidFill>
              </a:rPr>
              <a:t>                                        Innervates </a:t>
            </a:r>
            <a:r>
              <a:rPr lang="en-US" altLang="en-US" sz="3200" cap="small" dirty="0">
                <a:solidFill>
                  <a:srgbClr val="FF0000"/>
                </a:solidFill>
              </a:rPr>
              <a:t>M</a:t>
            </a:r>
            <a:r>
              <a:rPr lang="en-US" altLang="en-US" sz="3200" cap="small" dirty="0" smtClean="0">
                <a:solidFill>
                  <a:srgbClr val="FF0000"/>
                </a:solidFill>
              </a:rPr>
              <a:t>uscles </a:t>
            </a:r>
            <a:r>
              <a:rPr lang="en-US" altLang="en-US" sz="3200" cap="small" dirty="0">
                <a:solidFill>
                  <a:srgbClr val="FF0000"/>
                </a:solidFill>
              </a:rPr>
              <a:t>of </a:t>
            </a:r>
            <a:r>
              <a:rPr lang="en-US" altLang="en-US" sz="3200" cap="small" dirty="0" smtClean="0">
                <a:solidFill>
                  <a:srgbClr val="FF0000"/>
                </a:solidFill>
              </a:rPr>
              <a:t>Mastication</a:t>
            </a:r>
            <a:endParaRPr lang="en-US" altLang="en-US" sz="3200" cap="small" dirty="0">
              <a:solidFill>
                <a:srgbClr val="FF0000"/>
              </a:solidFill>
            </a:endParaRPr>
          </a:p>
          <a:p>
            <a:pPr eaLnBrk="1" hangingPunct="1"/>
            <a:r>
              <a:rPr lang="en-US" altLang="en-US" sz="3200" u="sng" cap="small" dirty="0">
                <a:solidFill>
                  <a:schemeClr val="tx1"/>
                </a:solidFill>
              </a:rPr>
              <a:t>Sensory </a:t>
            </a:r>
            <a:r>
              <a:rPr lang="en-US" altLang="en-US" sz="3200" cap="small" dirty="0" smtClean="0">
                <a:solidFill>
                  <a:schemeClr val="tx1"/>
                </a:solidFill>
              </a:rPr>
              <a:t>axons</a:t>
            </a:r>
            <a:r>
              <a:rPr lang="en-US" altLang="en-US" sz="3200" cap="small" dirty="0">
                <a:solidFill>
                  <a:schemeClr val="tx1"/>
                </a:solidFill>
              </a:rPr>
              <a:t>:</a:t>
            </a:r>
            <a:r>
              <a:rPr lang="en-US" altLang="en-US" sz="3200" cap="small" dirty="0">
                <a:solidFill>
                  <a:srgbClr val="FF0000"/>
                </a:solidFill>
              </a:rPr>
              <a:t> </a:t>
            </a:r>
            <a:r>
              <a:rPr lang="en-US" altLang="en-US" sz="3200" cap="small" dirty="0" smtClean="0">
                <a:solidFill>
                  <a:srgbClr val="FF0000"/>
                </a:solidFill>
              </a:rPr>
              <a:t>All </a:t>
            </a:r>
            <a:r>
              <a:rPr lang="en-US" altLang="en-US" sz="3200" cap="small" dirty="0">
                <a:solidFill>
                  <a:srgbClr val="FF0000"/>
                </a:solidFill>
              </a:rPr>
              <a:t>F</a:t>
            </a:r>
            <a:r>
              <a:rPr lang="en-US" altLang="en-US" sz="3200" cap="small" dirty="0" smtClean="0">
                <a:solidFill>
                  <a:srgbClr val="FF0000"/>
                </a:solidFill>
              </a:rPr>
              <a:t>ace</a:t>
            </a:r>
            <a:r>
              <a:rPr lang="en-US" altLang="en-US" sz="3200" cap="small" dirty="0">
                <a:solidFill>
                  <a:srgbClr val="FF0000"/>
                </a:solidFill>
              </a:rPr>
              <a:t>, nasal cavity, oral cavity, teeth, part of scalp</a:t>
            </a:r>
          </a:p>
        </p:txBody>
      </p:sp>
      <p:graphicFrame>
        <p:nvGraphicFramePr>
          <p:cNvPr id="4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62559830"/>
              </p:ext>
            </p:extLst>
          </p:nvPr>
        </p:nvGraphicFramePr>
        <p:xfrm>
          <a:off x="934242" y="3074987"/>
          <a:ext cx="3587781" cy="360725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646" name="Image" r:id="rId3" imgW="1773789" imgH="1783084" progId="Photoshop.Image.7">
                  <p:embed/>
                </p:oleObj>
              </mc:Choice>
              <mc:Fallback>
                <p:oleObj name="Image" r:id="rId3" imgW="1773789" imgH="1783084" progId="Photoshop.Image.7">
                  <p:embed/>
                  <p:pic>
                    <p:nvPicPr>
                      <p:cNvPr id="16391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34242" y="3074987"/>
                        <a:ext cx="3587781" cy="360725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88486373"/>
              </p:ext>
            </p:extLst>
          </p:nvPr>
        </p:nvGraphicFramePr>
        <p:xfrm>
          <a:off x="4522023" y="3074987"/>
          <a:ext cx="3946356" cy="34328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647" name="Image" r:id="rId5" imgW="4870301" imgH="4236370" progId="Photoshop.Image.7">
                  <p:embed/>
                </p:oleObj>
              </mc:Choice>
              <mc:Fallback>
                <p:oleObj name="Image" r:id="rId5" imgW="4870301" imgH="4236370" progId="Photoshop.Image.7">
                  <p:embed/>
                  <p:pic>
                    <p:nvPicPr>
                      <p:cNvPr id="16392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2023" y="3074987"/>
                        <a:ext cx="3946356" cy="343289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2667000" y="0"/>
            <a:ext cx="330507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cap="small" dirty="0" smtClean="0">
                <a:latin typeface="+mn-lt"/>
              </a:rPr>
              <a:t>The Cranial </a:t>
            </a:r>
            <a:r>
              <a:rPr lang="en-US" sz="3200" cap="small" dirty="0">
                <a:latin typeface="+mn-lt"/>
              </a:rPr>
              <a:t>N</a:t>
            </a:r>
            <a:r>
              <a:rPr lang="en-US" sz="3200" cap="small" dirty="0" smtClean="0">
                <a:latin typeface="+mn-lt"/>
              </a:rPr>
              <a:t>erves</a:t>
            </a:r>
            <a:endParaRPr lang="en-US" sz="3200" cap="small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158646879"/>
      </p:ext>
    </p:ext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410" name="Object 6"/>
          <p:cNvGraphicFramePr>
            <a:graphicFrameLocks noGrp="1" noChangeAspect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26180890"/>
              </p:ext>
            </p:extLst>
          </p:nvPr>
        </p:nvGraphicFramePr>
        <p:xfrm>
          <a:off x="1219200" y="3276600"/>
          <a:ext cx="5757925" cy="3429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81" name="Image" r:id="rId3" imgW="4876397" imgH="2901456" progId="Photoshop.Image.7">
                  <p:embed/>
                </p:oleObj>
              </mc:Choice>
              <mc:Fallback>
                <p:oleObj name="Image" r:id="rId3" imgW="4876397" imgH="2901456" progId="Photoshop.Image.7">
                  <p:embed/>
                  <p:pic>
                    <p:nvPicPr>
                      <p:cNvPr id="0" name="Object 6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19200" y="3276600"/>
                        <a:ext cx="5757925" cy="3429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5604" name="Rectangle 4"/>
          <p:cNvSpPr>
            <a:spLocks noGrp="1" noChangeArrowheads="1"/>
          </p:cNvSpPr>
          <p:nvPr>
            <p:ph type="title"/>
          </p:nvPr>
        </p:nvSpPr>
        <p:spPr>
          <a:xfrm>
            <a:off x="2667000" y="317499"/>
            <a:ext cx="5410200" cy="717550"/>
          </a:xfrm>
        </p:spPr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en-US" sz="3200" cap="small" dirty="0">
                <a:solidFill>
                  <a:schemeClr val="tx1"/>
                </a:solidFill>
                <a:latin typeface="+mn-lt"/>
              </a:rPr>
              <a:t>CN VI: </a:t>
            </a:r>
            <a:r>
              <a:rPr lang="en-US" altLang="en-US" sz="3200" cap="small" dirty="0" err="1" smtClean="0">
                <a:solidFill>
                  <a:srgbClr val="FF0000"/>
                </a:solidFill>
                <a:latin typeface="+mn-lt"/>
              </a:rPr>
              <a:t>Abducens</a:t>
            </a:r>
            <a:r>
              <a:rPr lang="en-US" altLang="en-US" sz="3200" cap="small" dirty="0" smtClean="0">
                <a:solidFill>
                  <a:srgbClr val="FF0000"/>
                </a:solidFill>
                <a:latin typeface="+mn-lt"/>
              </a:rPr>
              <a:t> Nerve</a:t>
            </a:r>
            <a:endParaRPr lang="en-US" altLang="en-US" sz="3200" cap="small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17412" name="Rectangle 5"/>
          <p:cNvSpPr>
            <a:spLocks noGrp="1" noChangeArrowheads="1"/>
          </p:cNvSpPr>
          <p:nvPr>
            <p:ph type="body" sz="half" idx="1"/>
          </p:nvPr>
        </p:nvSpPr>
        <p:spPr>
          <a:xfrm>
            <a:off x="152400" y="1066800"/>
            <a:ext cx="8458200" cy="2667000"/>
          </a:xfrm>
        </p:spPr>
        <p:txBody>
          <a:bodyPr/>
          <a:lstStyle/>
          <a:p>
            <a:pPr eaLnBrk="1" hangingPunct="1"/>
            <a:r>
              <a:rPr lang="en-US" altLang="en-US" sz="3200" u="sng" cap="small" dirty="0" smtClean="0">
                <a:solidFill>
                  <a:schemeClr val="tx1"/>
                </a:solidFill>
              </a:rPr>
              <a:t>Somatic </a:t>
            </a:r>
            <a:r>
              <a:rPr lang="en-US" altLang="en-US" sz="3200" cap="small" dirty="0" smtClean="0">
                <a:solidFill>
                  <a:schemeClr val="tx1"/>
                </a:solidFill>
              </a:rPr>
              <a:t>motor </a:t>
            </a:r>
            <a:r>
              <a:rPr lang="en-US" altLang="en-US" sz="3200" cap="small" dirty="0" smtClean="0">
                <a:solidFill>
                  <a:schemeClr val="tx1"/>
                </a:solidFill>
              </a:rPr>
              <a:t>axons only:</a:t>
            </a:r>
            <a:r>
              <a:rPr lang="en-US" altLang="en-US" sz="3600" cap="small" dirty="0" smtClean="0">
                <a:solidFill>
                  <a:schemeClr val="tx1"/>
                </a:solidFill>
              </a:rPr>
              <a:t> </a:t>
            </a:r>
            <a:r>
              <a:rPr lang="en-US" altLang="en-US" sz="3200" cap="small" dirty="0">
                <a:solidFill>
                  <a:schemeClr val="tx1"/>
                </a:solidFill>
              </a:rPr>
              <a:t>C</a:t>
            </a:r>
            <a:r>
              <a:rPr lang="en-US" altLang="en-US" sz="3200" cap="small" dirty="0" smtClean="0">
                <a:solidFill>
                  <a:schemeClr val="tx1"/>
                </a:solidFill>
              </a:rPr>
              <a:t>ontrols </a:t>
            </a:r>
            <a:r>
              <a:rPr lang="en-US" altLang="en-US" sz="3200" cap="small" dirty="0" smtClean="0">
                <a:solidFill>
                  <a:srgbClr val="FF0000"/>
                </a:solidFill>
              </a:rPr>
              <a:t>1</a:t>
            </a:r>
            <a:r>
              <a:rPr lang="en-US" altLang="en-US" sz="3200" cap="small" dirty="0" smtClean="0">
                <a:solidFill>
                  <a:schemeClr val="tx1"/>
                </a:solidFill>
              </a:rPr>
              <a:t> </a:t>
            </a:r>
            <a:r>
              <a:rPr lang="en-US" altLang="en-US" sz="3200" cap="small" dirty="0" smtClean="0">
                <a:solidFill>
                  <a:srgbClr val="FF0000"/>
                </a:solidFill>
              </a:rPr>
              <a:t>eye muscle</a:t>
            </a:r>
            <a:r>
              <a:rPr lang="en-US" altLang="en-US" sz="3600" cap="small" dirty="0">
                <a:solidFill>
                  <a:schemeClr val="tx1"/>
                </a:solidFill>
              </a:rPr>
              <a:t>:</a:t>
            </a:r>
            <a:r>
              <a:rPr lang="en-US" altLang="en-US" sz="3600" cap="small" dirty="0" smtClean="0">
                <a:solidFill>
                  <a:schemeClr val="tx1"/>
                </a:solidFill>
              </a:rPr>
              <a:t>                                                                  </a:t>
            </a:r>
          </a:p>
          <a:p>
            <a:pPr eaLnBrk="1" hangingPunct="1"/>
            <a:r>
              <a:rPr lang="en-US" altLang="en-US" sz="3200" cap="small" dirty="0" smtClean="0">
                <a:solidFill>
                  <a:srgbClr val="FF0000"/>
                </a:solidFill>
              </a:rPr>
              <a:t>Lateral </a:t>
            </a:r>
            <a:r>
              <a:rPr lang="en-US" altLang="en-US" sz="3200" cap="small" dirty="0" smtClean="0">
                <a:solidFill>
                  <a:srgbClr val="FF0000"/>
                </a:solidFill>
              </a:rPr>
              <a:t>Rectus: look lateral</a:t>
            </a:r>
          </a:p>
          <a:p>
            <a:pPr eaLnBrk="1" hangingPunct="1"/>
            <a:r>
              <a:rPr lang="en-US" altLang="en-US" sz="2800" cap="small" dirty="0" smtClean="0">
                <a:solidFill>
                  <a:schemeClr val="tx1"/>
                </a:solidFill>
              </a:rPr>
              <a:t>Memory Tip: </a:t>
            </a:r>
            <a:r>
              <a:rPr lang="en-US" altLang="en-US" sz="2800" cap="small" dirty="0" smtClean="0">
                <a:solidFill>
                  <a:srgbClr val="FF0000"/>
                </a:solidFill>
              </a:rPr>
              <a:t>SO4, LR6 (Superio</a:t>
            </a:r>
            <a:r>
              <a:rPr lang="en-US" altLang="en-US" sz="2800" cap="small" dirty="0" smtClean="0">
                <a:solidFill>
                  <a:srgbClr val="FF0000"/>
                </a:solidFill>
              </a:rPr>
              <a:t>r Oblique </a:t>
            </a:r>
            <a:r>
              <a:rPr lang="en-US" altLang="en-US" sz="2800" cap="small" dirty="0" smtClean="0">
                <a:solidFill>
                  <a:schemeClr val="tx1"/>
                </a:solidFill>
              </a:rPr>
              <a:t>innervated by </a:t>
            </a:r>
            <a:r>
              <a:rPr lang="en-US" altLang="en-US" sz="2800" cap="small" dirty="0" smtClean="0">
                <a:solidFill>
                  <a:srgbClr val="FF0000"/>
                </a:solidFill>
              </a:rPr>
              <a:t>CN IV </a:t>
            </a:r>
            <a:r>
              <a:rPr lang="en-US" altLang="en-US" sz="2800" cap="small" dirty="0" smtClean="0">
                <a:solidFill>
                  <a:schemeClr val="tx1"/>
                </a:solidFill>
              </a:rPr>
              <a:t>and</a:t>
            </a:r>
            <a:r>
              <a:rPr lang="en-US" altLang="en-US" sz="2800" cap="small" dirty="0" smtClean="0">
                <a:solidFill>
                  <a:srgbClr val="FF0000"/>
                </a:solidFill>
              </a:rPr>
              <a:t> Lateral Rectus </a:t>
            </a:r>
            <a:r>
              <a:rPr lang="en-US" altLang="en-US" sz="2800" cap="small" dirty="0" smtClean="0">
                <a:solidFill>
                  <a:schemeClr val="tx1"/>
                </a:solidFill>
              </a:rPr>
              <a:t>by </a:t>
            </a:r>
            <a:r>
              <a:rPr lang="en-US" altLang="en-US" sz="2800" cap="small" dirty="0" smtClean="0">
                <a:solidFill>
                  <a:srgbClr val="FF0000"/>
                </a:solidFill>
              </a:rPr>
              <a:t>CN VI</a:t>
            </a:r>
            <a:endParaRPr lang="en-US" altLang="en-US" sz="2800" cap="small" dirty="0" smtClean="0">
              <a:solidFill>
                <a:schemeClr val="tx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895600" y="-25687"/>
            <a:ext cx="330507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cap="small" dirty="0" smtClean="0">
                <a:latin typeface="+mn-lt"/>
              </a:rPr>
              <a:t>The Cranial </a:t>
            </a:r>
            <a:r>
              <a:rPr lang="en-US" sz="3200" cap="small" dirty="0">
                <a:latin typeface="+mn-lt"/>
              </a:rPr>
              <a:t>N</a:t>
            </a:r>
            <a:r>
              <a:rPr lang="en-US" sz="3200" cap="small" dirty="0" smtClean="0">
                <a:latin typeface="+mn-lt"/>
              </a:rPr>
              <a:t>erves</a:t>
            </a:r>
            <a:endParaRPr lang="en-US" sz="3200" cap="small" dirty="0">
              <a:latin typeface="+mn-lt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 txBox="1">
            <a:spLocks noChangeArrowheads="1"/>
          </p:cNvSpPr>
          <p:nvPr/>
        </p:nvSpPr>
        <p:spPr bwMode="auto">
          <a:xfrm>
            <a:off x="228600" y="914400"/>
            <a:ext cx="9067800" cy="565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rIns="0"/>
          <a:lstStyle>
            <a:lvl1pPr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>
                <a:solidFill>
                  <a:srgbClr val="404040"/>
                </a:solidFill>
                <a:latin typeface="Calibri" panose="020F0502020204030204" pitchFamily="34" charset="0"/>
              </a:defRPr>
            </a:lvl1pPr>
            <a:lvl2pPr marL="200025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>
                <a:solidFill>
                  <a:srgbClr val="404040"/>
                </a:solidFill>
                <a:latin typeface="Calibri" panose="020F0502020204030204" pitchFamily="34" charset="0"/>
              </a:defRPr>
            </a:lvl2pPr>
            <a:lvl3pPr marL="384175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3pPr>
            <a:lvl4pPr marL="749300" indent="-182563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4pPr>
            <a:lvl5pPr marL="931863" indent="-182563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5pPr>
            <a:lvl6pPr marL="1389063" indent="-182563" eaLnBrk="0" fontAlgn="base" hangingPunct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6pPr>
            <a:lvl7pPr marL="1846263" indent="-182563" eaLnBrk="0" fontAlgn="base" hangingPunct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7pPr>
            <a:lvl8pPr marL="2303463" indent="-182563" eaLnBrk="0" fontAlgn="base" hangingPunct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8pPr>
            <a:lvl9pPr marL="2760663" indent="-182563" eaLnBrk="0" fontAlgn="base" hangingPunct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buFont typeface="Calibri" panose="020F0502020204030204" pitchFamily="34" charset="0"/>
              <a:buNone/>
            </a:pPr>
            <a:r>
              <a:rPr lang="en-US" altLang="en-US" sz="3200" u="sng" cap="small" dirty="0">
                <a:solidFill>
                  <a:schemeClr val="tx1"/>
                </a:solidFill>
              </a:rPr>
              <a:t>Somatic </a:t>
            </a:r>
            <a:r>
              <a:rPr lang="en-US" altLang="en-US" sz="3200" u="sng" cap="small" dirty="0">
                <a:solidFill>
                  <a:srgbClr val="FF0000"/>
                </a:solidFill>
              </a:rPr>
              <a:t>motor</a:t>
            </a:r>
            <a:r>
              <a:rPr lang="en-US" altLang="en-US" sz="3200" cap="small" dirty="0">
                <a:solidFill>
                  <a:srgbClr val="FF0000"/>
                </a:solidFill>
              </a:rPr>
              <a:t>: </a:t>
            </a:r>
            <a:r>
              <a:rPr lang="en-US" altLang="en-US" sz="3200" cap="small" dirty="0" smtClean="0">
                <a:solidFill>
                  <a:srgbClr val="FF0000"/>
                </a:solidFill>
              </a:rPr>
              <a:t>                                                             </a:t>
            </a:r>
            <a:r>
              <a:rPr lang="en-US" altLang="en-US" sz="3200" cap="small" dirty="0" smtClean="0">
                <a:solidFill>
                  <a:schemeClr val="tx1"/>
                </a:solidFill>
              </a:rPr>
              <a:t>Innervates </a:t>
            </a:r>
            <a:r>
              <a:rPr lang="en-US" altLang="en-US" sz="3200" cap="small" dirty="0">
                <a:solidFill>
                  <a:schemeClr val="tx1"/>
                </a:solidFill>
              </a:rPr>
              <a:t>m</a:t>
            </a:r>
            <a:r>
              <a:rPr lang="en-US" altLang="en-US" sz="3200" cap="small" dirty="0" smtClean="0">
                <a:solidFill>
                  <a:schemeClr val="tx1"/>
                </a:solidFill>
              </a:rPr>
              <a:t>uscles of </a:t>
            </a:r>
            <a:r>
              <a:rPr lang="en-US" altLang="en-US" sz="3200" cap="small" dirty="0" smtClean="0">
                <a:solidFill>
                  <a:srgbClr val="FF0000"/>
                </a:solidFill>
              </a:rPr>
              <a:t>Facial Expression  </a:t>
            </a:r>
          </a:p>
          <a:p>
            <a:pPr eaLnBrk="1" hangingPunct="1">
              <a:buFont typeface="Calibri" panose="020F0502020204030204" pitchFamily="34" charset="0"/>
              <a:buNone/>
            </a:pPr>
            <a:endParaRPr lang="en-US" altLang="en-US" sz="3200" u="sng" cap="small" dirty="0" smtClean="0">
              <a:solidFill>
                <a:schemeClr val="tx1"/>
              </a:solidFill>
            </a:endParaRPr>
          </a:p>
          <a:p>
            <a:pPr eaLnBrk="1" hangingPunct="1">
              <a:buFont typeface="Calibri" panose="020F0502020204030204" pitchFamily="34" charset="0"/>
              <a:buNone/>
            </a:pPr>
            <a:r>
              <a:rPr lang="en-US" altLang="en-US" sz="3200" u="sng" cap="small" dirty="0" smtClean="0">
                <a:solidFill>
                  <a:srgbClr val="FF0000"/>
                </a:solidFill>
              </a:rPr>
              <a:t>Sensory:</a:t>
            </a:r>
          </a:p>
          <a:p>
            <a:pPr eaLnBrk="1" hangingPunct="1">
              <a:buFont typeface="Calibri" panose="020F0502020204030204" pitchFamily="34" charset="0"/>
              <a:buNone/>
            </a:pPr>
            <a:r>
              <a:rPr lang="en-US" altLang="en-US" sz="2800" cap="small" dirty="0" smtClean="0">
                <a:solidFill>
                  <a:srgbClr val="FF0000"/>
                </a:solidFill>
              </a:rPr>
              <a:t>TASTE </a:t>
            </a:r>
            <a:r>
              <a:rPr lang="en-US" altLang="en-US" sz="2800" cap="small" dirty="0">
                <a:solidFill>
                  <a:srgbClr val="FF0000"/>
                </a:solidFill>
              </a:rPr>
              <a:t>-</a:t>
            </a:r>
            <a:r>
              <a:rPr lang="en-US" altLang="en-US" sz="2800" cap="small" dirty="0" smtClean="0">
                <a:solidFill>
                  <a:srgbClr val="FF0000"/>
                </a:solidFill>
              </a:rPr>
              <a:t> </a:t>
            </a:r>
            <a:r>
              <a:rPr lang="en-US" altLang="en-US" sz="2800" cap="small" dirty="0">
                <a:solidFill>
                  <a:schemeClr val="tx1"/>
                </a:solidFill>
              </a:rPr>
              <a:t>anterior 2/3 of tongue</a:t>
            </a:r>
          </a:p>
          <a:p>
            <a:pPr eaLnBrk="1" hangingPunct="1">
              <a:buNone/>
            </a:pPr>
            <a:endParaRPr lang="en-US" altLang="en-US" sz="3200" u="sng" cap="small" dirty="0" smtClean="0">
              <a:solidFill>
                <a:schemeClr val="tx1"/>
              </a:solidFill>
            </a:endParaRPr>
          </a:p>
          <a:p>
            <a:pPr eaLnBrk="1" hangingPunct="1">
              <a:buNone/>
            </a:pPr>
            <a:endParaRPr lang="en-US" altLang="en-US" sz="3200" u="sng" cap="small" dirty="0" smtClean="0">
              <a:solidFill>
                <a:schemeClr val="tx1"/>
              </a:solidFill>
            </a:endParaRPr>
          </a:p>
          <a:p>
            <a:pPr eaLnBrk="1" hangingPunct="1">
              <a:buNone/>
            </a:pPr>
            <a:r>
              <a:rPr lang="en-US" altLang="en-US" sz="3200" u="sng" cap="small" dirty="0" smtClean="0">
                <a:solidFill>
                  <a:schemeClr val="tx1"/>
                </a:solidFill>
              </a:rPr>
              <a:t>Parasympathetic motor: </a:t>
            </a:r>
            <a:r>
              <a:rPr lang="en-US" altLang="en-US" sz="3200" cap="small" dirty="0">
                <a:solidFill>
                  <a:schemeClr val="tx1"/>
                </a:solidFill>
              </a:rPr>
              <a:t>Increases </a:t>
            </a:r>
            <a:r>
              <a:rPr lang="en-US" altLang="en-US" sz="3200" cap="small" dirty="0" smtClean="0">
                <a:solidFill>
                  <a:schemeClr val="tx1"/>
                </a:solidFill>
              </a:rPr>
              <a:t>secretion of </a:t>
            </a:r>
            <a:r>
              <a:rPr lang="en-US" altLang="en-US" sz="3200" u="sng" cap="small" dirty="0" smtClean="0">
                <a:solidFill>
                  <a:schemeClr val="tx1"/>
                </a:solidFill>
              </a:rPr>
              <a:t>                                                        </a:t>
            </a:r>
            <a:r>
              <a:rPr lang="en-US" altLang="en-US" sz="3200" cap="small" dirty="0" smtClean="0">
                <a:solidFill>
                  <a:srgbClr val="FF0000"/>
                </a:solidFill>
              </a:rPr>
              <a:t>lacrimal glands </a:t>
            </a:r>
            <a:r>
              <a:rPr lang="en-US" altLang="en-US" sz="3200" cap="small" dirty="0">
                <a:solidFill>
                  <a:schemeClr val="tx1"/>
                </a:solidFill>
              </a:rPr>
              <a:t>and</a:t>
            </a:r>
            <a:r>
              <a:rPr lang="en-US" altLang="en-US" sz="3200" cap="small" dirty="0">
                <a:solidFill>
                  <a:srgbClr val="FF0000"/>
                </a:solidFill>
              </a:rPr>
              <a:t> most salivary glands</a:t>
            </a:r>
          </a:p>
          <a:p>
            <a:pPr lvl="1" eaLnBrk="1" hangingPunct="1">
              <a:buFont typeface="Calibri" panose="020F0502020204030204" pitchFamily="34" charset="0"/>
              <a:buNone/>
            </a:pPr>
            <a:endParaRPr lang="en-US" altLang="en-US" sz="2800" dirty="0">
              <a:solidFill>
                <a:schemeClr val="tx1"/>
              </a:solidFill>
            </a:endParaRPr>
          </a:p>
          <a:p>
            <a:pPr lvl="2" eaLnBrk="1" hangingPunct="1">
              <a:buFont typeface="Calibri" panose="020F0502020204030204" pitchFamily="34" charset="0"/>
              <a:buNone/>
            </a:pPr>
            <a:endParaRPr lang="en-US" altLang="en-US" sz="3200" dirty="0">
              <a:solidFill>
                <a:srgbClr val="FF0000"/>
              </a:solidFill>
            </a:endParaRPr>
          </a:p>
        </p:txBody>
      </p:sp>
      <p:sp>
        <p:nvSpPr>
          <p:cNvPr id="3" name="Rectangle 4"/>
          <p:cNvSpPr txBox="1">
            <a:spLocks noChangeArrowheads="1"/>
          </p:cNvSpPr>
          <p:nvPr/>
        </p:nvSpPr>
        <p:spPr>
          <a:xfrm>
            <a:off x="2286000" y="357223"/>
            <a:ext cx="4648200" cy="636587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800" kern="1200" spc="-50">
                <a:solidFill>
                  <a:srgbClr val="404040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800">
                <a:solidFill>
                  <a:srgbClr val="404040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800">
                <a:solidFill>
                  <a:srgbClr val="404040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800">
                <a:solidFill>
                  <a:srgbClr val="404040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800">
                <a:solidFill>
                  <a:srgbClr val="404040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800">
                <a:solidFill>
                  <a:srgbClr val="404040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800">
                <a:solidFill>
                  <a:srgbClr val="404040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800">
                <a:solidFill>
                  <a:srgbClr val="404040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800">
                <a:solidFill>
                  <a:srgbClr val="404040"/>
                </a:solidFill>
                <a:latin typeface="Calibri Light" panose="020F0302020204030204" pitchFamily="34" charset="0"/>
              </a:defRPr>
            </a:lvl9pPr>
          </a:lstStyle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altLang="en-US" sz="3200" cap="small" dirty="0" smtClean="0">
                <a:solidFill>
                  <a:schemeClr val="tx1"/>
                </a:solidFill>
                <a:latin typeface="+mn-lt"/>
              </a:rPr>
              <a:t>CN VII:</a:t>
            </a:r>
            <a:r>
              <a:rPr lang="en-US" altLang="en-US" sz="3200" cap="small" dirty="0" smtClean="0">
                <a:solidFill>
                  <a:srgbClr val="FF0000"/>
                </a:solidFill>
                <a:latin typeface="+mn-lt"/>
              </a:rPr>
              <a:t> Facial Nerve</a:t>
            </a:r>
            <a:endParaRPr lang="en-US" altLang="en-US" sz="3200" cap="small" dirty="0">
              <a:solidFill>
                <a:srgbClr val="FF0000"/>
              </a:solidFill>
              <a:latin typeface="+mn-lt"/>
            </a:endParaRPr>
          </a:p>
        </p:txBody>
      </p:sp>
      <p:graphicFrame>
        <p:nvGraphicFramePr>
          <p:cNvPr id="4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94111121"/>
              </p:ext>
            </p:extLst>
          </p:nvPr>
        </p:nvGraphicFramePr>
        <p:xfrm>
          <a:off x="5105400" y="1981200"/>
          <a:ext cx="3170694" cy="2667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611" name="Image" r:id="rId3" imgW="4870301" imgH="4096173" progId="Photoshop.Image.7">
                  <p:embed/>
                </p:oleObj>
              </mc:Choice>
              <mc:Fallback>
                <p:oleObj name="Image" r:id="rId3" imgW="4870301" imgH="4096173" progId="Photoshop.Image.7">
                  <p:embed/>
                  <p:pic>
                    <p:nvPicPr>
                      <p:cNvPr id="17415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05400" y="1981200"/>
                        <a:ext cx="3170694" cy="2667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2895600" y="-72990"/>
            <a:ext cx="330507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cap="small" dirty="0" smtClean="0">
                <a:latin typeface="+mn-lt"/>
              </a:rPr>
              <a:t>The Cranial </a:t>
            </a:r>
            <a:r>
              <a:rPr lang="en-US" sz="3200" cap="small" dirty="0">
                <a:latin typeface="+mn-lt"/>
              </a:rPr>
              <a:t>N</a:t>
            </a:r>
            <a:r>
              <a:rPr lang="en-US" sz="3200" cap="small" dirty="0" smtClean="0">
                <a:latin typeface="+mn-lt"/>
              </a:rPr>
              <a:t>erves</a:t>
            </a:r>
            <a:endParaRPr lang="en-US" sz="3200" cap="small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723098808"/>
      </p:ext>
    </p:ext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233436" y="383738"/>
            <a:ext cx="6172200" cy="647700"/>
          </a:xfrm>
        </p:spPr>
        <p:txBody>
          <a:bodyPr>
            <a:norm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altLang="en-US" sz="3200" cap="small" dirty="0">
                <a:solidFill>
                  <a:schemeClr val="tx1"/>
                </a:solidFill>
                <a:latin typeface="+mn-lt"/>
              </a:rPr>
              <a:t>CN VIII: </a:t>
            </a:r>
            <a:r>
              <a:rPr lang="en-US" altLang="en-US" sz="3200" cap="small" dirty="0" smtClean="0">
                <a:solidFill>
                  <a:srgbClr val="FF0000"/>
                </a:solidFill>
                <a:latin typeface="+mn-lt"/>
              </a:rPr>
              <a:t>Vestibulocochlear Nerve</a:t>
            </a:r>
            <a:endParaRPr lang="en-US" altLang="en-US" sz="3200" cap="small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18435" name="Rectangle 4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457200" y="1143000"/>
            <a:ext cx="8458200" cy="2286000"/>
          </a:xfrm>
        </p:spPr>
        <p:txBody>
          <a:bodyPr/>
          <a:lstStyle/>
          <a:p>
            <a:pPr eaLnBrk="1" hangingPunct="1"/>
            <a:r>
              <a:rPr lang="en-US" altLang="en-US" sz="2800" u="sng" cap="small" dirty="0" smtClean="0">
                <a:solidFill>
                  <a:srgbClr val="FF0000"/>
                </a:solidFill>
              </a:rPr>
              <a:t>Sensory Only</a:t>
            </a:r>
            <a:r>
              <a:rPr lang="en-US" altLang="en-US" sz="2800" cap="small" dirty="0" smtClean="0">
                <a:solidFill>
                  <a:schemeClr val="tx1"/>
                </a:solidFill>
              </a:rPr>
              <a:t>: </a:t>
            </a:r>
            <a:r>
              <a:rPr lang="en-US" altLang="en-US" sz="2800" cap="small" dirty="0" smtClean="0">
                <a:solidFill>
                  <a:srgbClr val="FF0000"/>
                </a:solidFill>
              </a:rPr>
              <a:t>Hearing &amp; Equilibrium </a:t>
            </a:r>
            <a:r>
              <a:rPr lang="en-US" altLang="en-US" sz="2800" cap="small" dirty="0" smtClean="0">
                <a:solidFill>
                  <a:schemeClr val="tx1"/>
                </a:solidFill>
              </a:rPr>
              <a:t>(position of head in space</a:t>
            </a:r>
            <a:r>
              <a:rPr lang="en-US" altLang="en-US" sz="2800" cap="small" dirty="0" smtClean="0">
                <a:solidFill>
                  <a:schemeClr val="tx1"/>
                </a:solidFill>
              </a:rPr>
              <a:t>).                                                                               </a:t>
            </a:r>
            <a:r>
              <a:rPr lang="en-US" altLang="en-US" sz="2800" cap="small" dirty="0" smtClean="0">
                <a:solidFill>
                  <a:srgbClr val="FF0000"/>
                </a:solidFill>
              </a:rPr>
              <a:t>Vestibular Branch: </a:t>
            </a:r>
            <a:r>
              <a:rPr lang="en-US" altLang="en-US" sz="2800" cap="small" dirty="0" smtClean="0">
                <a:solidFill>
                  <a:schemeClr val="tx1"/>
                </a:solidFill>
              </a:rPr>
              <a:t>equilibrium</a:t>
            </a:r>
          </a:p>
          <a:p>
            <a:pPr eaLnBrk="1" hangingPunct="1"/>
            <a:r>
              <a:rPr lang="en-US" altLang="en-US" sz="2800" cap="small" dirty="0" smtClean="0">
                <a:solidFill>
                  <a:srgbClr val="FF0000"/>
                </a:solidFill>
              </a:rPr>
              <a:t>Cochlear Branch: </a:t>
            </a:r>
            <a:r>
              <a:rPr lang="en-US" altLang="en-US" sz="2800" cap="small" dirty="0" smtClean="0">
                <a:solidFill>
                  <a:schemeClr val="tx1"/>
                </a:solidFill>
              </a:rPr>
              <a:t>hearing</a:t>
            </a:r>
            <a:endParaRPr lang="en-US" altLang="en-US" sz="2800" cap="small" dirty="0" smtClean="0">
              <a:solidFill>
                <a:schemeClr val="tx1"/>
              </a:solidFill>
            </a:endParaRPr>
          </a:p>
        </p:txBody>
      </p:sp>
      <p:graphicFrame>
        <p:nvGraphicFramePr>
          <p:cNvPr id="18436" name="Object 5"/>
          <p:cNvGraphicFramePr>
            <a:graphicFrameLocks noGrp="1" noChangeAspect="1"/>
          </p:cNvGraphicFramePr>
          <p:nvPr>
            <p:ph sz="half" idx="4294967295"/>
            <p:extLst>
              <p:ext uri="{D42A27DB-BD31-4B8C-83A1-F6EECF244321}">
                <p14:modId xmlns:p14="http://schemas.microsoft.com/office/powerpoint/2010/main" val="4113929319"/>
              </p:ext>
            </p:extLst>
          </p:nvPr>
        </p:nvGraphicFramePr>
        <p:xfrm>
          <a:off x="907363" y="3048000"/>
          <a:ext cx="6824345" cy="3352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505" name="Image" r:id="rId3" imgW="4876397" imgH="2395530" progId="Photoshop.Image.7">
                  <p:embed/>
                </p:oleObj>
              </mc:Choice>
              <mc:Fallback>
                <p:oleObj name="Image" r:id="rId3" imgW="4876397" imgH="2395530" progId="Photoshop.Image.7">
                  <p:embed/>
                  <p:pic>
                    <p:nvPicPr>
                      <p:cNvPr id="0" name="Object 5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07363" y="3048000"/>
                        <a:ext cx="6824345" cy="3352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2667000" y="-29587"/>
            <a:ext cx="330507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cap="small" dirty="0" smtClean="0">
                <a:latin typeface="+mn-lt"/>
              </a:rPr>
              <a:t>The Cranial </a:t>
            </a:r>
            <a:r>
              <a:rPr lang="en-US" sz="3200" cap="small" dirty="0">
                <a:latin typeface="+mn-lt"/>
              </a:rPr>
              <a:t>N</a:t>
            </a:r>
            <a:r>
              <a:rPr lang="en-US" sz="3200" cap="small" dirty="0" smtClean="0">
                <a:latin typeface="+mn-lt"/>
              </a:rPr>
              <a:t>erves</a:t>
            </a:r>
            <a:endParaRPr lang="en-US" sz="3200" cap="small" dirty="0">
              <a:latin typeface="+mn-lt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78938697"/>
              </p:ext>
            </p:extLst>
          </p:nvPr>
        </p:nvGraphicFramePr>
        <p:xfrm>
          <a:off x="4800600" y="2232691"/>
          <a:ext cx="4118860" cy="3733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635" name="Image" r:id="rId4" imgW="4876397" imgH="4419235" progId="Photoshop.Image.7">
                  <p:embed/>
                </p:oleObj>
              </mc:Choice>
              <mc:Fallback>
                <p:oleObj name="Image" r:id="rId4" imgW="4876397" imgH="4419235" progId="Photoshop.Image.7">
                  <p:embed/>
                  <p:pic>
                    <p:nvPicPr>
                      <p:cNvPr id="18439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00600" y="2232691"/>
                        <a:ext cx="4118860" cy="3733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Rectangle 2"/>
          <p:cNvSpPr txBox="1">
            <a:spLocks noChangeArrowheads="1"/>
          </p:cNvSpPr>
          <p:nvPr/>
        </p:nvSpPr>
        <p:spPr>
          <a:xfrm>
            <a:off x="609600" y="256842"/>
            <a:ext cx="7924800" cy="682625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800" kern="1200" spc="-50">
                <a:solidFill>
                  <a:srgbClr val="404040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800">
                <a:solidFill>
                  <a:srgbClr val="404040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800">
                <a:solidFill>
                  <a:srgbClr val="404040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800">
                <a:solidFill>
                  <a:srgbClr val="404040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800">
                <a:solidFill>
                  <a:srgbClr val="404040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800">
                <a:solidFill>
                  <a:srgbClr val="404040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800">
                <a:solidFill>
                  <a:srgbClr val="404040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800">
                <a:solidFill>
                  <a:srgbClr val="404040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800">
                <a:solidFill>
                  <a:srgbClr val="404040"/>
                </a:solidFill>
                <a:latin typeface="Calibri Light" panose="020F0302020204030204" pitchFamily="34" charset="0"/>
              </a:defRPr>
            </a:lvl9pPr>
          </a:lstStyle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altLang="en-US" sz="3200" cap="small" dirty="0" smtClean="0">
                <a:solidFill>
                  <a:schemeClr val="tx1"/>
                </a:solidFill>
                <a:latin typeface="+mn-lt"/>
              </a:rPr>
              <a:t>CN IX: </a:t>
            </a:r>
            <a:r>
              <a:rPr lang="en-US" altLang="en-US" sz="3200" cap="small" dirty="0" smtClean="0">
                <a:solidFill>
                  <a:srgbClr val="FF0000"/>
                </a:solidFill>
                <a:latin typeface="+mn-lt"/>
              </a:rPr>
              <a:t>Glossopharyngeal Nerve</a:t>
            </a:r>
            <a:endParaRPr lang="en-US" altLang="en-US" sz="3200" cap="small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3" name="Rectangle 4"/>
          <p:cNvSpPr txBox="1">
            <a:spLocks noChangeArrowheads="1"/>
          </p:cNvSpPr>
          <p:nvPr/>
        </p:nvSpPr>
        <p:spPr bwMode="auto">
          <a:xfrm>
            <a:off x="76200" y="1143000"/>
            <a:ext cx="9296400" cy="281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rIns="0"/>
          <a:lstStyle>
            <a:lvl1pPr marL="90488" indent="-90488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>
                <a:solidFill>
                  <a:srgbClr val="404040"/>
                </a:solidFill>
                <a:latin typeface="Calibri" panose="020F0502020204030204" pitchFamily="34" charset="0"/>
              </a:defRPr>
            </a:lvl1pPr>
            <a:lvl2pPr marL="200025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>
                <a:solidFill>
                  <a:srgbClr val="404040"/>
                </a:solidFill>
                <a:latin typeface="Calibri" panose="020F0502020204030204" pitchFamily="34" charset="0"/>
              </a:defRPr>
            </a:lvl2pPr>
            <a:lvl3pPr marL="566738" indent="-182563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3pPr>
            <a:lvl4pPr marL="749300" indent="-182563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4pPr>
            <a:lvl5pPr marL="931863" indent="-182563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5pPr>
            <a:lvl6pPr marL="1389063" indent="-182563" eaLnBrk="0" fontAlgn="base" hangingPunct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6pPr>
            <a:lvl7pPr marL="1846263" indent="-182563" eaLnBrk="0" fontAlgn="base" hangingPunct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7pPr>
            <a:lvl8pPr marL="2303463" indent="-182563" eaLnBrk="0" fontAlgn="base" hangingPunct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8pPr>
            <a:lvl9pPr marL="2760663" indent="-182563" eaLnBrk="0" fontAlgn="base" hangingPunct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9pPr>
          </a:lstStyle>
          <a:p>
            <a:pPr lvl="1" eaLnBrk="1" hangingPunct="1">
              <a:buNone/>
            </a:pPr>
            <a:r>
              <a:rPr lang="en-US" altLang="en-US" sz="3200" u="sng" cap="small" dirty="0">
                <a:solidFill>
                  <a:schemeClr val="tx1"/>
                </a:solidFill>
              </a:rPr>
              <a:t>Somatic </a:t>
            </a:r>
            <a:r>
              <a:rPr lang="en-US" altLang="en-US" sz="3200" u="sng" cap="small" dirty="0">
                <a:solidFill>
                  <a:srgbClr val="FF0000"/>
                </a:solidFill>
              </a:rPr>
              <a:t>motor</a:t>
            </a:r>
            <a:r>
              <a:rPr lang="en-US" altLang="en-US" sz="3200" cap="small" dirty="0">
                <a:solidFill>
                  <a:schemeClr val="tx1"/>
                </a:solidFill>
              </a:rPr>
              <a:t> axons: </a:t>
            </a:r>
            <a:r>
              <a:rPr lang="en-US" altLang="en-US" sz="3200" cap="small" dirty="0" smtClean="0">
                <a:solidFill>
                  <a:schemeClr val="tx1"/>
                </a:solidFill>
              </a:rPr>
              <a:t>                                                                </a:t>
            </a:r>
            <a:r>
              <a:rPr lang="en-US" altLang="en-US" sz="3200" cap="small" dirty="0">
                <a:solidFill>
                  <a:srgbClr val="FF0000"/>
                </a:solidFill>
              </a:rPr>
              <a:t>1 pharynx </a:t>
            </a:r>
            <a:r>
              <a:rPr lang="en-US" altLang="en-US" sz="3200" cap="small" dirty="0" smtClean="0">
                <a:solidFill>
                  <a:srgbClr val="FF0000"/>
                </a:solidFill>
              </a:rPr>
              <a:t>muscle</a:t>
            </a:r>
            <a:r>
              <a:rPr lang="en-US" altLang="en-US" sz="3200" cap="small" dirty="0" smtClean="0">
                <a:solidFill>
                  <a:schemeClr val="tx1"/>
                </a:solidFill>
              </a:rPr>
              <a:t> (swallowing</a:t>
            </a:r>
            <a:r>
              <a:rPr lang="en-US" altLang="en-US" sz="3200" cap="small" dirty="0">
                <a:solidFill>
                  <a:schemeClr val="tx1"/>
                </a:solidFill>
              </a:rPr>
              <a:t>) </a:t>
            </a:r>
            <a:r>
              <a:rPr lang="en-US" altLang="en-US" sz="3200" cap="small" dirty="0" smtClean="0">
                <a:solidFill>
                  <a:schemeClr val="tx1"/>
                </a:solidFill>
              </a:rPr>
              <a:t> </a:t>
            </a:r>
          </a:p>
          <a:p>
            <a:pPr lvl="1" eaLnBrk="1" hangingPunct="1">
              <a:buNone/>
            </a:pPr>
            <a:endParaRPr lang="en-US" altLang="en-US" sz="3200" cap="small" dirty="0">
              <a:solidFill>
                <a:schemeClr val="tx1"/>
              </a:solidFill>
            </a:endParaRPr>
          </a:p>
          <a:p>
            <a:pPr lvl="1" eaLnBrk="1" hangingPunct="1">
              <a:buNone/>
            </a:pPr>
            <a:r>
              <a:rPr lang="en-US" altLang="en-US" sz="3200" u="sng" cap="small" dirty="0" smtClean="0">
                <a:solidFill>
                  <a:schemeClr val="tx1"/>
                </a:solidFill>
              </a:rPr>
              <a:t>General </a:t>
            </a:r>
            <a:r>
              <a:rPr lang="en-US" altLang="en-US" sz="3200" u="sng" cap="small" dirty="0">
                <a:solidFill>
                  <a:schemeClr val="tx1"/>
                </a:solidFill>
              </a:rPr>
              <a:t>&amp; </a:t>
            </a:r>
            <a:r>
              <a:rPr lang="en-US" altLang="en-US" sz="3200" u="sng" cap="small" dirty="0" smtClean="0">
                <a:solidFill>
                  <a:schemeClr val="tx1"/>
                </a:solidFill>
              </a:rPr>
              <a:t>Special </a:t>
            </a:r>
            <a:r>
              <a:rPr lang="en-US" altLang="en-US" sz="3200" u="sng" cap="small" dirty="0" smtClean="0">
                <a:solidFill>
                  <a:srgbClr val="FF0000"/>
                </a:solidFill>
              </a:rPr>
              <a:t>Sensory</a:t>
            </a:r>
            <a:r>
              <a:rPr lang="en-US" altLang="en-US" sz="3200" cap="small" dirty="0">
                <a:solidFill>
                  <a:schemeClr val="tx1"/>
                </a:solidFill>
              </a:rPr>
              <a:t>: </a:t>
            </a:r>
            <a:r>
              <a:rPr lang="en-US" altLang="en-US" sz="3200" cap="small" dirty="0" smtClean="0">
                <a:solidFill>
                  <a:schemeClr val="tx1"/>
                </a:solidFill>
              </a:rPr>
              <a:t>                                            </a:t>
            </a:r>
            <a:r>
              <a:rPr lang="en-US" altLang="en-US" sz="3200" cap="small" dirty="0" smtClean="0">
                <a:solidFill>
                  <a:srgbClr val="FF0000"/>
                </a:solidFill>
              </a:rPr>
              <a:t>Taste, posterior 1/3 tongue</a:t>
            </a:r>
            <a:endParaRPr lang="en-US" altLang="en-US" sz="3200" cap="small" dirty="0">
              <a:solidFill>
                <a:srgbClr val="FF0000"/>
              </a:solidFill>
            </a:endParaRPr>
          </a:p>
          <a:p>
            <a:pPr lvl="1" eaLnBrk="1" hangingPunct="1">
              <a:buFont typeface="Calibri" panose="020F0502020204030204" pitchFamily="34" charset="0"/>
              <a:buNone/>
            </a:pPr>
            <a:endParaRPr lang="en-US" altLang="en-US" sz="3200" u="sng" cap="small" dirty="0" smtClean="0">
              <a:solidFill>
                <a:schemeClr val="tx1"/>
              </a:solidFill>
            </a:endParaRPr>
          </a:p>
          <a:p>
            <a:pPr lvl="1" eaLnBrk="1" hangingPunct="1">
              <a:buFont typeface="Calibri" panose="020F0502020204030204" pitchFamily="34" charset="0"/>
              <a:buNone/>
            </a:pPr>
            <a:r>
              <a:rPr lang="en-US" altLang="en-US" sz="3200" u="sng" cap="small" dirty="0" smtClean="0">
                <a:solidFill>
                  <a:srgbClr val="FF0000"/>
                </a:solidFill>
              </a:rPr>
              <a:t>Parasympathetic </a:t>
            </a:r>
            <a:r>
              <a:rPr lang="en-US" altLang="en-US" sz="3200" cap="small" dirty="0">
                <a:solidFill>
                  <a:srgbClr val="FF0000"/>
                </a:solidFill>
              </a:rPr>
              <a:t>motor</a:t>
            </a:r>
            <a:r>
              <a:rPr lang="en-US" altLang="en-US" sz="3200" cap="small" dirty="0">
                <a:solidFill>
                  <a:schemeClr val="tx1"/>
                </a:solidFill>
              </a:rPr>
              <a:t>: </a:t>
            </a:r>
            <a:r>
              <a:rPr lang="en-US" altLang="en-US" sz="3200" cap="small" dirty="0" smtClean="0">
                <a:solidFill>
                  <a:schemeClr val="tx1"/>
                </a:solidFill>
              </a:rPr>
              <a:t>                                                              Salivary gland secretions</a:t>
            </a:r>
            <a:endParaRPr lang="en-US" altLang="en-US" sz="3200" cap="small" dirty="0">
              <a:solidFill>
                <a:schemeClr val="tx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667000" y="-29587"/>
            <a:ext cx="330507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cap="small" dirty="0" smtClean="0">
                <a:latin typeface="+mn-lt"/>
              </a:rPr>
              <a:t>The Cranial </a:t>
            </a:r>
            <a:r>
              <a:rPr lang="en-US" sz="3200" cap="small" dirty="0">
                <a:latin typeface="+mn-lt"/>
              </a:rPr>
              <a:t>N</a:t>
            </a:r>
            <a:r>
              <a:rPr lang="en-US" sz="3200" cap="small" dirty="0" smtClean="0">
                <a:latin typeface="+mn-lt"/>
              </a:rPr>
              <a:t>erves</a:t>
            </a:r>
            <a:endParaRPr lang="en-US" sz="3200" cap="small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303192927"/>
      </p:ext>
    </p:ext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458" name="Object 5"/>
          <p:cNvGraphicFramePr>
            <a:graphicFrameLocks noGrp="1" noChangeAspect="1"/>
          </p:cNvGraphicFramePr>
          <p:nvPr>
            <p:ph sz="half" idx="4294967295"/>
            <p:extLst>
              <p:ext uri="{D42A27DB-BD31-4B8C-83A1-F6EECF244321}">
                <p14:modId xmlns:p14="http://schemas.microsoft.com/office/powerpoint/2010/main" val="3081622120"/>
              </p:ext>
            </p:extLst>
          </p:nvPr>
        </p:nvGraphicFramePr>
        <p:xfrm>
          <a:off x="5334000" y="676275"/>
          <a:ext cx="3729697" cy="5675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521" name="Image" r:id="rId3" imgW="2358558" imgH="3589639" progId="Photoshop.Image.7">
                  <p:embed/>
                </p:oleObj>
              </mc:Choice>
              <mc:Fallback>
                <p:oleObj name="Image" r:id="rId3" imgW="2358558" imgH="3589639" progId="Photoshop.Image.7">
                  <p:embed/>
                  <p:pic>
                    <p:nvPicPr>
                      <p:cNvPr id="0" name="Object 5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34000" y="676275"/>
                        <a:ext cx="3729697" cy="56753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4710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2667000" y="-287555"/>
            <a:ext cx="4114800" cy="1217612"/>
          </a:xfrm>
        </p:spPr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en-US" sz="3200" cap="small" dirty="0">
                <a:solidFill>
                  <a:schemeClr val="tx1"/>
                </a:solidFill>
                <a:latin typeface="+mn-lt"/>
              </a:rPr>
              <a:t>CN X:</a:t>
            </a:r>
            <a:r>
              <a:rPr lang="en-US" altLang="en-US" sz="3200" cap="small" dirty="0">
                <a:solidFill>
                  <a:srgbClr val="FF0000"/>
                </a:solidFill>
                <a:latin typeface="+mn-lt"/>
              </a:rPr>
              <a:t> </a:t>
            </a:r>
            <a:r>
              <a:rPr lang="en-US" altLang="en-US" sz="3200" cap="small" dirty="0" err="1" smtClean="0">
                <a:solidFill>
                  <a:srgbClr val="FF0000"/>
                </a:solidFill>
                <a:latin typeface="+mn-lt"/>
              </a:rPr>
              <a:t>Vagus</a:t>
            </a:r>
            <a:r>
              <a:rPr lang="en-US" altLang="en-US" sz="3200" cap="small" dirty="0" smtClean="0">
                <a:solidFill>
                  <a:srgbClr val="FF0000"/>
                </a:solidFill>
                <a:latin typeface="+mn-lt"/>
              </a:rPr>
              <a:t> Nerve</a:t>
            </a:r>
            <a:endParaRPr lang="en-US" altLang="en-US" sz="3200" cap="small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19460" name="Rectangle 4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304800" y="990600"/>
            <a:ext cx="5105400" cy="5360988"/>
          </a:xfrm>
        </p:spPr>
        <p:txBody>
          <a:bodyPr/>
          <a:lstStyle/>
          <a:p>
            <a:pPr eaLnBrk="1" hangingPunct="1"/>
            <a:r>
              <a:rPr lang="en-US" altLang="en-US" sz="2800" u="sng" cap="small" dirty="0" smtClean="0">
                <a:solidFill>
                  <a:schemeClr val="tx1"/>
                </a:solidFill>
              </a:rPr>
              <a:t>Somatic </a:t>
            </a:r>
            <a:r>
              <a:rPr lang="en-US" altLang="en-US" sz="2800" u="sng" cap="small" dirty="0" smtClean="0">
                <a:solidFill>
                  <a:srgbClr val="FF0000"/>
                </a:solidFill>
              </a:rPr>
              <a:t>Motor:</a:t>
            </a:r>
          </a:p>
          <a:p>
            <a:pPr eaLnBrk="1" hangingPunct="1"/>
            <a:r>
              <a:rPr lang="en-US" altLang="en-US" sz="2800" cap="small" dirty="0" smtClean="0">
                <a:solidFill>
                  <a:schemeClr val="tx1"/>
                </a:solidFill>
              </a:rPr>
              <a:t>Most</a:t>
            </a:r>
            <a:r>
              <a:rPr lang="en-US" altLang="en-US" sz="2800" cap="small" dirty="0" smtClean="0">
                <a:solidFill>
                  <a:srgbClr val="FF0000"/>
                </a:solidFill>
              </a:rPr>
              <a:t> Pharynx </a:t>
            </a:r>
            <a:r>
              <a:rPr lang="en-US" altLang="en-US" sz="2800" cap="small" dirty="0" smtClean="0">
                <a:solidFill>
                  <a:schemeClr val="tx1"/>
                </a:solidFill>
              </a:rPr>
              <a:t>and</a:t>
            </a:r>
            <a:r>
              <a:rPr lang="en-US" altLang="en-US" sz="2800" cap="small" dirty="0">
                <a:solidFill>
                  <a:schemeClr val="tx1"/>
                </a:solidFill>
              </a:rPr>
              <a:t> </a:t>
            </a:r>
            <a:r>
              <a:rPr lang="en-US" altLang="en-US" sz="2800" cap="small" dirty="0" smtClean="0">
                <a:solidFill>
                  <a:srgbClr val="FF0000"/>
                </a:solidFill>
              </a:rPr>
              <a:t>Larynx Muscles </a:t>
            </a:r>
            <a:r>
              <a:rPr lang="en-US" altLang="en-US" sz="2800" cap="small" dirty="0" smtClean="0">
                <a:solidFill>
                  <a:schemeClr val="tx1"/>
                </a:solidFill>
              </a:rPr>
              <a:t>(Swallowing and Speech</a:t>
            </a:r>
            <a:r>
              <a:rPr lang="en-US" altLang="en-US" sz="2800" cap="small" dirty="0" smtClean="0">
                <a:solidFill>
                  <a:schemeClr val="tx1"/>
                </a:solidFill>
              </a:rPr>
              <a:t>)</a:t>
            </a:r>
            <a:endParaRPr lang="en-US" altLang="en-US" sz="2800" cap="small" dirty="0" smtClean="0">
              <a:solidFill>
                <a:srgbClr val="FF0000"/>
              </a:solidFill>
            </a:endParaRPr>
          </a:p>
          <a:p>
            <a:pPr eaLnBrk="1" hangingPunct="1"/>
            <a:r>
              <a:rPr lang="en-US" altLang="en-US" sz="2800" u="sng" cap="small" dirty="0" smtClean="0">
                <a:solidFill>
                  <a:schemeClr val="tx1"/>
                </a:solidFill>
              </a:rPr>
              <a:t>Parasympathetic </a:t>
            </a:r>
            <a:r>
              <a:rPr lang="en-US" altLang="en-US" sz="2800" u="sng" cap="small" dirty="0" smtClean="0">
                <a:solidFill>
                  <a:srgbClr val="FF0000"/>
                </a:solidFill>
              </a:rPr>
              <a:t>Motor</a:t>
            </a:r>
            <a:r>
              <a:rPr lang="en-US" altLang="en-US" sz="2800" cap="small" dirty="0" smtClean="0">
                <a:solidFill>
                  <a:schemeClr val="tx1"/>
                </a:solidFill>
              </a:rPr>
              <a:t>:        </a:t>
            </a:r>
            <a:r>
              <a:rPr lang="en-US" altLang="en-US" sz="2800" cap="small" dirty="0" smtClean="0">
                <a:solidFill>
                  <a:srgbClr val="FF0000"/>
                </a:solidFill>
              </a:rPr>
              <a:t>Cardiac, lungs, most abdominal organs</a:t>
            </a:r>
          </a:p>
          <a:p>
            <a:pPr eaLnBrk="1" hangingPunct="1"/>
            <a:r>
              <a:rPr lang="en-US" altLang="en-US" sz="2800" u="sng" cap="small" dirty="0" smtClean="0">
                <a:solidFill>
                  <a:srgbClr val="FF0000"/>
                </a:solidFill>
              </a:rPr>
              <a:t>Sensory: </a:t>
            </a:r>
            <a:r>
              <a:rPr lang="en-US" altLang="en-US" sz="2800" cap="small" dirty="0" smtClean="0">
                <a:solidFill>
                  <a:schemeClr val="tx1"/>
                </a:solidFill>
              </a:rPr>
              <a:t>heart, lungs, abdominal organs.  Also, strangely, ear canal, ear drum, and larynx!</a:t>
            </a:r>
            <a:endParaRPr lang="en-US" altLang="en-US" sz="2800" cap="small" dirty="0" smtClean="0">
              <a:solidFill>
                <a:schemeClr val="tx1"/>
              </a:solidFill>
            </a:endParaRPr>
          </a:p>
          <a:p>
            <a:pPr eaLnBrk="1" hangingPunct="1"/>
            <a:endParaRPr lang="en-US" altLang="en-US" sz="2800" dirty="0" smtClean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667000" y="-29587"/>
            <a:ext cx="330507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cap="small" dirty="0" smtClean="0">
                <a:latin typeface="+mn-lt"/>
              </a:rPr>
              <a:t>The Cranial </a:t>
            </a:r>
            <a:r>
              <a:rPr lang="en-US" sz="3200" cap="small" dirty="0">
                <a:latin typeface="+mn-lt"/>
              </a:rPr>
              <a:t>N</a:t>
            </a:r>
            <a:r>
              <a:rPr lang="en-US" sz="3200" cap="small" dirty="0" smtClean="0">
                <a:latin typeface="+mn-lt"/>
              </a:rPr>
              <a:t>erves</a:t>
            </a:r>
            <a:endParaRPr lang="en-US" sz="3200" cap="small" dirty="0">
              <a:latin typeface="+mn-lt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484" name="Object 5"/>
          <p:cNvGraphicFramePr>
            <a:graphicFrameLocks noGrp="1" noChangeAspect="1"/>
          </p:cNvGraphicFramePr>
          <p:nvPr>
            <p:ph sz="half" idx="4294967295"/>
            <p:extLst>
              <p:ext uri="{D42A27DB-BD31-4B8C-83A1-F6EECF244321}">
                <p14:modId xmlns:p14="http://schemas.microsoft.com/office/powerpoint/2010/main" val="1919823848"/>
              </p:ext>
            </p:extLst>
          </p:nvPr>
        </p:nvGraphicFramePr>
        <p:xfrm>
          <a:off x="5808663" y="228600"/>
          <a:ext cx="2989263" cy="323836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06" name="Image" r:id="rId3" imgW="3376905" imgH="3657298" progId="Photoshop.Image.7">
                  <p:embed/>
                </p:oleObj>
              </mc:Choice>
              <mc:Fallback>
                <p:oleObj name="Image" r:id="rId3" imgW="3376905" imgH="3657298" progId="Photoshop.Image.7">
                  <p:embed/>
                  <p:pic>
                    <p:nvPicPr>
                      <p:cNvPr id="0" name="Object 5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808663" y="228600"/>
                        <a:ext cx="2989263" cy="323836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53250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-533400" y="555188"/>
            <a:ext cx="5715000" cy="933450"/>
          </a:xfrm>
        </p:spPr>
        <p:txBody>
          <a:bodyPr>
            <a:norm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altLang="en-US" sz="3200" cap="small" dirty="0">
                <a:solidFill>
                  <a:schemeClr val="tx1"/>
                </a:solidFill>
                <a:latin typeface="+mn-lt"/>
              </a:rPr>
              <a:t>CN XI: </a:t>
            </a:r>
            <a:r>
              <a:rPr lang="en-US" altLang="en-US" sz="3200" cap="small" dirty="0" smtClean="0">
                <a:solidFill>
                  <a:srgbClr val="FF0000"/>
                </a:solidFill>
                <a:latin typeface="+mn-lt"/>
              </a:rPr>
              <a:t>Accessory Nerve</a:t>
            </a:r>
            <a:endParaRPr lang="en-US" altLang="en-US" sz="3200" cap="small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20483" name="Rectangle 4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457200" y="1631701"/>
            <a:ext cx="4627563" cy="1835267"/>
          </a:xfrm>
        </p:spPr>
        <p:txBody>
          <a:bodyPr/>
          <a:lstStyle/>
          <a:p>
            <a:pPr eaLnBrk="1" hangingPunct="1"/>
            <a:r>
              <a:rPr lang="en-US" altLang="en-US" sz="3200" u="sng" cap="small" dirty="0" smtClean="0">
                <a:solidFill>
                  <a:srgbClr val="FF0000"/>
                </a:solidFill>
              </a:rPr>
              <a:t>Somatic </a:t>
            </a:r>
            <a:r>
              <a:rPr lang="en-US" altLang="en-US" sz="3200" u="sng" cap="small" dirty="0" smtClean="0">
                <a:solidFill>
                  <a:srgbClr val="FF0000"/>
                </a:solidFill>
              </a:rPr>
              <a:t>motor</a:t>
            </a:r>
            <a:r>
              <a:rPr lang="en-US" altLang="en-US" sz="3200" cap="small" dirty="0" smtClean="0">
                <a:solidFill>
                  <a:srgbClr val="FF0000"/>
                </a:solidFill>
              </a:rPr>
              <a:t> </a:t>
            </a:r>
            <a:r>
              <a:rPr lang="en-US" altLang="en-US" sz="3200" cap="small" dirty="0" smtClean="0">
                <a:solidFill>
                  <a:schemeClr val="tx1"/>
                </a:solidFill>
              </a:rPr>
              <a:t>axons </a:t>
            </a:r>
            <a:r>
              <a:rPr lang="en-US" altLang="en-US" sz="3200" u="sng" cap="small" dirty="0" smtClean="0">
                <a:solidFill>
                  <a:srgbClr val="FF0000"/>
                </a:solidFill>
              </a:rPr>
              <a:t>only</a:t>
            </a:r>
            <a:r>
              <a:rPr lang="en-US" altLang="en-US" sz="3200" cap="small" dirty="0" smtClean="0">
                <a:solidFill>
                  <a:schemeClr val="tx1"/>
                </a:solidFill>
              </a:rPr>
              <a:t>: </a:t>
            </a:r>
            <a:r>
              <a:rPr lang="en-US" altLang="en-US" sz="3200" cap="small" dirty="0" smtClean="0">
                <a:solidFill>
                  <a:schemeClr val="tx1"/>
                </a:solidFill>
              </a:rPr>
              <a:t>                           innervates </a:t>
            </a:r>
            <a:r>
              <a:rPr lang="en-US" altLang="en-US" sz="3200" cap="small" dirty="0" smtClean="0">
                <a:solidFill>
                  <a:srgbClr val="FF0000"/>
                </a:solidFill>
              </a:rPr>
              <a:t>Trapezius </a:t>
            </a:r>
            <a:r>
              <a:rPr lang="en-US" altLang="en-US" sz="3200" cap="small" dirty="0" smtClean="0">
                <a:solidFill>
                  <a:schemeClr val="tx1"/>
                </a:solidFill>
              </a:rPr>
              <a:t>&amp; </a:t>
            </a:r>
            <a:r>
              <a:rPr lang="en-US" altLang="en-US" sz="3200" cap="small" dirty="0" smtClean="0">
                <a:solidFill>
                  <a:srgbClr val="FF0000"/>
                </a:solidFill>
              </a:rPr>
              <a:t>Sternocleidomastoid muscles</a:t>
            </a:r>
          </a:p>
          <a:p>
            <a:pPr eaLnBrk="1" hangingPunct="1"/>
            <a:endParaRPr lang="en-US" altLang="en-US" sz="2800" dirty="0" smtClean="0"/>
          </a:p>
        </p:txBody>
      </p:sp>
      <p:sp>
        <p:nvSpPr>
          <p:cNvPr id="8" name="TextBox 7"/>
          <p:cNvSpPr txBox="1"/>
          <p:nvPr/>
        </p:nvSpPr>
        <p:spPr>
          <a:xfrm>
            <a:off x="2667000" y="-29587"/>
            <a:ext cx="330507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cap="small" dirty="0" smtClean="0">
                <a:latin typeface="+mn-lt"/>
              </a:rPr>
              <a:t>The Cranial </a:t>
            </a:r>
            <a:r>
              <a:rPr lang="en-US" sz="3200" cap="small" dirty="0">
                <a:latin typeface="+mn-lt"/>
              </a:rPr>
              <a:t>N</a:t>
            </a:r>
            <a:r>
              <a:rPr lang="en-US" sz="3200" cap="small" dirty="0" smtClean="0">
                <a:latin typeface="+mn-lt"/>
              </a:rPr>
              <a:t>erves</a:t>
            </a:r>
            <a:endParaRPr lang="en-US" sz="3200" cap="small" dirty="0">
              <a:latin typeface="+mn-lt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88635762"/>
              </p:ext>
            </p:extLst>
          </p:nvPr>
        </p:nvGraphicFramePr>
        <p:xfrm>
          <a:off x="5562600" y="2209800"/>
          <a:ext cx="3269622" cy="2430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676" name="Image" r:id="rId3" imgW="4870301" imgH="3620725" progId="Photoshop.Image.7">
                  <p:embed/>
                </p:oleObj>
              </mc:Choice>
              <mc:Fallback>
                <p:oleObj name="Image" r:id="rId3" imgW="4870301" imgH="3620725" progId="Photoshop.Image.7">
                  <p:embed/>
                  <p:pic>
                    <p:nvPicPr>
                      <p:cNvPr id="20487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62600" y="2209800"/>
                        <a:ext cx="3269622" cy="24304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tangle 2"/>
          <p:cNvSpPr txBox="1">
            <a:spLocks noChangeArrowheads="1"/>
          </p:cNvSpPr>
          <p:nvPr/>
        </p:nvSpPr>
        <p:spPr>
          <a:xfrm>
            <a:off x="1758636" y="262800"/>
            <a:ext cx="5410200" cy="922337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800" kern="1200" spc="-50">
                <a:solidFill>
                  <a:srgbClr val="404040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800">
                <a:solidFill>
                  <a:srgbClr val="404040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800">
                <a:solidFill>
                  <a:srgbClr val="404040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800">
                <a:solidFill>
                  <a:srgbClr val="404040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800">
                <a:solidFill>
                  <a:srgbClr val="404040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800">
                <a:solidFill>
                  <a:srgbClr val="404040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800">
                <a:solidFill>
                  <a:srgbClr val="404040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800">
                <a:solidFill>
                  <a:srgbClr val="404040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800">
                <a:solidFill>
                  <a:srgbClr val="404040"/>
                </a:solidFill>
                <a:latin typeface="Calibri Light" panose="020F0302020204030204" pitchFamily="34" charset="0"/>
              </a:defRPr>
            </a:lvl9pPr>
          </a:lstStyle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altLang="en-US" sz="3200" cap="small" dirty="0" smtClean="0">
                <a:solidFill>
                  <a:schemeClr val="tx1"/>
                </a:solidFill>
                <a:latin typeface="+mn-lt"/>
              </a:rPr>
              <a:t>CN XII: </a:t>
            </a:r>
            <a:r>
              <a:rPr lang="en-US" altLang="en-US" sz="3200" cap="small" dirty="0" smtClean="0">
                <a:solidFill>
                  <a:srgbClr val="FF0000"/>
                </a:solidFill>
                <a:latin typeface="+mn-lt"/>
              </a:rPr>
              <a:t>Hypoglossal Nerve</a:t>
            </a:r>
            <a:endParaRPr lang="en-US" altLang="en-US" sz="3200" cap="small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4" name="Rectangle 4"/>
          <p:cNvSpPr txBox="1">
            <a:spLocks noChangeArrowheads="1"/>
          </p:cNvSpPr>
          <p:nvPr/>
        </p:nvSpPr>
        <p:spPr bwMode="auto">
          <a:xfrm>
            <a:off x="219075" y="1352031"/>
            <a:ext cx="5580063" cy="31232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rIns="0"/>
          <a:lstStyle>
            <a:lvl1pPr marL="90488" indent="-90488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>
                <a:solidFill>
                  <a:srgbClr val="404040"/>
                </a:solidFill>
                <a:latin typeface="Calibri" panose="020F0502020204030204" pitchFamily="34" charset="0"/>
              </a:defRPr>
            </a:lvl1pPr>
            <a:lvl2pPr marL="382588" indent="-182563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>
                <a:solidFill>
                  <a:srgbClr val="404040"/>
                </a:solidFill>
                <a:latin typeface="Calibri" panose="020F0502020204030204" pitchFamily="34" charset="0"/>
              </a:defRPr>
            </a:lvl2pPr>
            <a:lvl3pPr marL="566738" indent="-182563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3pPr>
            <a:lvl4pPr marL="749300" indent="-182563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4pPr>
            <a:lvl5pPr marL="931863" indent="-182563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5pPr>
            <a:lvl6pPr marL="1389063" indent="-182563" eaLnBrk="0" fontAlgn="base" hangingPunct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6pPr>
            <a:lvl7pPr marL="1846263" indent="-182563" eaLnBrk="0" fontAlgn="base" hangingPunct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7pPr>
            <a:lvl8pPr marL="2303463" indent="-182563" eaLnBrk="0" fontAlgn="base" hangingPunct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8pPr>
            <a:lvl9pPr marL="2760663" indent="-182563" eaLnBrk="0" fontAlgn="base" hangingPunct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en-US" altLang="en-US" sz="2800" u="sng" cap="small" dirty="0">
                <a:solidFill>
                  <a:schemeClr val="tx1"/>
                </a:solidFill>
              </a:rPr>
              <a:t>Somatic </a:t>
            </a:r>
            <a:r>
              <a:rPr lang="en-US" altLang="en-US" sz="2800" cap="small" dirty="0">
                <a:solidFill>
                  <a:schemeClr val="tx1"/>
                </a:solidFill>
              </a:rPr>
              <a:t>motor axons </a:t>
            </a:r>
            <a:r>
              <a:rPr lang="en-US" altLang="en-US" sz="2800" u="sng" cap="small" dirty="0">
                <a:solidFill>
                  <a:schemeClr val="tx1"/>
                </a:solidFill>
              </a:rPr>
              <a:t>only</a:t>
            </a:r>
            <a:r>
              <a:rPr lang="en-US" altLang="en-US" sz="2800" cap="small" dirty="0">
                <a:solidFill>
                  <a:schemeClr val="tx1"/>
                </a:solidFill>
              </a:rPr>
              <a:t>: </a:t>
            </a:r>
            <a:r>
              <a:rPr lang="en-US" altLang="en-US" sz="2800" cap="small" dirty="0" smtClean="0">
                <a:solidFill>
                  <a:srgbClr val="FF0000"/>
                </a:solidFill>
              </a:rPr>
              <a:t>most </a:t>
            </a:r>
            <a:r>
              <a:rPr lang="en-US" altLang="en-US" sz="2800" cap="small" dirty="0">
                <a:solidFill>
                  <a:srgbClr val="FF0000"/>
                </a:solidFill>
              </a:rPr>
              <a:t>tongue </a:t>
            </a:r>
            <a:r>
              <a:rPr lang="en-US" altLang="en-US" sz="2800" cap="small" dirty="0" smtClean="0">
                <a:solidFill>
                  <a:srgbClr val="FF0000"/>
                </a:solidFill>
              </a:rPr>
              <a:t>muscles.</a:t>
            </a:r>
          </a:p>
          <a:p>
            <a:pPr eaLnBrk="1" hangingPunct="1"/>
            <a:r>
              <a:rPr lang="en-US" altLang="en-US" sz="2800" cap="small" dirty="0" smtClean="0">
                <a:solidFill>
                  <a:srgbClr val="FF0000"/>
                </a:solidFill>
              </a:rPr>
              <a:t>Hypoglossal nerve damage?                                      </a:t>
            </a:r>
            <a:r>
              <a:rPr lang="en-US" altLang="en-US" sz="2800" cap="small" dirty="0" smtClean="0">
                <a:solidFill>
                  <a:schemeClr val="tx1"/>
                </a:solidFill>
              </a:rPr>
              <a:t>If damaged on one side, your tongue protrudes to the same side as damage, i.e., right CN XII damaged, tongue protrudes to the right).</a:t>
            </a:r>
            <a:endParaRPr lang="en-US" altLang="en-US" sz="2800" cap="small" dirty="0">
              <a:solidFill>
                <a:schemeClr val="tx1"/>
              </a:solidFill>
            </a:endParaRPr>
          </a:p>
          <a:p>
            <a:pPr lvl="2" eaLnBrk="1" hangingPunct="1"/>
            <a:endParaRPr lang="en-US" altLang="en-US" sz="2800" dirty="0">
              <a:solidFill>
                <a:schemeClr val="tx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811200" y="59896"/>
            <a:ext cx="330507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cap="small" dirty="0" smtClean="0">
                <a:latin typeface="+mn-lt"/>
              </a:rPr>
              <a:t>The Cranial </a:t>
            </a:r>
            <a:r>
              <a:rPr lang="en-US" sz="3200" cap="small" dirty="0">
                <a:latin typeface="+mn-lt"/>
              </a:rPr>
              <a:t>N</a:t>
            </a:r>
            <a:r>
              <a:rPr lang="en-US" sz="3200" cap="small" dirty="0" smtClean="0">
                <a:latin typeface="+mn-lt"/>
              </a:rPr>
              <a:t>erves</a:t>
            </a:r>
            <a:endParaRPr lang="en-US" sz="3200" cap="small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320770741"/>
      </p:ext>
    </p:ext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>
          <a:xfrm>
            <a:off x="762000" y="-76200"/>
            <a:ext cx="7924800" cy="682625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800" kern="1200" spc="-50">
                <a:solidFill>
                  <a:srgbClr val="404040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800">
                <a:solidFill>
                  <a:srgbClr val="404040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800">
                <a:solidFill>
                  <a:srgbClr val="404040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800">
                <a:solidFill>
                  <a:srgbClr val="404040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800">
                <a:solidFill>
                  <a:srgbClr val="404040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800">
                <a:solidFill>
                  <a:srgbClr val="404040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800">
                <a:solidFill>
                  <a:srgbClr val="404040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800">
                <a:solidFill>
                  <a:srgbClr val="404040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800">
                <a:solidFill>
                  <a:srgbClr val="404040"/>
                </a:solidFill>
                <a:latin typeface="Calibri Light" panose="020F0302020204030204" pitchFamily="34" charset="0"/>
              </a:defRPr>
            </a:lvl9pPr>
          </a:lstStyle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altLang="en-US" sz="3200" cap="small" dirty="0" smtClean="0">
                <a:solidFill>
                  <a:schemeClr val="tx1"/>
                </a:solidFill>
                <a:latin typeface="+mn-lt"/>
              </a:rPr>
              <a:t>Most Frequently Injured Cranial Nerves</a:t>
            </a:r>
            <a:endParaRPr lang="en-US" altLang="en-US" sz="3200" cap="small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28600" y="1066800"/>
            <a:ext cx="8610600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u="sng" cap="small" dirty="0" smtClean="0">
                <a:solidFill>
                  <a:srgbClr val="FF0000"/>
                </a:solidFill>
                <a:latin typeface="+mn-lt"/>
              </a:rPr>
              <a:t>CN I</a:t>
            </a:r>
            <a:r>
              <a:rPr lang="en-US" sz="2800" cap="small" dirty="0" smtClean="0">
                <a:solidFill>
                  <a:srgbClr val="FF0000"/>
                </a:solidFill>
                <a:latin typeface="+mn-lt"/>
              </a:rPr>
              <a:t> (Olfactory</a:t>
            </a:r>
            <a:r>
              <a:rPr lang="en-US" sz="2800" cap="small" dirty="0" smtClean="0">
                <a:solidFill>
                  <a:srgbClr val="FF0000"/>
                </a:solidFill>
                <a:latin typeface="+mn-lt"/>
              </a:rPr>
              <a:t>)</a:t>
            </a:r>
            <a:r>
              <a:rPr lang="en-US" sz="2800" cap="small" dirty="0" smtClean="0">
                <a:latin typeface="+mn-lt"/>
              </a:rPr>
              <a:t>                                                                               cribiform </a:t>
            </a:r>
            <a:r>
              <a:rPr lang="en-US" sz="2800" cap="small" dirty="0" smtClean="0">
                <a:latin typeface="+mn-lt"/>
              </a:rPr>
              <a:t>plate </a:t>
            </a:r>
            <a:r>
              <a:rPr lang="en-US" sz="2800" u="sng" cap="small" dirty="0" smtClean="0">
                <a:latin typeface="+mn-lt"/>
              </a:rPr>
              <a:t>fractures </a:t>
            </a:r>
            <a:r>
              <a:rPr lang="en-US" sz="2800" cap="small" dirty="0" smtClean="0">
                <a:latin typeface="+mn-lt"/>
              </a:rPr>
              <a:t>or tumors cause </a:t>
            </a:r>
            <a:r>
              <a:rPr lang="en-US" sz="2800" cap="small" dirty="0" smtClean="0">
                <a:solidFill>
                  <a:srgbClr val="FF0000"/>
                </a:solidFill>
                <a:latin typeface="+mn-lt"/>
              </a:rPr>
              <a:t>anosmia</a:t>
            </a:r>
            <a:r>
              <a:rPr lang="en-US" sz="2800" cap="small" dirty="0" smtClean="0">
                <a:latin typeface="+mn-lt"/>
              </a:rPr>
              <a:t> (no sense of smell).</a:t>
            </a:r>
          </a:p>
          <a:p>
            <a:endParaRPr lang="en-US" sz="2800" cap="small" dirty="0" smtClean="0">
              <a:latin typeface="+mn-lt"/>
            </a:endParaRPr>
          </a:p>
          <a:p>
            <a:r>
              <a:rPr lang="en-US" sz="2800" u="sng" cap="small" dirty="0" smtClean="0">
                <a:solidFill>
                  <a:srgbClr val="FF0000"/>
                </a:solidFill>
                <a:latin typeface="+mn-lt"/>
              </a:rPr>
              <a:t>CN VII </a:t>
            </a:r>
            <a:r>
              <a:rPr lang="en-US" sz="2800" cap="small" dirty="0" smtClean="0">
                <a:solidFill>
                  <a:srgbClr val="FF0000"/>
                </a:solidFill>
                <a:latin typeface="+mn-lt"/>
              </a:rPr>
              <a:t>(Facial</a:t>
            </a:r>
            <a:r>
              <a:rPr lang="en-US" sz="2800" cap="small" dirty="0" smtClean="0">
                <a:solidFill>
                  <a:srgbClr val="FF0000"/>
                </a:solidFill>
                <a:latin typeface="+mn-lt"/>
              </a:rPr>
              <a:t>)                                                                                        </a:t>
            </a:r>
            <a:r>
              <a:rPr lang="en-US" sz="2800" cap="small" dirty="0" smtClean="0">
                <a:latin typeface="+mn-lt"/>
              </a:rPr>
              <a:t>Temporal </a:t>
            </a:r>
            <a:r>
              <a:rPr lang="en-US" sz="2800" cap="small" dirty="0" smtClean="0">
                <a:latin typeface="+mn-lt"/>
              </a:rPr>
              <a:t>bone </a:t>
            </a:r>
            <a:r>
              <a:rPr lang="en-US" sz="2800" u="sng" cap="small" dirty="0" smtClean="0">
                <a:latin typeface="+mn-lt"/>
              </a:rPr>
              <a:t>fractures</a:t>
            </a:r>
            <a:r>
              <a:rPr lang="en-US" sz="2800" cap="small" dirty="0" smtClean="0">
                <a:latin typeface="+mn-lt"/>
              </a:rPr>
              <a:t> – affect taste &amp; some muscles of facial expression. Also </a:t>
            </a:r>
            <a:r>
              <a:rPr lang="en-US" sz="2800" cap="small" dirty="0" smtClean="0">
                <a:solidFill>
                  <a:srgbClr val="FF0000"/>
                </a:solidFill>
                <a:latin typeface="+mn-lt"/>
              </a:rPr>
              <a:t>Lyme Disease, Bell’s Palsy</a:t>
            </a:r>
            <a:r>
              <a:rPr lang="en-US" sz="2800" cap="small" dirty="0" smtClean="0">
                <a:latin typeface="+mn-lt"/>
              </a:rPr>
              <a:t>.</a:t>
            </a:r>
          </a:p>
          <a:p>
            <a:endParaRPr lang="en-US" sz="2800" cap="small" dirty="0" smtClean="0">
              <a:latin typeface="+mn-lt"/>
            </a:endParaRPr>
          </a:p>
          <a:p>
            <a:r>
              <a:rPr lang="en-US" sz="2800" u="sng" cap="small" dirty="0" smtClean="0">
                <a:solidFill>
                  <a:srgbClr val="FF0000"/>
                </a:solidFill>
                <a:latin typeface="+mn-lt"/>
              </a:rPr>
              <a:t>CV VIII </a:t>
            </a:r>
            <a:r>
              <a:rPr lang="en-US" sz="2800" cap="small" dirty="0" smtClean="0">
                <a:solidFill>
                  <a:srgbClr val="FF0000"/>
                </a:solidFill>
                <a:latin typeface="+mn-lt"/>
              </a:rPr>
              <a:t>(Vestibulocochlear</a:t>
            </a:r>
            <a:r>
              <a:rPr lang="en-US" sz="2800" cap="small" dirty="0" smtClean="0">
                <a:solidFill>
                  <a:srgbClr val="FF0000"/>
                </a:solidFill>
                <a:latin typeface="+mn-lt"/>
              </a:rPr>
              <a:t>)                                                                                  </a:t>
            </a:r>
            <a:r>
              <a:rPr lang="en-US" sz="2800" cap="small" dirty="0" smtClean="0">
                <a:latin typeface="+mn-lt"/>
              </a:rPr>
              <a:t>Temporal </a:t>
            </a:r>
            <a:r>
              <a:rPr lang="en-US" sz="2800" cap="small" dirty="0" smtClean="0">
                <a:latin typeface="+mn-lt"/>
              </a:rPr>
              <a:t>bone </a:t>
            </a:r>
            <a:r>
              <a:rPr lang="en-US" sz="2800" u="sng" cap="small" dirty="0" smtClean="0">
                <a:latin typeface="+mn-lt"/>
              </a:rPr>
              <a:t>fracture</a:t>
            </a:r>
            <a:r>
              <a:rPr lang="en-US" sz="2800" cap="small" dirty="0" smtClean="0">
                <a:latin typeface="+mn-lt"/>
              </a:rPr>
              <a:t> -&gt; hearing loss, vertigo. Illness can cause nerve inflammation, dizziness</a:t>
            </a:r>
          </a:p>
        </p:txBody>
      </p:sp>
    </p:spTree>
    <p:extLst>
      <p:ext uri="{BB962C8B-B14F-4D97-AF65-F5344CB8AC3E}">
        <p14:creationId xmlns:p14="http://schemas.microsoft.com/office/powerpoint/2010/main" val="3819354502"/>
      </p:ext>
    </p:ext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 txBox="1">
            <a:spLocks noChangeArrowheads="1"/>
          </p:cNvSpPr>
          <p:nvPr/>
        </p:nvSpPr>
        <p:spPr bwMode="auto">
          <a:xfrm>
            <a:off x="0" y="693241"/>
            <a:ext cx="6629400" cy="6477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182563" indent="-1825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5000"/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5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5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0250" indent="-1825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4888" indent="-1825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87450" indent="-13652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716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5544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73736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9202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eaLnBrk="1" hangingPunct="1">
              <a:buFont typeface="Arial" panose="020B0604020202020204" pitchFamily="34" charset="0"/>
              <a:buNone/>
            </a:pPr>
            <a:r>
              <a:rPr lang="en-US" altLang="en-US" sz="3200" b="0" cap="small" dirty="0" smtClean="0">
                <a:latin typeface="Calibri" panose="020F0502020204030204" pitchFamily="34" charset="0"/>
              </a:rPr>
              <a:t>A </a:t>
            </a:r>
            <a:r>
              <a:rPr lang="en-US" altLang="en-US" sz="3200" u="sng" cap="small" dirty="0">
                <a:solidFill>
                  <a:srgbClr val="FF0000"/>
                </a:solidFill>
                <a:latin typeface="Calibri" panose="020F0502020204030204" pitchFamily="34" charset="0"/>
              </a:rPr>
              <a:t>N</a:t>
            </a:r>
            <a:r>
              <a:rPr lang="en-US" altLang="en-US" sz="3200" b="0" u="sng" cap="small" dirty="0" smtClean="0">
                <a:solidFill>
                  <a:srgbClr val="FF0000"/>
                </a:solidFill>
                <a:latin typeface="Calibri" panose="020F0502020204030204" pitchFamily="34" charset="0"/>
              </a:rPr>
              <a:t>erve </a:t>
            </a:r>
            <a:r>
              <a:rPr lang="en-US" altLang="en-US" sz="3200" u="sng" cap="small" dirty="0">
                <a:solidFill>
                  <a:srgbClr val="FF0000"/>
                </a:solidFill>
                <a:latin typeface="Calibri" panose="020F0502020204030204" pitchFamily="34" charset="0"/>
              </a:rPr>
              <a:t>N</a:t>
            </a:r>
            <a:r>
              <a:rPr lang="en-US" altLang="en-US" sz="3200" b="0" u="sng" cap="small" dirty="0" smtClean="0">
                <a:solidFill>
                  <a:srgbClr val="FF0000"/>
                </a:solidFill>
                <a:latin typeface="Calibri" panose="020F0502020204030204" pitchFamily="34" charset="0"/>
              </a:rPr>
              <a:t>ucleus</a:t>
            </a:r>
            <a:r>
              <a:rPr lang="en-US" altLang="en-US" sz="3200" b="0" cap="small" dirty="0" smtClean="0">
                <a:latin typeface="Calibri" panose="020F0502020204030204" pitchFamily="34" charset="0"/>
              </a:rPr>
              <a:t>: group of neurons whose axons go to </a:t>
            </a:r>
            <a:r>
              <a:rPr lang="en-US" altLang="en-US" sz="3200" u="sng" cap="small" dirty="0" smtClean="0">
                <a:solidFill>
                  <a:srgbClr val="FF0000"/>
                </a:solidFill>
                <a:latin typeface="Calibri" panose="020F0502020204030204" pitchFamily="34" charset="0"/>
              </a:rPr>
              <a:t>the same place</a:t>
            </a:r>
          </a:p>
          <a:p>
            <a:pPr marL="0" indent="0" eaLnBrk="1" hangingPunct="1">
              <a:buFont typeface="Arial" panose="020B0604020202020204" pitchFamily="34" charset="0"/>
              <a:buNone/>
            </a:pPr>
            <a:endParaRPr lang="en-US" altLang="en-US" sz="3200" b="0" cap="small" dirty="0">
              <a:latin typeface="Calibri" panose="020F0502020204030204" pitchFamily="34" charset="0"/>
            </a:endParaRPr>
          </a:p>
          <a:p>
            <a:pPr marL="0" indent="0" eaLnBrk="1" hangingPunct="1">
              <a:buFont typeface="Arial" panose="020B0604020202020204" pitchFamily="34" charset="0"/>
              <a:buNone/>
            </a:pPr>
            <a:r>
              <a:rPr lang="en-US" altLang="en-US" sz="3200" b="0" u="sng" cap="small" dirty="0" smtClean="0">
                <a:solidFill>
                  <a:srgbClr val="FF0000"/>
                </a:solidFill>
                <a:latin typeface="Calibri" panose="020F0502020204030204" pitchFamily="34" charset="0"/>
              </a:rPr>
              <a:t>Most</a:t>
            </a:r>
            <a:r>
              <a:rPr lang="en-US" altLang="en-US" sz="3200" b="0" cap="small" dirty="0" smtClean="0">
                <a:solidFill>
                  <a:srgbClr val="FF0000"/>
                </a:solidFill>
                <a:latin typeface="Calibri" panose="020F0502020204030204" pitchFamily="34" charset="0"/>
              </a:rPr>
              <a:t> </a:t>
            </a:r>
            <a:r>
              <a:rPr lang="en-US" altLang="en-US" sz="3200" b="0" cap="small" dirty="0" smtClean="0">
                <a:latin typeface="Calibri" panose="020F0502020204030204" pitchFamily="34" charset="0"/>
              </a:rPr>
              <a:t>Cranial Nerve Nuclei are located on the </a:t>
            </a:r>
            <a:r>
              <a:rPr lang="en-US" altLang="en-US" sz="3200" b="0" u="sng" cap="small" dirty="0" smtClean="0">
                <a:solidFill>
                  <a:srgbClr val="FF0000"/>
                </a:solidFill>
                <a:latin typeface="Calibri" panose="020F0502020204030204" pitchFamily="34" charset="0"/>
              </a:rPr>
              <a:t>Brainstem</a:t>
            </a:r>
            <a:endParaRPr lang="en-US" altLang="en-US" sz="3200" b="0" cap="small" dirty="0" smtClean="0">
              <a:solidFill>
                <a:srgbClr val="FF0000"/>
              </a:solidFill>
              <a:latin typeface="Calibri" panose="020F0502020204030204" pitchFamily="34" charset="0"/>
            </a:endParaRPr>
          </a:p>
          <a:p>
            <a:pPr marL="0" indent="0" eaLnBrk="1" hangingPunct="1">
              <a:buFont typeface="Arial" panose="020B0604020202020204" pitchFamily="34" charset="0"/>
              <a:buNone/>
            </a:pPr>
            <a:endParaRPr lang="en-US" altLang="en-US" sz="3200" cap="small" dirty="0">
              <a:solidFill>
                <a:srgbClr val="FF0000"/>
              </a:solidFill>
              <a:latin typeface="Calibri" panose="020F0502020204030204" pitchFamily="34" charset="0"/>
            </a:endParaRPr>
          </a:p>
          <a:p>
            <a:pPr marL="0" indent="0" eaLnBrk="1" hangingPunct="1">
              <a:buFont typeface="Arial" panose="020B0604020202020204" pitchFamily="34" charset="0"/>
              <a:buNone/>
            </a:pPr>
            <a:r>
              <a:rPr lang="en-US" altLang="en-US" sz="3200" b="0" cap="small" dirty="0" smtClean="0">
                <a:latin typeface="Calibri" panose="020F0502020204030204" pitchFamily="34" charset="0"/>
              </a:rPr>
              <a:t>Cranial nerves are identified by </a:t>
            </a:r>
            <a:r>
              <a:rPr lang="en-US" altLang="en-US" sz="3200" b="0" u="sng" cap="small" dirty="0" smtClean="0">
                <a:solidFill>
                  <a:srgbClr val="FF0000"/>
                </a:solidFill>
                <a:latin typeface="Calibri" panose="020F0502020204030204" pitchFamily="34" charset="0"/>
              </a:rPr>
              <a:t>roman numerals </a:t>
            </a:r>
            <a:r>
              <a:rPr lang="en-US" altLang="en-US" sz="3200" b="0" cap="small" dirty="0" smtClean="0">
                <a:latin typeface="Calibri" panose="020F0502020204030204" pitchFamily="34" charset="0"/>
              </a:rPr>
              <a:t>&amp; numbered by position of nuclei (superior -&gt; inferior) </a:t>
            </a:r>
          </a:p>
          <a:p>
            <a:pPr marL="0" indent="0" eaLnBrk="1" hangingPunct="1">
              <a:buFont typeface="Arial" panose="020B0604020202020204" pitchFamily="34" charset="0"/>
              <a:buNone/>
            </a:pPr>
            <a:endParaRPr lang="en-US" altLang="en-US" sz="3600" b="0" cap="small" dirty="0" smtClean="0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081376" y="-76200"/>
            <a:ext cx="448206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cap="small" dirty="0" smtClean="0">
                <a:latin typeface="+mn-lt"/>
              </a:rPr>
              <a:t>Intro to Cranial Nerves</a:t>
            </a:r>
            <a:endParaRPr lang="en-US" sz="3600" cap="small" dirty="0">
              <a:latin typeface="+mn-lt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320644" y="5253037"/>
            <a:ext cx="278882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cap="small" dirty="0" smtClean="0">
                <a:latin typeface="+mn-lt"/>
              </a:rPr>
              <a:t>Inferior view brainstem/brain</a:t>
            </a:r>
            <a:endParaRPr lang="en-US" sz="3200" cap="small" dirty="0">
              <a:latin typeface="+mn-lt"/>
            </a:endParaRPr>
          </a:p>
        </p:txBody>
      </p:sp>
      <p:grpSp>
        <p:nvGrpSpPr>
          <p:cNvPr id="14" name="Group 13"/>
          <p:cNvGrpSpPr/>
          <p:nvPr/>
        </p:nvGrpSpPr>
        <p:grpSpPr>
          <a:xfrm>
            <a:off x="6561867" y="704105"/>
            <a:ext cx="2180637" cy="4648200"/>
            <a:chOff x="6426648" y="693241"/>
            <a:chExt cx="2180637" cy="4648200"/>
          </a:xfrm>
        </p:grpSpPr>
        <p:graphicFrame>
          <p:nvGraphicFramePr>
            <p:cNvPr id="3" name="Object 4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38623096"/>
                </p:ext>
              </p:extLst>
            </p:nvPr>
          </p:nvGraphicFramePr>
          <p:xfrm>
            <a:off x="6426648" y="693241"/>
            <a:ext cx="2180637" cy="46482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6670" name="Image" r:id="rId3" imgW="1663789" imgH="3547579" progId="Photoshop.Image.7">
                    <p:embed/>
                  </p:oleObj>
                </mc:Choice>
                <mc:Fallback>
                  <p:oleObj name="Image" r:id="rId3" imgW="1663789" imgH="3547579" progId="Photoshop.Image.7">
                    <p:embed/>
                    <p:pic>
                      <p:nvPicPr>
                        <p:cNvPr id="11267" name="Object 4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6426648" y="693241"/>
                          <a:ext cx="2180637" cy="4648200"/>
                        </a:xfrm>
                        <a:prstGeom prst="rect">
                          <a:avLst/>
                        </a:prstGeom>
                        <a:noFill/>
                        <a:ln w="28575">
                          <a:solidFill>
                            <a:srgbClr val="808080"/>
                          </a:solidFill>
                          <a:miter lim="800000"/>
                          <a:headEnd/>
                          <a:tailEnd/>
                        </a:ln>
                        <a:extLst/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6" name="TextBox 5"/>
            <p:cNvSpPr txBox="1"/>
            <p:nvPr/>
          </p:nvSpPr>
          <p:spPr>
            <a:xfrm>
              <a:off x="7088869" y="1001017"/>
              <a:ext cx="26642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>
                  <a:solidFill>
                    <a:srgbClr val="FF0000"/>
                  </a:solidFill>
                  <a:latin typeface="+mn-lt"/>
                </a:rPr>
                <a:t>I</a:t>
              </a: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7163984" y="1875084"/>
              <a:ext cx="34817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>
                  <a:solidFill>
                    <a:srgbClr val="FF0000"/>
                  </a:solidFill>
                  <a:latin typeface="+mn-lt"/>
                </a:rPr>
                <a:t>II</a:t>
              </a:r>
              <a:endParaRPr lang="en-US" b="1" dirty="0">
                <a:solidFill>
                  <a:srgbClr val="FF0000"/>
                </a:solidFill>
                <a:latin typeface="+mn-lt"/>
              </a:endParaRP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7088869" y="2363091"/>
              <a:ext cx="42992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>
                  <a:solidFill>
                    <a:srgbClr val="FF0000"/>
                  </a:solidFill>
                  <a:latin typeface="+mn-lt"/>
                </a:rPr>
                <a:t>III</a:t>
              </a:r>
              <a:endParaRPr lang="en-US" b="1" dirty="0">
                <a:solidFill>
                  <a:srgbClr val="FF0000"/>
                </a:solidFill>
                <a:latin typeface="+mn-lt"/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6795973" y="2620265"/>
              <a:ext cx="44916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>
                  <a:solidFill>
                    <a:srgbClr val="FF0000"/>
                  </a:solidFill>
                  <a:latin typeface="+mn-lt"/>
                </a:rPr>
                <a:t>IV</a:t>
              </a:r>
              <a:endParaRPr lang="en-US" b="1" dirty="0">
                <a:solidFill>
                  <a:srgbClr val="FF0000"/>
                </a:solidFill>
                <a:latin typeface="+mn-lt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7637180" y="1001016"/>
              <a:ext cx="26642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>
                  <a:solidFill>
                    <a:srgbClr val="FF0000"/>
                  </a:solidFill>
                  <a:latin typeface="+mn-lt"/>
                </a:rPr>
                <a:t>I</a:t>
              </a: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7637180" y="1875083"/>
              <a:ext cx="34817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>
                  <a:solidFill>
                    <a:srgbClr val="FF0000"/>
                  </a:solidFill>
                  <a:latin typeface="+mn-lt"/>
                </a:rPr>
                <a:t>II</a:t>
              </a:r>
              <a:endParaRPr lang="en-US" b="1" dirty="0">
                <a:solidFill>
                  <a:srgbClr val="FF0000"/>
                </a:solidFill>
                <a:latin typeface="+mn-lt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7688637" y="2353864"/>
              <a:ext cx="42992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>
                  <a:solidFill>
                    <a:srgbClr val="FF0000"/>
                  </a:solidFill>
                  <a:latin typeface="+mn-lt"/>
                </a:rPr>
                <a:t>III</a:t>
              </a:r>
              <a:endParaRPr lang="en-US" b="1" dirty="0">
                <a:solidFill>
                  <a:srgbClr val="FF0000"/>
                </a:solidFill>
                <a:latin typeface="+mn-lt"/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7913762" y="2601812"/>
              <a:ext cx="44916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>
                  <a:solidFill>
                    <a:srgbClr val="FF0000"/>
                  </a:solidFill>
                  <a:latin typeface="+mn-lt"/>
                </a:rPr>
                <a:t>IV</a:t>
              </a:r>
              <a:endParaRPr lang="en-US" b="1" dirty="0">
                <a:solidFill>
                  <a:srgbClr val="FF0000"/>
                </a:solidFill>
                <a:latin typeface="+mn-lt"/>
              </a:endParaRPr>
            </a:p>
          </p:txBody>
        </p:sp>
      </p:grpSp>
      <p:sp>
        <p:nvSpPr>
          <p:cNvPr id="15" name="TextBox 14"/>
          <p:cNvSpPr txBox="1"/>
          <p:nvPr/>
        </p:nvSpPr>
        <p:spPr>
          <a:xfrm>
            <a:off x="6561867" y="2902889"/>
            <a:ext cx="36740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  <a:latin typeface="+mn-lt"/>
              </a:rPr>
              <a:t>V</a:t>
            </a:r>
            <a:endParaRPr lang="en-US" b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8117697" y="2905118"/>
            <a:ext cx="36740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  <a:latin typeface="+mn-lt"/>
              </a:rPr>
              <a:t>V</a:t>
            </a:r>
            <a:endParaRPr lang="en-US" b="1" dirty="0">
              <a:solidFill>
                <a:srgbClr val="FF0000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749155761"/>
      </p:ext>
    </p:ext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42900" y="990600"/>
            <a:ext cx="876300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u="sng" cap="small" dirty="0" smtClean="0">
                <a:solidFill>
                  <a:srgbClr val="FF0000"/>
                </a:solidFill>
                <a:latin typeface="+mn-lt"/>
              </a:rPr>
              <a:t>CN II</a:t>
            </a:r>
            <a:r>
              <a:rPr lang="en-US" sz="2800" cap="small" dirty="0" smtClean="0">
                <a:solidFill>
                  <a:srgbClr val="FF0000"/>
                </a:solidFill>
                <a:latin typeface="+mn-lt"/>
              </a:rPr>
              <a:t> (Optic</a:t>
            </a:r>
            <a:r>
              <a:rPr lang="en-US" sz="2800" cap="small" dirty="0" smtClean="0">
                <a:solidFill>
                  <a:srgbClr val="FF0000"/>
                </a:solidFill>
                <a:latin typeface="+mn-lt"/>
              </a:rPr>
              <a:t>)</a:t>
            </a:r>
            <a:r>
              <a:rPr lang="en-US" sz="2800" cap="small" dirty="0" smtClean="0">
                <a:latin typeface="+mn-lt"/>
              </a:rPr>
              <a:t> </a:t>
            </a:r>
          </a:p>
          <a:p>
            <a:r>
              <a:rPr lang="en-US" sz="2800" cap="small" dirty="0" smtClean="0">
                <a:latin typeface="+mn-lt"/>
              </a:rPr>
              <a:t>Sphenoid </a:t>
            </a:r>
            <a:r>
              <a:rPr lang="en-US" sz="2800" cap="small" dirty="0" smtClean="0">
                <a:latin typeface="+mn-lt"/>
              </a:rPr>
              <a:t>bone fracture, multiple sclerosis, diabetes (can affect all nerves to eye)</a:t>
            </a:r>
          </a:p>
          <a:p>
            <a:endParaRPr lang="en-US" sz="2800" cap="small" dirty="0" smtClean="0">
              <a:latin typeface="+mn-lt"/>
            </a:endParaRPr>
          </a:p>
          <a:p>
            <a:r>
              <a:rPr lang="en-US" sz="2800" u="sng" cap="small" dirty="0" smtClean="0">
                <a:solidFill>
                  <a:srgbClr val="FF0000"/>
                </a:solidFill>
                <a:latin typeface="+mn-lt"/>
              </a:rPr>
              <a:t>CN III </a:t>
            </a:r>
            <a:r>
              <a:rPr lang="en-US" sz="2800" cap="small" dirty="0" smtClean="0">
                <a:solidFill>
                  <a:srgbClr val="FF0000"/>
                </a:solidFill>
                <a:latin typeface="+mn-lt"/>
              </a:rPr>
              <a:t>(Oculomotor</a:t>
            </a:r>
            <a:r>
              <a:rPr lang="en-US" sz="2800" cap="small" dirty="0" smtClean="0">
                <a:solidFill>
                  <a:srgbClr val="FF0000"/>
                </a:solidFill>
                <a:latin typeface="+mn-lt"/>
              </a:rPr>
              <a:t>) </a:t>
            </a:r>
          </a:p>
          <a:p>
            <a:r>
              <a:rPr lang="en-US" sz="2800" cap="small" dirty="0" smtClean="0">
                <a:latin typeface="+mn-lt"/>
              </a:rPr>
              <a:t>Basilar </a:t>
            </a:r>
            <a:r>
              <a:rPr lang="en-US" sz="2800" cap="small" dirty="0" smtClean="0">
                <a:latin typeface="+mn-lt"/>
              </a:rPr>
              <a:t>skull fracture, </a:t>
            </a:r>
            <a:r>
              <a:rPr lang="en-US" sz="2800" cap="small" dirty="0" smtClean="0">
                <a:latin typeface="+mn-lt"/>
              </a:rPr>
              <a:t>upper </a:t>
            </a:r>
            <a:r>
              <a:rPr lang="en-US" sz="2800" cap="small" dirty="0" smtClean="0">
                <a:latin typeface="+mn-lt"/>
              </a:rPr>
              <a:t>eyelid </a:t>
            </a:r>
            <a:r>
              <a:rPr lang="en-US" sz="2800" cap="small" dirty="0">
                <a:latin typeface="+mn-lt"/>
              </a:rPr>
              <a:t>paralysis</a:t>
            </a:r>
            <a:r>
              <a:rPr lang="en-US" sz="2800" cap="small" dirty="0" smtClean="0">
                <a:latin typeface="+mn-lt"/>
              </a:rPr>
              <a:t>– </a:t>
            </a:r>
            <a:r>
              <a:rPr lang="en-US" sz="2800" cap="small" dirty="0" smtClean="0">
                <a:latin typeface="+mn-lt"/>
              </a:rPr>
              <a:t>eyelid droop</a:t>
            </a:r>
            <a:endParaRPr lang="en-US" sz="2800" cap="small" dirty="0">
              <a:latin typeface="+mn-lt"/>
            </a:endParaRPr>
          </a:p>
        </p:txBody>
      </p:sp>
      <p:sp>
        <p:nvSpPr>
          <p:cNvPr id="3" name="Rectangle 2"/>
          <p:cNvSpPr txBox="1">
            <a:spLocks noChangeArrowheads="1"/>
          </p:cNvSpPr>
          <p:nvPr/>
        </p:nvSpPr>
        <p:spPr>
          <a:xfrm>
            <a:off x="762000" y="-76200"/>
            <a:ext cx="7924800" cy="682625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800" kern="1200" spc="-50">
                <a:solidFill>
                  <a:srgbClr val="404040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800">
                <a:solidFill>
                  <a:srgbClr val="404040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800">
                <a:solidFill>
                  <a:srgbClr val="404040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800">
                <a:solidFill>
                  <a:srgbClr val="404040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800">
                <a:solidFill>
                  <a:srgbClr val="404040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800">
                <a:solidFill>
                  <a:srgbClr val="404040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800">
                <a:solidFill>
                  <a:srgbClr val="404040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800">
                <a:solidFill>
                  <a:srgbClr val="404040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800">
                <a:solidFill>
                  <a:srgbClr val="404040"/>
                </a:solidFill>
                <a:latin typeface="Calibri Light" panose="020F0302020204030204" pitchFamily="34" charset="0"/>
              </a:defRPr>
            </a:lvl9pPr>
          </a:lstStyle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altLang="en-US" sz="3200" cap="small" dirty="0" smtClean="0">
                <a:solidFill>
                  <a:schemeClr val="tx1"/>
                </a:solidFill>
                <a:latin typeface="+mn-lt"/>
              </a:rPr>
              <a:t>Most Frequently Injured Cranial Nerves</a:t>
            </a:r>
            <a:endParaRPr lang="en-US" altLang="en-US" sz="3200" cap="small" dirty="0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098940150"/>
      </p:ext>
    </p:ext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extBox 1"/>
          <p:cNvSpPr txBox="1">
            <a:spLocks noChangeArrowheads="1"/>
          </p:cNvSpPr>
          <p:nvPr/>
        </p:nvSpPr>
        <p:spPr bwMode="auto">
          <a:xfrm>
            <a:off x="381000" y="152400"/>
            <a:ext cx="7620000" cy="6494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algn="ctr">
              <a:defRPr/>
            </a:pPr>
            <a:r>
              <a:rPr lang="en-US" altLang="en-US" sz="3200" cap="small" dirty="0" smtClean="0">
                <a:solidFill>
                  <a:srgbClr val="FF0000"/>
                </a:solidFill>
                <a:latin typeface="+mn-lt"/>
              </a:rPr>
              <a:t>The Cranial Nerves</a:t>
            </a:r>
            <a:endParaRPr lang="en-US" altLang="en-US" sz="3200" dirty="0" smtClean="0">
              <a:latin typeface="+mn-lt"/>
            </a:endParaRPr>
          </a:p>
          <a:p>
            <a:pPr>
              <a:defRPr/>
            </a:pPr>
            <a:r>
              <a:rPr lang="en-US" altLang="en-US" sz="3200" dirty="0" smtClean="0">
                <a:solidFill>
                  <a:srgbClr val="FF0000"/>
                </a:solidFill>
                <a:latin typeface="+mn-lt"/>
              </a:rPr>
              <a:t>I</a:t>
            </a:r>
            <a:r>
              <a:rPr lang="en-US" altLang="en-US" sz="3200" cap="small" dirty="0" smtClean="0">
                <a:solidFill>
                  <a:srgbClr val="FF0000"/>
                </a:solidFill>
                <a:latin typeface="+mn-lt"/>
              </a:rPr>
              <a:t>. </a:t>
            </a:r>
            <a:r>
              <a:rPr lang="en-US" altLang="en-US" sz="3200" cap="small" dirty="0" smtClean="0">
                <a:latin typeface="+mn-lt"/>
              </a:rPr>
              <a:t>Olfactory</a:t>
            </a:r>
            <a:r>
              <a:rPr lang="en-US" altLang="en-US" sz="3200" cap="small" dirty="0" smtClean="0">
                <a:solidFill>
                  <a:srgbClr val="FF0000"/>
                </a:solidFill>
                <a:latin typeface="+mn-lt"/>
              </a:rPr>
              <a:t>* </a:t>
            </a:r>
            <a:r>
              <a:rPr lang="en-US" altLang="en-US" sz="3200" cap="small" dirty="0" smtClean="0">
                <a:latin typeface="+mn-lt"/>
              </a:rPr>
              <a:t>(nuclei in cerebrum)</a:t>
            </a:r>
          </a:p>
          <a:p>
            <a:pPr>
              <a:defRPr/>
            </a:pPr>
            <a:r>
              <a:rPr lang="en-US" altLang="en-US" sz="3200" cap="small" dirty="0" smtClean="0">
                <a:solidFill>
                  <a:srgbClr val="FF0000"/>
                </a:solidFill>
                <a:latin typeface="+mn-lt"/>
              </a:rPr>
              <a:t>II. </a:t>
            </a:r>
            <a:r>
              <a:rPr lang="en-US" altLang="en-US" sz="3200" cap="small" dirty="0" smtClean="0">
                <a:latin typeface="+mn-lt"/>
              </a:rPr>
              <a:t>Optic</a:t>
            </a:r>
            <a:r>
              <a:rPr lang="en-US" altLang="en-US" sz="3200" cap="small" dirty="0" smtClean="0">
                <a:solidFill>
                  <a:srgbClr val="FF0000"/>
                </a:solidFill>
                <a:latin typeface="+mn-lt"/>
              </a:rPr>
              <a:t>* </a:t>
            </a:r>
            <a:r>
              <a:rPr lang="en-US" altLang="en-US" sz="3200" cap="small" dirty="0">
                <a:latin typeface="+mn-lt"/>
              </a:rPr>
              <a:t>(nuclei in cerebrum</a:t>
            </a:r>
            <a:r>
              <a:rPr lang="en-US" altLang="en-US" sz="3200" cap="small" dirty="0" smtClean="0">
                <a:latin typeface="+mn-lt"/>
              </a:rPr>
              <a:t>)</a:t>
            </a:r>
            <a:endParaRPr lang="en-US" altLang="en-US" sz="3200" cap="small" dirty="0" smtClean="0">
              <a:solidFill>
                <a:srgbClr val="FF0000"/>
              </a:solidFill>
              <a:latin typeface="+mn-lt"/>
            </a:endParaRPr>
          </a:p>
          <a:p>
            <a:pPr>
              <a:defRPr/>
            </a:pPr>
            <a:r>
              <a:rPr lang="en-US" altLang="en-US" sz="3200" cap="small" dirty="0" smtClean="0">
                <a:solidFill>
                  <a:srgbClr val="FF0000"/>
                </a:solidFill>
                <a:latin typeface="+mn-lt"/>
              </a:rPr>
              <a:t>III. </a:t>
            </a:r>
            <a:r>
              <a:rPr lang="en-US" altLang="en-US" sz="3200" cap="small" dirty="0" smtClean="0">
                <a:latin typeface="+mn-lt"/>
              </a:rPr>
              <a:t>Oculomotor* (nuclei in brainstem*)</a:t>
            </a:r>
          </a:p>
          <a:p>
            <a:pPr>
              <a:defRPr/>
            </a:pPr>
            <a:r>
              <a:rPr lang="en-US" altLang="en-US" sz="3200" cap="small" dirty="0" smtClean="0">
                <a:solidFill>
                  <a:srgbClr val="FF0000"/>
                </a:solidFill>
                <a:latin typeface="+mn-lt"/>
              </a:rPr>
              <a:t>IV. </a:t>
            </a:r>
            <a:r>
              <a:rPr lang="en-US" altLang="en-US" sz="3200" cap="small" dirty="0" smtClean="0">
                <a:latin typeface="+mn-lt"/>
              </a:rPr>
              <a:t>Trochlear*</a:t>
            </a:r>
          </a:p>
          <a:p>
            <a:pPr>
              <a:defRPr/>
            </a:pPr>
            <a:r>
              <a:rPr lang="en-US" altLang="en-US" sz="3200" cap="small" dirty="0" smtClean="0">
                <a:solidFill>
                  <a:srgbClr val="FF0000"/>
                </a:solidFill>
                <a:latin typeface="+mn-lt"/>
              </a:rPr>
              <a:t>V. </a:t>
            </a:r>
            <a:r>
              <a:rPr lang="en-US" altLang="en-US" sz="3200" cap="small" dirty="0" smtClean="0">
                <a:latin typeface="+mn-lt"/>
              </a:rPr>
              <a:t>Trigeminal*</a:t>
            </a:r>
          </a:p>
          <a:p>
            <a:pPr>
              <a:defRPr/>
            </a:pPr>
            <a:r>
              <a:rPr lang="en-US" altLang="en-US" sz="3200" cap="small" dirty="0" smtClean="0">
                <a:solidFill>
                  <a:srgbClr val="FF0000"/>
                </a:solidFill>
                <a:latin typeface="+mn-lt"/>
              </a:rPr>
              <a:t>VI. </a:t>
            </a:r>
            <a:r>
              <a:rPr lang="en-US" altLang="en-US" sz="3200" cap="small" dirty="0" err="1" smtClean="0">
                <a:latin typeface="+mn-lt"/>
              </a:rPr>
              <a:t>Abducens</a:t>
            </a:r>
            <a:r>
              <a:rPr lang="en-US" altLang="en-US" sz="3200" cap="small" dirty="0" smtClean="0">
                <a:latin typeface="+mn-lt"/>
              </a:rPr>
              <a:t>*</a:t>
            </a:r>
          </a:p>
          <a:p>
            <a:pPr>
              <a:defRPr/>
            </a:pPr>
            <a:r>
              <a:rPr lang="en-US" altLang="en-US" sz="3200" cap="small" dirty="0" smtClean="0">
                <a:solidFill>
                  <a:srgbClr val="FF0000"/>
                </a:solidFill>
                <a:latin typeface="+mn-lt"/>
              </a:rPr>
              <a:t>VII. </a:t>
            </a:r>
            <a:r>
              <a:rPr lang="en-US" altLang="en-US" sz="3200" cap="small" dirty="0" smtClean="0">
                <a:latin typeface="+mn-lt"/>
              </a:rPr>
              <a:t>Facial*</a:t>
            </a:r>
          </a:p>
          <a:p>
            <a:pPr>
              <a:defRPr/>
            </a:pPr>
            <a:r>
              <a:rPr lang="en-US" altLang="en-US" sz="3200" cap="small" dirty="0" smtClean="0">
                <a:solidFill>
                  <a:srgbClr val="FF0000"/>
                </a:solidFill>
                <a:latin typeface="+mn-lt"/>
              </a:rPr>
              <a:t>VIII. </a:t>
            </a:r>
            <a:r>
              <a:rPr lang="en-US" altLang="en-US" sz="3200" cap="small" dirty="0" smtClean="0">
                <a:latin typeface="+mn-lt"/>
              </a:rPr>
              <a:t>Vestibulocochlear* (previously ‘acoustic’)</a:t>
            </a:r>
          </a:p>
          <a:p>
            <a:pPr>
              <a:defRPr/>
            </a:pPr>
            <a:r>
              <a:rPr lang="en-US" altLang="en-US" sz="3200" cap="small" dirty="0" smtClean="0">
                <a:solidFill>
                  <a:srgbClr val="FF0000"/>
                </a:solidFill>
                <a:latin typeface="+mn-lt"/>
              </a:rPr>
              <a:t>IX. </a:t>
            </a:r>
            <a:r>
              <a:rPr lang="en-US" altLang="en-US" sz="3200" cap="small" dirty="0" smtClean="0">
                <a:latin typeface="+mn-lt"/>
              </a:rPr>
              <a:t>Glossopharyngeal*</a:t>
            </a:r>
          </a:p>
          <a:p>
            <a:pPr>
              <a:defRPr/>
            </a:pPr>
            <a:r>
              <a:rPr lang="en-US" altLang="en-US" sz="3200" cap="small" dirty="0" smtClean="0">
                <a:solidFill>
                  <a:srgbClr val="FF0000"/>
                </a:solidFill>
                <a:latin typeface="+mn-lt"/>
              </a:rPr>
              <a:t>X. </a:t>
            </a:r>
            <a:r>
              <a:rPr lang="en-US" altLang="en-US" sz="3200" cap="small" dirty="0" smtClean="0">
                <a:latin typeface="+mn-lt"/>
              </a:rPr>
              <a:t>Vagus*</a:t>
            </a:r>
          </a:p>
          <a:p>
            <a:pPr>
              <a:defRPr/>
            </a:pPr>
            <a:r>
              <a:rPr lang="en-US" altLang="en-US" sz="3200" cap="small" dirty="0" smtClean="0">
                <a:solidFill>
                  <a:srgbClr val="FF0000"/>
                </a:solidFill>
                <a:latin typeface="+mn-lt"/>
              </a:rPr>
              <a:t>XI. </a:t>
            </a:r>
            <a:r>
              <a:rPr lang="en-US" altLang="en-US" sz="3200" cap="small" dirty="0" smtClean="0">
                <a:latin typeface="+mn-lt"/>
              </a:rPr>
              <a:t>Accessory*</a:t>
            </a:r>
          </a:p>
          <a:p>
            <a:pPr>
              <a:defRPr/>
            </a:pPr>
            <a:r>
              <a:rPr lang="en-US" altLang="en-US" sz="3200" cap="small" dirty="0" smtClean="0">
                <a:solidFill>
                  <a:srgbClr val="FF0000"/>
                </a:solidFill>
                <a:latin typeface="+mn-lt"/>
              </a:rPr>
              <a:t>XII. </a:t>
            </a:r>
            <a:r>
              <a:rPr lang="en-US" altLang="en-US" sz="3200" cap="small" dirty="0" smtClean="0">
                <a:latin typeface="+mn-lt"/>
              </a:rPr>
              <a:t>Hypoglossal*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4572000" y="2209800"/>
            <a:ext cx="3810000" cy="193899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cap="small" dirty="0" smtClean="0">
                <a:latin typeface="+mn-lt"/>
              </a:rPr>
              <a:t>Memory Trick                                          (not the dirty version):</a:t>
            </a:r>
          </a:p>
          <a:p>
            <a:r>
              <a:rPr lang="en-US" u="sng" cap="small" dirty="0" smtClean="0">
                <a:latin typeface="+mn-lt"/>
              </a:rPr>
              <a:t>O</a:t>
            </a:r>
            <a:r>
              <a:rPr lang="en-US" cap="small" dirty="0" smtClean="0">
                <a:latin typeface="+mn-lt"/>
              </a:rPr>
              <a:t>h, </a:t>
            </a:r>
            <a:r>
              <a:rPr lang="en-US" u="sng" cap="small" dirty="0" smtClean="0">
                <a:latin typeface="+mn-lt"/>
              </a:rPr>
              <a:t>o</a:t>
            </a:r>
            <a:r>
              <a:rPr lang="en-US" cap="small" dirty="0" smtClean="0">
                <a:latin typeface="+mn-lt"/>
              </a:rPr>
              <a:t>h ,</a:t>
            </a:r>
            <a:r>
              <a:rPr lang="en-US" u="sng" cap="small" dirty="0" smtClean="0">
                <a:latin typeface="+mn-lt"/>
              </a:rPr>
              <a:t>o</a:t>
            </a:r>
            <a:r>
              <a:rPr lang="en-US" cap="small" dirty="0" smtClean="0">
                <a:latin typeface="+mn-lt"/>
              </a:rPr>
              <a:t>h</a:t>
            </a:r>
          </a:p>
          <a:p>
            <a:r>
              <a:rPr lang="en-US" u="sng" cap="small" dirty="0">
                <a:latin typeface="+mn-lt"/>
              </a:rPr>
              <a:t>t</a:t>
            </a:r>
            <a:r>
              <a:rPr lang="en-US" cap="small" dirty="0" smtClean="0">
                <a:latin typeface="+mn-lt"/>
              </a:rPr>
              <a:t>o </a:t>
            </a:r>
            <a:r>
              <a:rPr lang="en-US" u="sng" cap="small" dirty="0" smtClean="0">
                <a:latin typeface="+mn-lt"/>
              </a:rPr>
              <a:t>t</a:t>
            </a:r>
            <a:r>
              <a:rPr lang="en-US" cap="small" dirty="0" smtClean="0">
                <a:latin typeface="+mn-lt"/>
              </a:rPr>
              <a:t>aste </a:t>
            </a:r>
            <a:r>
              <a:rPr lang="en-US" u="sng" cap="small" dirty="0" smtClean="0">
                <a:latin typeface="+mn-lt"/>
              </a:rPr>
              <a:t>a</a:t>
            </a:r>
            <a:r>
              <a:rPr lang="en-US" cap="small" dirty="0" smtClean="0">
                <a:latin typeface="+mn-lt"/>
              </a:rPr>
              <a:t>nd </a:t>
            </a:r>
            <a:r>
              <a:rPr lang="en-US" u="sng" cap="small" dirty="0" smtClean="0">
                <a:latin typeface="+mn-lt"/>
              </a:rPr>
              <a:t>f</a:t>
            </a:r>
            <a:r>
              <a:rPr lang="en-US" cap="small" dirty="0" smtClean="0">
                <a:latin typeface="+mn-lt"/>
              </a:rPr>
              <a:t>eel                            </a:t>
            </a:r>
            <a:r>
              <a:rPr lang="en-US" u="sng" cap="small" dirty="0" smtClean="0">
                <a:latin typeface="+mn-lt"/>
              </a:rPr>
              <a:t>v</a:t>
            </a:r>
            <a:r>
              <a:rPr lang="en-US" cap="small" dirty="0" smtClean="0">
                <a:latin typeface="+mn-lt"/>
              </a:rPr>
              <a:t>ery </a:t>
            </a:r>
            <a:r>
              <a:rPr lang="en-US" u="sng" cap="small" dirty="0" smtClean="0">
                <a:latin typeface="+mn-lt"/>
              </a:rPr>
              <a:t>g</a:t>
            </a:r>
            <a:r>
              <a:rPr lang="en-US" cap="small" dirty="0" smtClean="0">
                <a:latin typeface="+mn-lt"/>
              </a:rPr>
              <a:t>ood </a:t>
            </a:r>
            <a:r>
              <a:rPr lang="en-US" u="sng" cap="small" dirty="0" smtClean="0">
                <a:latin typeface="+mn-lt"/>
              </a:rPr>
              <a:t>v</a:t>
            </a:r>
            <a:r>
              <a:rPr lang="en-US" cap="small" dirty="0" smtClean="0">
                <a:latin typeface="+mn-lt"/>
              </a:rPr>
              <a:t>odka, </a:t>
            </a:r>
            <a:r>
              <a:rPr lang="en-US" u="sng" cap="small" dirty="0">
                <a:latin typeface="+mn-lt"/>
              </a:rPr>
              <a:t>a</a:t>
            </a:r>
            <a:r>
              <a:rPr lang="en-US" cap="small" dirty="0" smtClean="0">
                <a:latin typeface="+mn-lt"/>
              </a:rPr>
              <a:t>h, </a:t>
            </a:r>
            <a:r>
              <a:rPr lang="en-US" u="sng" cap="small" dirty="0" smtClean="0">
                <a:latin typeface="+mn-lt"/>
              </a:rPr>
              <a:t>h</a:t>
            </a:r>
            <a:r>
              <a:rPr lang="en-US" cap="small" dirty="0" smtClean="0">
                <a:latin typeface="+mn-lt"/>
              </a:rPr>
              <a:t>eaven</a:t>
            </a:r>
            <a:endParaRPr lang="en-US" cap="small" dirty="0">
              <a:latin typeface="+mn-lt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35910" y="4543048"/>
            <a:ext cx="6073867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en-US" sz="2800" cap="small" dirty="0" smtClean="0">
                <a:solidFill>
                  <a:srgbClr val="FF0000"/>
                </a:solidFill>
                <a:latin typeface="Calibri" panose="020F0502020204030204" pitchFamily="34" charset="0"/>
              </a:rPr>
              <a:t>Axons</a:t>
            </a:r>
            <a:r>
              <a:rPr lang="en-US" altLang="en-US" sz="2800" cap="small" dirty="0" smtClean="0">
                <a:latin typeface="Calibri" panose="020F0502020204030204" pitchFamily="34" charset="0"/>
              </a:rPr>
              <a:t> </a:t>
            </a:r>
            <a:r>
              <a:rPr lang="en-US" altLang="en-US" sz="2800" cap="small" dirty="0">
                <a:latin typeface="Calibri" panose="020F0502020204030204" pitchFamily="34" charset="0"/>
              </a:rPr>
              <a:t>f</a:t>
            </a:r>
            <a:r>
              <a:rPr lang="en-US" altLang="en-US" sz="2800" cap="small" dirty="0" smtClean="0">
                <a:latin typeface="Calibri" panose="020F0502020204030204" pitchFamily="34" charset="0"/>
              </a:rPr>
              <a:t>rom neurons </a:t>
            </a:r>
            <a:r>
              <a:rPr lang="en-US" altLang="en-US" sz="2800" cap="small" dirty="0">
                <a:latin typeface="Calibri" panose="020F0502020204030204" pitchFamily="34" charset="0"/>
              </a:rPr>
              <a:t>in the </a:t>
            </a:r>
            <a:r>
              <a:rPr lang="en-US" altLang="en-US" sz="2800" cap="small" dirty="0" smtClean="0">
                <a:latin typeface="Calibri" panose="020F0502020204030204" pitchFamily="34" charset="0"/>
              </a:rPr>
              <a:t>cerebrum and brainstem exit </a:t>
            </a:r>
            <a:r>
              <a:rPr lang="en-US" altLang="en-US" sz="2800" cap="small" dirty="0">
                <a:latin typeface="Calibri" panose="020F0502020204030204" pitchFamily="34" charset="0"/>
              </a:rPr>
              <a:t>through the </a:t>
            </a:r>
            <a:r>
              <a:rPr lang="en-US" altLang="en-US" sz="2800" cap="small" dirty="0" smtClean="0">
                <a:latin typeface="Calibri" panose="020F0502020204030204" pitchFamily="34" charset="0"/>
              </a:rPr>
              <a:t>cranium to go to/from the face, head &amp; neck</a:t>
            </a:r>
            <a:endParaRPr lang="en-US" sz="2800" dirty="0"/>
          </a:p>
        </p:txBody>
      </p:sp>
      <p:grpSp>
        <p:nvGrpSpPr>
          <p:cNvPr id="25" name="Group 24"/>
          <p:cNvGrpSpPr/>
          <p:nvPr/>
        </p:nvGrpSpPr>
        <p:grpSpPr>
          <a:xfrm>
            <a:off x="1126009" y="242996"/>
            <a:ext cx="6809226" cy="4045952"/>
            <a:chOff x="1134811" y="586287"/>
            <a:chExt cx="7251856" cy="4076198"/>
          </a:xfrm>
        </p:grpSpPr>
        <p:pic>
          <p:nvPicPr>
            <p:cNvPr id="14" name="Picture 13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34811" y="629347"/>
              <a:ext cx="3124200" cy="3935163"/>
            </a:xfrm>
            <a:prstGeom prst="rect">
              <a:avLst/>
            </a:prstGeom>
          </p:spPr>
        </p:pic>
        <p:sp>
          <p:nvSpPr>
            <p:cNvPr id="17" name="Oval 16"/>
            <p:cNvSpPr/>
            <p:nvPr/>
          </p:nvSpPr>
          <p:spPr>
            <a:xfrm>
              <a:off x="2971800" y="2362200"/>
              <a:ext cx="685800" cy="714375"/>
            </a:xfrm>
            <a:prstGeom prst="ellipse">
              <a:avLst/>
            </a:prstGeom>
            <a:noFill/>
            <a:ln w="47625">
              <a:solidFill>
                <a:schemeClr val="tx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23" name="Group 22"/>
            <p:cNvGrpSpPr/>
            <p:nvPr/>
          </p:nvGrpSpPr>
          <p:grpSpPr>
            <a:xfrm>
              <a:off x="4401309" y="586287"/>
              <a:ext cx="3985358" cy="4076198"/>
              <a:chOff x="4248909" y="576762"/>
              <a:chExt cx="3985358" cy="4076198"/>
            </a:xfrm>
          </p:grpSpPr>
          <p:grpSp>
            <p:nvGrpSpPr>
              <p:cNvPr id="11" name="Group 10"/>
              <p:cNvGrpSpPr/>
              <p:nvPr/>
            </p:nvGrpSpPr>
            <p:grpSpPr>
              <a:xfrm>
                <a:off x="4248909" y="576762"/>
                <a:ext cx="3985358" cy="4076198"/>
                <a:chOff x="4375130" y="1375756"/>
                <a:chExt cx="4569195" cy="4315975"/>
              </a:xfrm>
            </p:grpSpPr>
            <p:pic>
              <p:nvPicPr>
                <p:cNvPr id="12" name="Picture 11"/>
                <p:cNvPicPr>
                  <a:picLocks noChangeAspect="1"/>
                </p:cNvPicPr>
                <p:nvPr/>
              </p:nvPicPr>
              <p:blipFill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4375130" y="1576931"/>
                  <a:ext cx="4569195" cy="4114800"/>
                </a:xfrm>
                <a:prstGeom prst="rect">
                  <a:avLst/>
                </a:prstGeom>
              </p:spPr>
            </p:pic>
            <p:sp>
              <p:nvSpPr>
                <p:cNvPr id="13" name="TextBox 12"/>
                <p:cNvSpPr txBox="1"/>
                <p:nvPr/>
              </p:nvSpPr>
              <p:spPr>
                <a:xfrm>
                  <a:off x="4800600" y="1375756"/>
                  <a:ext cx="1295400" cy="609600"/>
                </a:xfrm>
                <a:prstGeom prst="rect">
                  <a:avLst/>
                </a:prstGeom>
                <a:solidFill>
                  <a:schemeClr val="bg1"/>
                </a:solidFill>
              </p:spPr>
              <p:txBody>
                <a:bodyPr wrap="square" rtlCol="0">
                  <a:spAutoFit/>
                </a:bodyPr>
                <a:lstStyle/>
                <a:p>
                  <a:endParaRPr lang="en-US" dirty="0"/>
                </a:p>
              </p:txBody>
            </p:sp>
          </p:grpSp>
          <p:sp>
            <p:nvSpPr>
              <p:cNvPr id="22" name="TextBox 21"/>
              <p:cNvSpPr txBox="1"/>
              <p:nvPr/>
            </p:nvSpPr>
            <p:spPr>
              <a:xfrm>
                <a:off x="4297459" y="2130203"/>
                <a:ext cx="841553" cy="457200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/>
              <a:p>
                <a:endParaRPr lang="en-US" dirty="0"/>
              </a:p>
            </p:txBody>
          </p:sp>
        </p:grpSp>
        <p:sp>
          <p:nvSpPr>
            <p:cNvPr id="21" name="Oval 20"/>
            <p:cNvSpPr/>
            <p:nvPr/>
          </p:nvSpPr>
          <p:spPr>
            <a:xfrm>
              <a:off x="7021879" y="2005012"/>
              <a:ext cx="685800" cy="714375"/>
            </a:xfrm>
            <a:prstGeom prst="ellipse">
              <a:avLst/>
            </a:prstGeom>
            <a:noFill/>
            <a:ln w="47625">
              <a:solidFill>
                <a:schemeClr val="tx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8" name="Straight Arrow Connector 17"/>
            <p:cNvCxnSpPr/>
            <p:nvPr/>
          </p:nvCxnSpPr>
          <p:spPr>
            <a:xfrm flipV="1">
              <a:off x="3560241" y="2424272"/>
              <a:ext cx="3429000" cy="417381"/>
            </a:xfrm>
            <a:prstGeom prst="straightConnector1">
              <a:avLst/>
            </a:prstGeom>
            <a:ln w="38100">
              <a:solidFill>
                <a:schemeClr val="tx1"/>
              </a:solidFill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4" name="Picture 2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7000" y="4071720"/>
            <a:ext cx="1782373" cy="2555260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38311033"/>
      </p:ext>
    </p:ext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 txBox="1">
            <a:spLocks noChangeArrowheads="1"/>
          </p:cNvSpPr>
          <p:nvPr/>
        </p:nvSpPr>
        <p:spPr bwMode="auto">
          <a:xfrm>
            <a:off x="76200" y="1066800"/>
            <a:ext cx="4755630" cy="541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182563" indent="-1825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5000"/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5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5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0250" indent="-1825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4888" indent="-1825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87450" indent="-13652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716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5544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73736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9202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eaLnBrk="1" hangingPunct="1">
              <a:buNone/>
            </a:pPr>
            <a:r>
              <a:rPr lang="en-US" altLang="en-US" sz="3200" cap="small" dirty="0" smtClean="0">
                <a:latin typeface="Calibri" panose="020F0502020204030204" pitchFamily="34" charset="0"/>
              </a:rPr>
              <a:t>Cranial Nerves</a:t>
            </a:r>
            <a:r>
              <a:rPr lang="en-US" altLang="en-US" sz="3200" cap="small" dirty="0" smtClean="0">
                <a:solidFill>
                  <a:srgbClr val="FF0000"/>
                </a:solidFill>
                <a:latin typeface="Calibri" panose="020F0502020204030204" pitchFamily="34" charset="0"/>
              </a:rPr>
              <a:t> innervate (Motor) muscles &amp;                   glands </a:t>
            </a:r>
            <a:r>
              <a:rPr lang="en-US" altLang="en-US" sz="3200" cap="small" dirty="0" smtClean="0">
                <a:latin typeface="Calibri" panose="020F0502020204030204" pitchFamily="34" charset="0"/>
              </a:rPr>
              <a:t>of the                                          </a:t>
            </a:r>
            <a:r>
              <a:rPr lang="en-US" altLang="en-US" sz="3200" cap="small" dirty="0" smtClean="0">
                <a:solidFill>
                  <a:srgbClr val="FF0000"/>
                </a:solidFill>
                <a:latin typeface="Calibri" panose="020F0502020204030204" pitchFamily="34" charset="0"/>
              </a:rPr>
              <a:t>head &amp; neck</a:t>
            </a:r>
          </a:p>
          <a:p>
            <a:pPr marL="0" indent="0" eaLnBrk="1" hangingPunct="1">
              <a:buNone/>
            </a:pPr>
            <a:endParaRPr lang="en-US" altLang="en-US" sz="3200" cap="small" dirty="0" smtClean="0">
              <a:solidFill>
                <a:srgbClr val="FF0000"/>
              </a:solidFill>
              <a:latin typeface="Calibri" panose="020F0502020204030204" pitchFamily="34" charset="0"/>
            </a:endParaRPr>
          </a:p>
          <a:p>
            <a:pPr marL="0" indent="0" eaLnBrk="1" hangingPunct="1">
              <a:buNone/>
            </a:pPr>
            <a:r>
              <a:rPr lang="en-US" altLang="en-US" sz="3200" cap="small" dirty="0" smtClean="0">
                <a:solidFill>
                  <a:srgbClr val="FF0000"/>
                </a:solidFill>
                <a:latin typeface="Calibri" panose="020F0502020204030204" pitchFamily="34" charset="0"/>
              </a:rPr>
              <a:t>Sensory information: </a:t>
            </a:r>
            <a:r>
              <a:rPr lang="en-US" altLang="en-US" sz="3200" cap="small" dirty="0" smtClean="0">
                <a:latin typeface="Calibri" panose="020F0502020204030204" pitchFamily="34" charset="0"/>
              </a:rPr>
              <a:t>Returns </a:t>
            </a:r>
            <a:r>
              <a:rPr lang="en-US" altLang="en-US" sz="3200" u="sng" cap="small" dirty="0" smtClean="0">
                <a:solidFill>
                  <a:srgbClr val="FF0000"/>
                </a:solidFill>
                <a:latin typeface="Calibri" panose="020F0502020204030204" pitchFamily="34" charset="0"/>
              </a:rPr>
              <a:t>to the brain </a:t>
            </a:r>
            <a:r>
              <a:rPr lang="en-US" altLang="en-US" sz="3200" cap="small" dirty="0">
                <a:latin typeface="Calibri" panose="020F0502020204030204" pitchFamily="34" charset="0"/>
              </a:rPr>
              <a:t>v</a:t>
            </a:r>
            <a:r>
              <a:rPr lang="en-US" altLang="en-US" sz="3200" cap="small" dirty="0" smtClean="0">
                <a:latin typeface="Calibri" panose="020F0502020204030204" pitchFamily="34" charset="0"/>
              </a:rPr>
              <a:t>ia peripheral nerve fibers (axons)</a:t>
            </a:r>
            <a:endParaRPr lang="en-US" altLang="en-US" sz="3200" b="0" cap="small" dirty="0" smtClean="0">
              <a:latin typeface="Calibri" panose="020F050202020403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743200" y="14325"/>
            <a:ext cx="448206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cap="small" dirty="0" smtClean="0">
                <a:latin typeface="+mn-lt"/>
              </a:rPr>
              <a:t>Intro to Cranial Nerves</a:t>
            </a:r>
            <a:endParaRPr lang="en-US" sz="3600" cap="small" dirty="0">
              <a:latin typeface="+mn-lt"/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0662" y="1419224"/>
            <a:ext cx="4673038" cy="437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8931401"/>
      </p:ext>
    </p:ext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04800" y="838200"/>
            <a:ext cx="8229600" cy="6019800"/>
          </a:xfrm>
        </p:spPr>
        <p:txBody>
          <a:bodyPr/>
          <a:lstStyle/>
          <a:p>
            <a:pPr eaLnBrk="1" hangingPunct="1">
              <a:defRPr/>
            </a:pPr>
            <a:r>
              <a:rPr lang="en-US" altLang="en-US" sz="3200" cap="small" dirty="0" smtClean="0">
                <a:solidFill>
                  <a:schemeClr val="tx1"/>
                </a:solidFill>
              </a:rPr>
              <a:t>There are </a:t>
            </a:r>
            <a:r>
              <a:rPr lang="en-US" altLang="en-US" sz="3200" u="sng" cap="small" dirty="0" smtClean="0">
                <a:solidFill>
                  <a:srgbClr val="FF0000"/>
                </a:solidFill>
              </a:rPr>
              <a:t>12 PAIRS</a:t>
            </a:r>
            <a:r>
              <a:rPr lang="en-US" altLang="en-US" sz="3200" cap="small" dirty="0" smtClean="0">
                <a:solidFill>
                  <a:srgbClr val="FF0000"/>
                </a:solidFill>
              </a:rPr>
              <a:t> </a:t>
            </a:r>
            <a:r>
              <a:rPr lang="en-US" altLang="en-US" sz="3200" cap="small" dirty="0" smtClean="0">
                <a:solidFill>
                  <a:schemeClr val="tx1"/>
                </a:solidFill>
              </a:rPr>
              <a:t>of</a:t>
            </a:r>
            <a:r>
              <a:rPr lang="en-US" altLang="en-US" sz="3200" cap="small" dirty="0" smtClean="0">
                <a:solidFill>
                  <a:srgbClr val="FF0000"/>
                </a:solidFill>
              </a:rPr>
              <a:t> </a:t>
            </a:r>
            <a:r>
              <a:rPr lang="en-US" altLang="en-US" sz="3200" cap="small" dirty="0" smtClean="0">
                <a:solidFill>
                  <a:schemeClr val="tx1"/>
                </a:solidFill>
              </a:rPr>
              <a:t>Cranial Nerves                                       (nuclei are bilateral -right side axons go to right side of body)</a:t>
            </a:r>
            <a:endParaRPr lang="en-US" altLang="en-US" sz="3200" u="sng" cap="small" dirty="0" smtClean="0">
              <a:solidFill>
                <a:srgbClr val="FF0000"/>
              </a:solidFill>
            </a:endParaRPr>
          </a:p>
          <a:p>
            <a:pPr marL="0" indent="0">
              <a:buNone/>
              <a:defRPr/>
            </a:pPr>
            <a:r>
              <a:rPr lang="en-US" altLang="en-US" sz="3200" u="sng" cap="small" dirty="0" smtClean="0">
                <a:solidFill>
                  <a:srgbClr val="FF0000"/>
                </a:solidFill>
              </a:rPr>
              <a:t>2</a:t>
            </a:r>
            <a:r>
              <a:rPr lang="en-US" altLang="en-US" sz="3200" cap="small" dirty="0" smtClean="0">
                <a:solidFill>
                  <a:srgbClr val="FF0000"/>
                </a:solidFill>
              </a:rPr>
              <a:t> </a:t>
            </a:r>
            <a:r>
              <a:rPr lang="en-US" altLang="en-US" sz="3200" cap="small" dirty="0" smtClean="0">
                <a:solidFill>
                  <a:schemeClr val="tx1"/>
                </a:solidFill>
              </a:rPr>
              <a:t>cranial nerve nuclei                                                                 are in the </a:t>
            </a:r>
            <a:r>
              <a:rPr lang="en-US" altLang="en-US" sz="3200" cap="small" dirty="0" smtClean="0">
                <a:solidFill>
                  <a:srgbClr val="FF0000"/>
                </a:solidFill>
              </a:rPr>
              <a:t>Cerebrum</a:t>
            </a:r>
            <a:endParaRPr lang="en-US" altLang="en-US" sz="3200" cap="small" dirty="0">
              <a:solidFill>
                <a:srgbClr val="FF0000"/>
              </a:solidFill>
            </a:endParaRPr>
          </a:p>
          <a:p>
            <a:pPr marL="0" indent="0">
              <a:buNone/>
              <a:defRPr/>
            </a:pPr>
            <a:r>
              <a:rPr lang="en-US" altLang="en-US" sz="3200" cap="small" dirty="0" smtClean="0">
                <a:solidFill>
                  <a:schemeClr val="tx1"/>
                </a:solidFill>
              </a:rPr>
              <a:t>Cranial nerves </a:t>
            </a:r>
            <a:r>
              <a:rPr lang="en-US" altLang="en-US" sz="3200" cap="small" dirty="0" smtClean="0">
                <a:solidFill>
                  <a:srgbClr val="FF0000"/>
                </a:solidFill>
              </a:rPr>
              <a:t>CN I &amp; CN II</a:t>
            </a:r>
            <a:endParaRPr lang="en-US" altLang="en-US" sz="3200" cap="small" dirty="0">
              <a:solidFill>
                <a:schemeClr val="tx1"/>
              </a:solidFill>
            </a:endParaRPr>
          </a:p>
          <a:p>
            <a:pPr marL="0" indent="0">
              <a:buNone/>
              <a:defRPr/>
            </a:pPr>
            <a:endParaRPr lang="en-US" altLang="en-US" sz="3600" cap="small" dirty="0" smtClean="0">
              <a:solidFill>
                <a:srgbClr val="FF0000"/>
              </a:solidFill>
            </a:endParaRPr>
          </a:p>
          <a:p>
            <a:pPr marL="0" indent="0">
              <a:buNone/>
              <a:defRPr/>
            </a:pPr>
            <a:r>
              <a:rPr lang="en-US" altLang="en-US" sz="3200" u="sng" cap="small" dirty="0" smtClean="0">
                <a:solidFill>
                  <a:srgbClr val="FF0000"/>
                </a:solidFill>
              </a:rPr>
              <a:t>10</a:t>
            </a:r>
            <a:r>
              <a:rPr lang="en-US" altLang="en-US" sz="3200" cap="small" dirty="0" smtClean="0">
                <a:solidFill>
                  <a:srgbClr val="FF0000"/>
                </a:solidFill>
              </a:rPr>
              <a:t> </a:t>
            </a:r>
            <a:r>
              <a:rPr lang="en-US" altLang="en-US" sz="3200" cap="small" dirty="0" smtClean="0">
                <a:solidFill>
                  <a:schemeClr val="tx1"/>
                </a:solidFill>
              </a:rPr>
              <a:t>cranial nerve nuclei                                                                 are in the </a:t>
            </a:r>
            <a:r>
              <a:rPr lang="en-US" altLang="en-US" sz="3200" cap="small" dirty="0" smtClean="0">
                <a:solidFill>
                  <a:srgbClr val="FF0000"/>
                </a:solidFill>
              </a:rPr>
              <a:t>Brainstem</a:t>
            </a:r>
            <a:endParaRPr lang="en-US" altLang="en-US" sz="3200" cap="small" dirty="0">
              <a:solidFill>
                <a:srgbClr val="FF0000"/>
              </a:solidFill>
            </a:endParaRPr>
          </a:p>
          <a:p>
            <a:pPr marL="0" indent="0">
              <a:buNone/>
              <a:defRPr/>
            </a:pPr>
            <a:r>
              <a:rPr lang="en-US" altLang="en-US" sz="3200" cap="small" dirty="0" smtClean="0">
                <a:solidFill>
                  <a:srgbClr val="FF0000"/>
                </a:solidFill>
              </a:rPr>
              <a:t>CN III - CN XII</a:t>
            </a:r>
            <a:endParaRPr lang="en-US" altLang="en-US" sz="3200" cap="small" dirty="0">
              <a:solidFill>
                <a:srgbClr val="FF0000"/>
              </a:solidFill>
            </a:endParaRPr>
          </a:p>
          <a:p>
            <a:pPr eaLnBrk="1" hangingPunct="1">
              <a:defRPr/>
            </a:pPr>
            <a:endParaRPr lang="en-US" altLang="en-US" sz="2800" dirty="0" smtClean="0">
              <a:solidFill>
                <a:schemeClr val="tx1"/>
              </a:solidFill>
            </a:endParaRPr>
          </a:p>
        </p:txBody>
      </p:sp>
      <p:graphicFrame>
        <p:nvGraphicFramePr>
          <p:cNvPr id="12292" name="Object 4"/>
          <p:cNvGraphicFramePr>
            <a:graphicFrameLocks noGrp="1" noChangeAspect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348669301"/>
              </p:ext>
            </p:extLst>
          </p:nvPr>
        </p:nvGraphicFramePr>
        <p:xfrm>
          <a:off x="5486400" y="2286000"/>
          <a:ext cx="3291838" cy="426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53" name="Image" r:id="rId4" imgW="2755164" imgH="3571961" progId="Photoshop.Image.7">
                  <p:embed/>
                </p:oleObj>
              </mc:Choice>
              <mc:Fallback>
                <p:oleObj name="Image" r:id="rId4" imgW="2755164" imgH="3571961" progId="Photoshop.Image.7">
                  <p:embed/>
                  <p:pic>
                    <p:nvPicPr>
                      <p:cNvPr id="0" name="Object 4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86400" y="2286000"/>
                        <a:ext cx="3291838" cy="4267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2514600" y="76200"/>
            <a:ext cx="400526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cap="small" dirty="0" smtClean="0">
                <a:latin typeface="+mn-lt"/>
              </a:rPr>
              <a:t>Intro to Cranial Nerves</a:t>
            </a:r>
            <a:endParaRPr lang="en-US" sz="3200" cap="small" dirty="0">
              <a:latin typeface="+mn-lt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28600" y="1371600"/>
            <a:ext cx="8229600" cy="2286000"/>
          </a:xfrm>
        </p:spPr>
        <p:txBody>
          <a:bodyPr/>
          <a:lstStyle/>
          <a:p>
            <a:pPr marL="0" indent="0" eaLnBrk="1" hangingPunct="1">
              <a:buFont typeface="Calibri" panose="020F0502020204030204" pitchFamily="34" charset="0"/>
              <a:buNone/>
            </a:pPr>
            <a:r>
              <a:rPr lang="en-US" altLang="en-US" sz="3200" cap="small" dirty="0" smtClean="0">
                <a:solidFill>
                  <a:schemeClr val="tx1"/>
                </a:solidFill>
              </a:rPr>
              <a:t>Olfaction: </a:t>
            </a:r>
            <a:r>
              <a:rPr lang="en-US" altLang="en-US" sz="3200" u="sng" cap="small" dirty="0" smtClean="0">
                <a:solidFill>
                  <a:srgbClr val="FF0000"/>
                </a:solidFill>
              </a:rPr>
              <a:t>Sensory axons only</a:t>
            </a:r>
            <a:endParaRPr lang="en-US" altLang="en-US" sz="3200" u="sng" cap="small" dirty="0">
              <a:solidFill>
                <a:srgbClr val="FF0000"/>
              </a:solidFill>
            </a:endParaRPr>
          </a:p>
          <a:p>
            <a:pPr marL="0" indent="0" eaLnBrk="1" hangingPunct="1">
              <a:buFont typeface="Calibri" panose="020F0502020204030204" pitchFamily="34" charset="0"/>
              <a:buNone/>
            </a:pPr>
            <a:r>
              <a:rPr lang="en-US" altLang="en-US" sz="3200" cap="small" dirty="0">
                <a:solidFill>
                  <a:schemeClr val="tx1"/>
                </a:solidFill>
              </a:rPr>
              <a:t>O</a:t>
            </a:r>
            <a:r>
              <a:rPr lang="en-US" altLang="en-US" sz="3200" cap="small" dirty="0" smtClean="0">
                <a:solidFill>
                  <a:schemeClr val="tx1"/>
                </a:solidFill>
              </a:rPr>
              <a:t>lfactory bulbs on Cribiform </a:t>
            </a:r>
            <a:r>
              <a:rPr lang="en-US" altLang="en-US" sz="3200" cap="small" dirty="0">
                <a:solidFill>
                  <a:schemeClr val="tx1"/>
                </a:solidFill>
              </a:rPr>
              <a:t>P</a:t>
            </a:r>
            <a:r>
              <a:rPr lang="en-US" altLang="en-US" sz="3200" cap="small" dirty="0" smtClean="0">
                <a:solidFill>
                  <a:schemeClr val="tx1"/>
                </a:solidFill>
              </a:rPr>
              <a:t>late (Ethmoid Bone) Their Axons project to Nuclei in the </a:t>
            </a:r>
            <a:r>
              <a:rPr lang="en-US" altLang="en-US" sz="3200" cap="small" dirty="0" smtClean="0">
                <a:solidFill>
                  <a:srgbClr val="FF0000"/>
                </a:solidFill>
              </a:rPr>
              <a:t>Cerebrum</a:t>
            </a:r>
          </a:p>
          <a:p>
            <a:pPr lvl="1" eaLnBrk="1" hangingPunct="1">
              <a:buFontTx/>
              <a:buNone/>
            </a:pPr>
            <a:endParaRPr lang="en-US" altLang="en-US" dirty="0" smtClean="0"/>
          </a:p>
        </p:txBody>
      </p:sp>
      <p:graphicFrame>
        <p:nvGraphicFramePr>
          <p:cNvPr id="14339" name="Object 4"/>
          <p:cNvGraphicFramePr>
            <a:graphicFrameLocks noGrp="1" noChangeAspect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530934803"/>
              </p:ext>
            </p:extLst>
          </p:nvPr>
        </p:nvGraphicFramePr>
        <p:xfrm>
          <a:off x="3124200" y="3505200"/>
          <a:ext cx="3657600" cy="311747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408" name="Image" r:id="rId3" imgW="4870301" imgH="4151033" progId="Photoshop.Image.7">
                  <p:embed/>
                </p:oleObj>
              </mc:Choice>
              <mc:Fallback>
                <p:oleObj name="Image" r:id="rId3" imgW="4870301" imgH="4151033" progId="Photoshop.Image.7">
                  <p:embed/>
                  <p:pic>
                    <p:nvPicPr>
                      <p:cNvPr id="0" name="Object 4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24200" y="3505200"/>
                        <a:ext cx="3657600" cy="311747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1219200" y="381000"/>
            <a:ext cx="6705600" cy="685801"/>
          </a:xfrm>
        </p:spPr>
        <p:txBody>
          <a:bodyPr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altLang="en-US" sz="3200" cap="small" dirty="0" smtClean="0">
                <a:solidFill>
                  <a:schemeClr val="tx1"/>
                </a:solidFill>
                <a:latin typeface="+mn-lt"/>
              </a:rPr>
              <a:t/>
            </a:r>
            <a:br>
              <a:rPr lang="en-US" altLang="en-US" sz="3200" cap="small" dirty="0" smtClean="0">
                <a:solidFill>
                  <a:schemeClr val="tx1"/>
                </a:solidFill>
                <a:latin typeface="+mn-lt"/>
              </a:rPr>
            </a:br>
            <a:r>
              <a:rPr lang="en-US" altLang="en-US" sz="3200" cap="small" dirty="0" smtClean="0">
                <a:solidFill>
                  <a:schemeClr val="tx1"/>
                </a:solidFill>
                <a:latin typeface="+mn-lt"/>
              </a:rPr>
              <a:t>Cranial Nerve I </a:t>
            </a:r>
            <a:r>
              <a:rPr lang="en-US" altLang="en-US" sz="3200" cap="small" dirty="0" smtClean="0">
                <a:solidFill>
                  <a:srgbClr val="FF0000"/>
                </a:solidFill>
                <a:latin typeface="+mn-lt"/>
              </a:rPr>
              <a:t>(CN I): Olfactory Nerve</a:t>
            </a:r>
            <a:endParaRPr lang="en-US" altLang="en-US" sz="3200" cap="small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819400" y="-51375"/>
            <a:ext cx="330507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cap="small" dirty="0" smtClean="0">
                <a:latin typeface="+mn-lt"/>
              </a:rPr>
              <a:t>The Cranial </a:t>
            </a:r>
            <a:r>
              <a:rPr lang="en-US" sz="3200" cap="small" dirty="0">
                <a:latin typeface="+mn-lt"/>
              </a:rPr>
              <a:t>N</a:t>
            </a:r>
            <a:r>
              <a:rPr lang="en-US" sz="3200" cap="small" dirty="0" smtClean="0">
                <a:latin typeface="+mn-lt"/>
              </a:rPr>
              <a:t>erves</a:t>
            </a:r>
            <a:endParaRPr lang="en-US" sz="3200" cap="small" dirty="0">
              <a:latin typeface="+mn-lt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>
          <a:xfrm>
            <a:off x="2873375" y="432375"/>
            <a:ext cx="3581400" cy="533400"/>
          </a:xfrm>
          <a:prstGeom prst="rect">
            <a:avLst/>
          </a:prstGeom>
        </p:spPr>
        <p:txBody>
          <a:bodyPr anchor="b"/>
          <a:lstStyle>
            <a:lvl1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800" kern="1200" spc="-50">
                <a:solidFill>
                  <a:srgbClr val="404040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800">
                <a:solidFill>
                  <a:srgbClr val="404040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800">
                <a:solidFill>
                  <a:srgbClr val="404040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800">
                <a:solidFill>
                  <a:srgbClr val="404040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800">
                <a:solidFill>
                  <a:srgbClr val="404040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800">
                <a:solidFill>
                  <a:srgbClr val="404040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800">
                <a:solidFill>
                  <a:srgbClr val="404040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800">
                <a:solidFill>
                  <a:srgbClr val="404040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800">
                <a:solidFill>
                  <a:srgbClr val="404040"/>
                </a:solidFill>
                <a:latin typeface="Calibri Light" panose="020F0302020204030204" pitchFamily="34" charset="0"/>
              </a:defRPr>
            </a:lvl9pPr>
          </a:lstStyle>
          <a:p>
            <a:pPr eaLnBrk="1" fontAlgn="auto" hangingPunct="1">
              <a:spcAft>
                <a:spcPts val="0"/>
              </a:spcAft>
              <a:defRPr/>
            </a:pPr>
            <a:r>
              <a:rPr lang="en-US" altLang="en-US" sz="3200" cap="small" dirty="0" smtClean="0">
                <a:solidFill>
                  <a:schemeClr val="tx1"/>
                </a:solidFill>
                <a:latin typeface="+mn-lt"/>
              </a:rPr>
              <a:t>CN II:</a:t>
            </a:r>
            <a:r>
              <a:rPr lang="en-US" altLang="en-US" sz="3200" cap="small" dirty="0" smtClean="0">
                <a:solidFill>
                  <a:srgbClr val="FF0000"/>
                </a:solidFill>
                <a:latin typeface="+mn-lt"/>
              </a:rPr>
              <a:t> Optic Nerve</a:t>
            </a:r>
            <a:endParaRPr lang="en-US" altLang="en-US" sz="3200" cap="small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3" name="Rectangle 3"/>
          <p:cNvSpPr txBox="1">
            <a:spLocks noChangeArrowheads="1"/>
          </p:cNvSpPr>
          <p:nvPr/>
        </p:nvSpPr>
        <p:spPr bwMode="auto">
          <a:xfrm>
            <a:off x="228600" y="946403"/>
            <a:ext cx="8547100" cy="3276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rIns="0"/>
          <a:lstStyle>
            <a:lvl1pPr marL="90488" indent="-90488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>
                <a:solidFill>
                  <a:srgbClr val="404040"/>
                </a:solidFill>
                <a:latin typeface="Calibri" panose="020F0502020204030204" pitchFamily="34" charset="0"/>
              </a:defRPr>
            </a:lvl1pPr>
            <a:lvl2pPr marL="382588" indent="-182563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>
                <a:solidFill>
                  <a:srgbClr val="404040"/>
                </a:solidFill>
                <a:latin typeface="Calibri" panose="020F0502020204030204" pitchFamily="34" charset="0"/>
              </a:defRPr>
            </a:lvl2pPr>
            <a:lvl3pPr marL="566738" indent="-182563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3pPr>
            <a:lvl4pPr marL="749300" indent="-182563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4pPr>
            <a:lvl5pPr marL="931863" indent="-182563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5pPr>
            <a:lvl6pPr marL="1389063" indent="-182563" eaLnBrk="0" fontAlgn="base" hangingPunct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6pPr>
            <a:lvl7pPr marL="1846263" indent="-182563" eaLnBrk="0" fontAlgn="base" hangingPunct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7pPr>
            <a:lvl8pPr marL="2303463" indent="-182563" eaLnBrk="0" fontAlgn="base" hangingPunct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8pPr>
            <a:lvl9pPr marL="2760663" indent="-182563" eaLnBrk="0" fontAlgn="base" hangingPunct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9pPr>
          </a:lstStyle>
          <a:p>
            <a:pPr marL="0" indent="0" eaLnBrk="1" hangingPunct="1">
              <a:buNone/>
            </a:pPr>
            <a:r>
              <a:rPr lang="en-US" altLang="en-US" sz="3200" cap="small" dirty="0" smtClean="0">
                <a:solidFill>
                  <a:schemeClr val="tx1"/>
                </a:solidFill>
              </a:rPr>
              <a:t>Vision: </a:t>
            </a:r>
            <a:r>
              <a:rPr lang="en-US" altLang="en-US" sz="3200" u="sng" cap="small" dirty="0" smtClean="0">
                <a:solidFill>
                  <a:srgbClr val="FF0000"/>
                </a:solidFill>
              </a:rPr>
              <a:t>Sensory </a:t>
            </a:r>
            <a:r>
              <a:rPr lang="en-US" altLang="en-US" sz="3200" u="sng" cap="small" dirty="0">
                <a:solidFill>
                  <a:srgbClr val="FF0000"/>
                </a:solidFill>
              </a:rPr>
              <a:t>axons </a:t>
            </a:r>
            <a:r>
              <a:rPr lang="en-US" altLang="en-US" sz="3200" cap="small" dirty="0" smtClean="0">
                <a:solidFill>
                  <a:schemeClr val="tx1"/>
                </a:solidFill>
              </a:rPr>
              <a:t>only</a:t>
            </a:r>
          </a:p>
          <a:p>
            <a:pPr marL="0" indent="0" eaLnBrk="1" hangingPunct="1">
              <a:buNone/>
            </a:pPr>
            <a:r>
              <a:rPr lang="en-US" altLang="en-US" sz="3200" cap="small" dirty="0" smtClean="0">
                <a:solidFill>
                  <a:srgbClr val="FF0000"/>
                </a:solidFill>
              </a:rPr>
              <a:t>Optic </a:t>
            </a:r>
            <a:r>
              <a:rPr lang="en-US" altLang="en-US" sz="3200" cap="small" dirty="0">
                <a:solidFill>
                  <a:srgbClr val="FF0000"/>
                </a:solidFill>
              </a:rPr>
              <a:t>Chiasm: </a:t>
            </a:r>
            <a:r>
              <a:rPr lang="en-US" altLang="en-US" sz="3200" u="sng" cap="small" dirty="0" smtClean="0">
                <a:solidFill>
                  <a:srgbClr val="FF0000"/>
                </a:solidFill>
              </a:rPr>
              <a:t>Half </a:t>
            </a:r>
            <a:r>
              <a:rPr lang="en-US" altLang="en-US" sz="3200" cap="small" dirty="0" smtClean="0">
                <a:solidFill>
                  <a:schemeClr val="tx1"/>
                </a:solidFill>
              </a:rPr>
              <a:t>of the information </a:t>
            </a:r>
            <a:r>
              <a:rPr lang="en-US" altLang="en-US" sz="3200" u="sng" cap="small" dirty="0" smtClean="0">
                <a:solidFill>
                  <a:srgbClr val="FF0000"/>
                </a:solidFill>
              </a:rPr>
              <a:t>from each eye </a:t>
            </a:r>
            <a:r>
              <a:rPr lang="en-US" altLang="en-US" sz="3200" cap="small" dirty="0" smtClean="0">
                <a:solidFill>
                  <a:srgbClr val="FF0000"/>
                </a:solidFill>
              </a:rPr>
              <a:t>crosses here </a:t>
            </a:r>
            <a:r>
              <a:rPr lang="en-US" altLang="en-US" sz="3200" cap="small" dirty="0" smtClean="0">
                <a:solidFill>
                  <a:schemeClr val="tx1"/>
                </a:solidFill>
              </a:rPr>
              <a:t>to synchronize in the </a:t>
            </a:r>
            <a:r>
              <a:rPr lang="en-US" altLang="en-US" sz="3200" u="sng" cap="small" dirty="0" smtClean="0">
                <a:solidFill>
                  <a:schemeClr val="tx1"/>
                </a:solidFill>
              </a:rPr>
              <a:t>visual cortex</a:t>
            </a:r>
            <a:r>
              <a:rPr lang="en-US" altLang="en-US" sz="3200" cap="small" dirty="0" smtClean="0">
                <a:solidFill>
                  <a:schemeClr val="tx1"/>
                </a:solidFill>
              </a:rPr>
              <a:t>.  Right eye: ½ information goes to right visual cortex, ½ crosses at chiasm and goes to left visual cortex. </a:t>
            </a:r>
          </a:p>
        </p:txBody>
      </p:sp>
      <p:graphicFrame>
        <p:nvGraphicFramePr>
          <p:cNvPr id="4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77158233"/>
              </p:ext>
            </p:extLst>
          </p:nvPr>
        </p:nvGraphicFramePr>
        <p:xfrm>
          <a:off x="2863850" y="3429000"/>
          <a:ext cx="3429000" cy="304253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65" name="Image" r:id="rId3" imgW="4876397" imgH="4327802" progId="Photoshop.Image.7">
                  <p:embed/>
                </p:oleObj>
              </mc:Choice>
              <mc:Fallback>
                <p:oleObj name="Image" r:id="rId3" imgW="4876397" imgH="4327802" progId="Photoshop.Image.7">
                  <p:embed/>
                  <p:pic>
                    <p:nvPicPr>
                      <p:cNvPr id="14343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63850" y="3429000"/>
                        <a:ext cx="3429000" cy="3042539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2743200" y="-114300"/>
            <a:ext cx="330507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cap="small" dirty="0" smtClean="0">
                <a:latin typeface="+mn-lt"/>
              </a:rPr>
              <a:t>The Cranial </a:t>
            </a:r>
            <a:r>
              <a:rPr lang="en-US" sz="3200" cap="small" dirty="0">
                <a:latin typeface="+mn-lt"/>
              </a:rPr>
              <a:t>N</a:t>
            </a:r>
            <a:r>
              <a:rPr lang="en-US" sz="3200" cap="small" dirty="0" smtClean="0">
                <a:latin typeface="+mn-lt"/>
              </a:rPr>
              <a:t>erves</a:t>
            </a:r>
            <a:endParaRPr lang="en-US" sz="3200" cap="small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8641093"/>
      </p:ext>
    </p:ext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>
          <a:xfrm>
            <a:off x="2209800" y="470475"/>
            <a:ext cx="5715000" cy="457200"/>
          </a:xfrm>
        </p:spPr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en-US" sz="3200" cap="small" dirty="0">
                <a:solidFill>
                  <a:schemeClr val="tx1"/>
                </a:solidFill>
                <a:latin typeface="+mn-lt"/>
              </a:rPr>
              <a:t>CN III: </a:t>
            </a:r>
            <a:r>
              <a:rPr lang="en-US" altLang="en-US" sz="3200" cap="small" dirty="0" smtClean="0">
                <a:solidFill>
                  <a:srgbClr val="FF0000"/>
                </a:solidFill>
                <a:latin typeface="+mn-lt"/>
              </a:rPr>
              <a:t>Oculomotor Nerve</a:t>
            </a:r>
            <a:endParaRPr lang="en-US" altLang="en-US" sz="3200" cap="small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16388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04800" y="1066800"/>
            <a:ext cx="8534400" cy="3886200"/>
          </a:xfrm>
        </p:spPr>
        <p:txBody>
          <a:bodyPr/>
          <a:lstStyle/>
          <a:p>
            <a:pPr eaLnBrk="1" hangingPunct="1">
              <a:defRPr/>
            </a:pPr>
            <a:r>
              <a:rPr lang="en-US" altLang="en-US" sz="3200" cap="small" dirty="0" smtClean="0">
                <a:solidFill>
                  <a:srgbClr val="FF0000"/>
                </a:solidFill>
              </a:rPr>
              <a:t>Motor only</a:t>
            </a:r>
          </a:p>
          <a:p>
            <a:pPr eaLnBrk="1" hangingPunct="1">
              <a:defRPr/>
            </a:pPr>
            <a:r>
              <a:rPr lang="en-US" altLang="en-US" sz="3200" cap="small" dirty="0" smtClean="0">
                <a:solidFill>
                  <a:srgbClr val="FF0000"/>
                </a:solidFill>
              </a:rPr>
              <a:t>Controls </a:t>
            </a:r>
            <a:r>
              <a:rPr lang="en-US" altLang="en-US" sz="3200" cap="small" dirty="0" smtClean="0">
                <a:solidFill>
                  <a:srgbClr val="FF0000"/>
                </a:solidFill>
              </a:rPr>
              <a:t>most muscles that move your eyeball</a:t>
            </a:r>
          </a:p>
          <a:p>
            <a:pPr eaLnBrk="1" hangingPunct="1">
              <a:defRPr/>
            </a:pPr>
            <a:r>
              <a:rPr lang="en-US" altLang="en-US" sz="3200" cap="small" dirty="0" smtClean="0">
                <a:solidFill>
                  <a:schemeClr val="tx1"/>
                </a:solidFill>
              </a:rPr>
              <a:t>Two Kinds of “</a:t>
            </a:r>
            <a:r>
              <a:rPr lang="en-US" altLang="en-US" sz="3200" cap="small" dirty="0" smtClean="0">
                <a:solidFill>
                  <a:srgbClr val="FF0000"/>
                </a:solidFill>
              </a:rPr>
              <a:t>Motor</a:t>
            </a:r>
            <a:r>
              <a:rPr lang="en-US" altLang="en-US" sz="3200" cap="small" dirty="0" smtClean="0">
                <a:solidFill>
                  <a:schemeClr val="tx1"/>
                </a:solidFill>
              </a:rPr>
              <a:t>” Neurons:</a:t>
            </a:r>
          </a:p>
          <a:p>
            <a:pPr eaLnBrk="1" hangingPunct="1">
              <a:defRPr/>
            </a:pPr>
            <a:r>
              <a:rPr lang="en-US" altLang="en-US" sz="3600" cap="small" dirty="0" smtClean="0">
                <a:solidFill>
                  <a:schemeClr val="tx1"/>
                </a:solidFill>
              </a:rPr>
              <a:t>1. </a:t>
            </a:r>
            <a:r>
              <a:rPr lang="en-US" altLang="en-US" sz="3600" cap="small" dirty="0" smtClean="0">
                <a:solidFill>
                  <a:srgbClr val="FF0000"/>
                </a:solidFill>
              </a:rPr>
              <a:t>Somatic </a:t>
            </a:r>
            <a:r>
              <a:rPr lang="en-US" altLang="en-US" sz="3600" cap="small" dirty="0" smtClean="0">
                <a:solidFill>
                  <a:schemeClr val="tx1"/>
                </a:solidFill>
              </a:rPr>
              <a:t>Neurons </a:t>
            </a:r>
            <a:r>
              <a:rPr lang="en-US" altLang="en-US" sz="3600" cap="small" dirty="0" smtClean="0">
                <a:solidFill>
                  <a:srgbClr val="FF0000"/>
                </a:solidFill>
              </a:rPr>
              <a:t>(</a:t>
            </a:r>
            <a:r>
              <a:rPr lang="en-US" altLang="en-US" sz="3600" u="sng" cap="small" dirty="0" smtClean="0">
                <a:solidFill>
                  <a:srgbClr val="FF0000"/>
                </a:solidFill>
              </a:rPr>
              <a:t>voluntary</a:t>
            </a:r>
            <a:r>
              <a:rPr lang="en-US" altLang="en-US" sz="3600" cap="small" dirty="0" smtClean="0">
                <a:solidFill>
                  <a:srgbClr val="FF0000"/>
                </a:solidFill>
              </a:rPr>
              <a:t>) </a:t>
            </a:r>
          </a:p>
          <a:p>
            <a:pPr algn="ctr" eaLnBrk="1" hangingPunct="1">
              <a:defRPr/>
            </a:pPr>
            <a:r>
              <a:rPr lang="en-US" altLang="en-US" sz="3600" cap="small" dirty="0" smtClean="0">
                <a:solidFill>
                  <a:schemeClr val="tx1"/>
                </a:solidFill>
              </a:rPr>
              <a:t>&amp; </a:t>
            </a:r>
          </a:p>
          <a:p>
            <a:pPr eaLnBrk="1" hangingPunct="1">
              <a:defRPr/>
            </a:pPr>
            <a:r>
              <a:rPr lang="en-US" altLang="en-US" sz="3200" cap="small" dirty="0" smtClean="0">
                <a:solidFill>
                  <a:schemeClr val="tx1"/>
                </a:solidFill>
              </a:rPr>
              <a:t>2. </a:t>
            </a:r>
            <a:r>
              <a:rPr lang="en-US" altLang="en-US" sz="3200" cap="small" dirty="0" smtClean="0">
                <a:solidFill>
                  <a:srgbClr val="FF0000"/>
                </a:solidFill>
              </a:rPr>
              <a:t>Parasympathetic </a:t>
            </a:r>
            <a:r>
              <a:rPr lang="en-US" altLang="en-US" sz="3200" cap="small" dirty="0" smtClean="0">
                <a:solidFill>
                  <a:schemeClr val="tx1"/>
                </a:solidFill>
              </a:rPr>
              <a:t>Neurons </a:t>
            </a:r>
            <a:r>
              <a:rPr lang="en-US" altLang="en-US" sz="3200" cap="small" dirty="0" smtClean="0">
                <a:solidFill>
                  <a:srgbClr val="FF0000"/>
                </a:solidFill>
              </a:rPr>
              <a:t>(</a:t>
            </a:r>
            <a:r>
              <a:rPr lang="en-US" altLang="en-US" sz="3200" u="sng" cap="small" dirty="0" smtClean="0">
                <a:solidFill>
                  <a:srgbClr val="FF0000"/>
                </a:solidFill>
              </a:rPr>
              <a:t>involuntary</a:t>
            </a:r>
            <a:r>
              <a:rPr lang="en-US" altLang="en-US" sz="3200" cap="small" dirty="0" smtClean="0">
                <a:solidFill>
                  <a:srgbClr val="FF0000"/>
                </a:solidFill>
              </a:rPr>
              <a:t>) </a:t>
            </a:r>
            <a:r>
              <a:rPr lang="en-US" altLang="en-US" sz="3200" cap="small" dirty="0" smtClean="0">
                <a:solidFill>
                  <a:schemeClr val="tx1"/>
                </a:solidFill>
              </a:rPr>
              <a:t>You can’t control, but still “motor” function</a:t>
            </a:r>
            <a:endParaRPr lang="en-US" altLang="en-US" sz="3200" dirty="0" smtClean="0">
              <a:solidFill>
                <a:schemeClr val="tx1"/>
              </a:solidFill>
            </a:endParaRPr>
          </a:p>
          <a:p>
            <a:pPr marL="384175" lvl="2" indent="0" eaLnBrk="1" hangingPunct="1">
              <a:buFont typeface="Calibri" panose="020F0502020204030204" pitchFamily="34" charset="0"/>
              <a:buNone/>
              <a:defRPr/>
            </a:pPr>
            <a:endParaRPr lang="en-US" altLang="en-US" sz="3200" dirty="0" smtClean="0">
              <a:solidFill>
                <a:srgbClr val="FF0000"/>
              </a:solidFill>
            </a:endParaRPr>
          </a:p>
          <a:p>
            <a:pPr marL="384175" lvl="2" indent="0" eaLnBrk="1" hangingPunct="1">
              <a:buFont typeface="Calibri" panose="020F0502020204030204" pitchFamily="34" charset="0"/>
              <a:buNone/>
              <a:defRPr/>
            </a:pPr>
            <a:endParaRPr lang="en-US" altLang="en-US" sz="3600" dirty="0" smtClean="0">
              <a:solidFill>
                <a:srgbClr val="FF0000"/>
              </a:solidFill>
            </a:endParaRPr>
          </a:p>
          <a:p>
            <a:pPr marL="384175" lvl="2" indent="0" eaLnBrk="1" hangingPunct="1">
              <a:buFont typeface="Calibri" panose="020F0502020204030204" pitchFamily="34" charset="0"/>
              <a:buNone/>
              <a:defRPr/>
            </a:pPr>
            <a:endParaRPr lang="en-US" altLang="en-US" sz="3600" dirty="0" smtClean="0">
              <a:solidFill>
                <a:srgbClr val="FF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667000" y="-110550"/>
            <a:ext cx="330507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cap="small" dirty="0" smtClean="0">
                <a:latin typeface="+mn-lt"/>
              </a:rPr>
              <a:t>The Cranial </a:t>
            </a:r>
            <a:r>
              <a:rPr lang="en-US" sz="3200" cap="small" dirty="0">
                <a:latin typeface="+mn-lt"/>
              </a:rPr>
              <a:t>N</a:t>
            </a:r>
            <a:r>
              <a:rPr lang="en-US" sz="3200" cap="small" dirty="0" smtClean="0">
                <a:latin typeface="+mn-lt"/>
              </a:rPr>
              <a:t>erves</a:t>
            </a:r>
            <a:endParaRPr lang="en-US" sz="3200" cap="small" dirty="0">
              <a:latin typeface="+mn-lt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16907088"/>
              </p:ext>
            </p:extLst>
          </p:nvPr>
        </p:nvGraphicFramePr>
        <p:xfrm>
          <a:off x="3871346" y="1676400"/>
          <a:ext cx="5014156" cy="2895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694" name="Image" r:id="rId3" imgW="4876397" imgH="2816119" progId="Photoshop.Image.7">
                  <p:embed/>
                </p:oleObj>
              </mc:Choice>
              <mc:Fallback>
                <p:oleObj name="Image" r:id="rId3" imgW="4876397" imgH="2816119" progId="Photoshop.Image.7">
                  <p:embed/>
                  <p:pic>
                    <p:nvPicPr>
                      <p:cNvPr id="15362" name="Object 4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71346" y="1676400"/>
                        <a:ext cx="5014156" cy="2895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280936" y="1033819"/>
            <a:ext cx="8077200" cy="53860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 eaLnBrk="1" hangingPunct="1">
              <a:buNone/>
              <a:defRPr/>
            </a:pPr>
            <a:r>
              <a:rPr lang="en-US" altLang="en-US" sz="3200" u="sng" cap="small" dirty="0">
                <a:latin typeface="+mn-lt"/>
              </a:rPr>
              <a:t>Somatic</a:t>
            </a:r>
            <a:r>
              <a:rPr lang="en-US" altLang="en-US" sz="3200" cap="small" dirty="0">
                <a:latin typeface="+mn-lt"/>
              </a:rPr>
              <a:t> </a:t>
            </a:r>
            <a:r>
              <a:rPr lang="en-US" altLang="en-US" sz="3200" cap="small" dirty="0" smtClean="0">
                <a:latin typeface="+mn-lt"/>
              </a:rPr>
              <a:t>motor controls</a:t>
            </a:r>
            <a:r>
              <a:rPr lang="en-US" altLang="en-US" sz="3200" cap="small" dirty="0">
                <a:latin typeface="+mn-lt"/>
              </a:rPr>
              <a:t>: </a:t>
            </a:r>
            <a:r>
              <a:rPr lang="en-US" altLang="en-US" sz="3200" cap="small" dirty="0">
                <a:solidFill>
                  <a:srgbClr val="FF0000"/>
                </a:solidFill>
                <a:latin typeface="+mn-lt"/>
              </a:rPr>
              <a:t>4 </a:t>
            </a:r>
            <a:r>
              <a:rPr lang="en-US" altLang="en-US" sz="3200" cap="small" dirty="0">
                <a:latin typeface="+mn-lt"/>
              </a:rPr>
              <a:t>eye muscles- </a:t>
            </a:r>
            <a:r>
              <a:rPr lang="en-US" altLang="en-US" sz="3200" cap="small" dirty="0" smtClean="0">
                <a:latin typeface="+mn-lt"/>
              </a:rPr>
              <a:t> </a:t>
            </a:r>
            <a:endParaRPr lang="en-US" altLang="en-US" sz="3200" cap="small" dirty="0" smtClean="0">
              <a:latin typeface="+mn-lt"/>
            </a:endParaRPr>
          </a:p>
          <a:p>
            <a:pPr marL="0" indent="0" eaLnBrk="1" hangingPunct="1">
              <a:buNone/>
              <a:defRPr/>
            </a:pPr>
            <a:r>
              <a:rPr lang="en-US" altLang="en-US" sz="2800" cap="small" dirty="0" smtClean="0">
                <a:solidFill>
                  <a:srgbClr val="FF0000"/>
                </a:solidFill>
                <a:latin typeface="+mn-lt"/>
              </a:rPr>
              <a:t>Superior Rectus: </a:t>
            </a:r>
            <a:r>
              <a:rPr lang="en-US" altLang="en-US" sz="2800" cap="small" dirty="0" smtClean="0">
                <a:latin typeface="+mn-lt"/>
              </a:rPr>
              <a:t>look up                                                   </a:t>
            </a:r>
            <a:r>
              <a:rPr lang="en-US" altLang="en-US" sz="2800" cap="small" dirty="0" smtClean="0">
                <a:solidFill>
                  <a:srgbClr val="FF0000"/>
                </a:solidFill>
                <a:latin typeface="+mn-lt"/>
              </a:rPr>
              <a:t>Medial </a:t>
            </a:r>
            <a:r>
              <a:rPr lang="en-US" altLang="en-US" sz="2800" cap="small" dirty="0" smtClean="0">
                <a:solidFill>
                  <a:srgbClr val="FF0000"/>
                </a:solidFill>
                <a:latin typeface="+mn-lt"/>
              </a:rPr>
              <a:t>Rectus: </a:t>
            </a:r>
            <a:r>
              <a:rPr lang="en-US" altLang="en-US" sz="2800" cap="small" dirty="0" smtClean="0">
                <a:latin typeface="+mn-lt"/>
              </a:rPr>
              <a:t>look at nose                                                             </a:t>
            </a:r>
            <a:r>
              <a:rPr lang="en-US" altLang="en-US" sz="2800" cap="small" dirty="0" smtClean="0">
                <a:solidFill>
                  <a:srgbClr val="FF0000"/>
                </a:solidFill>
                <a:latin typeface="+mn-lt"/>
              </a:rPr>
              <a:t>Inferior </a:t>
            </a:r>
            <a:r>
              <a:rPr lang="en-US" altLang="en-US" sz="2800" cap="small" dirty="0" smtClean="0">
                <a:solidFill>
                  <a:srgbClr val="FF0000"/>
                </a:solidFill>
                <a:latin typeface="+mn-lt"/>
              </a:rPr>
              <a:t>Rectus:</a:t>
            </a:r>
          </a:p>
          <a:p>
            <a:pPr marL="0" indent="0" eaLnBrk="1" hangingPunct="1">
              <a:buNone/>
              <a:defRPr/>
            </a:pPr>
            <a:r>
              <a:rPr lang="en-US" altLang="en-US" sz="2800" cap="small" dirty="0" smtClean="0">
                <a:latin typeface="+mn-lt"/>
              </a:rPr>
              <a:t>Look down</a:t>
            </a:r>
            <a:r>
              <a:rPr lang="en-US" altLang="en-US" sz="2800" cap="small" dirty="0" smtClean="0">
                <a:latin typeface="+mn-lt"/>
              </a:rPr>
              <a:t>                                                                       </a:t>
            </a:r>
            <a:r>
              <a:rPr lang="en-US" altLang="en-US" sz="2800" cap="small" dirty="0" smtClean="0">
                <a:solidFill>
                  <a:srgbClr val="FF0000"/>
                </a:solidFill>
                <a:latin typeface="+mn-lt"/>
              </a:rPr>
              <a:t>Inferior Oblique:</a:t>
            </a:r>
          </a:p>
          <a:p>
            <a:pPr marL="0" indent="0" eaLnBrk="1" hangingPunct="1">
              <a:buNone/>
              <a:defRPr/>
            </a:pPr>
            <a:r>
              <a:rPr lang="en-US" altLang="en-US" sz="2800" cap="small" dirty="0" smtClean="0">
                <a:latin typeface="+mn-lt"/>
              </a:rPr>
              <a:t>Inferior and medial</a:t>
            </a:r>
            <a:endParaRPr lang="en-US" altLang="en-US" sz="2800" cap="small" dirty="0">
              <a:latin typeface="+mn-lt"/>
            </a:endParaRPr>
          </a:p>
          <a:p>
            <a:pPr marL="0" indent="0" eaLnBrk="1" hangingPunct="1">
              <a:buFont typeface="Calibri" panose="020F0502020204030204" pitchFamily="34" charset="0"/>
              <a:buNone/>
              <a:defRPr/>
            </a:pPr>
            <a:r>
              <a:rPr lang="en-US" altLang="en-US" sz="2800" cap="small" dirty="0" smtClean="0">
                <a:solidFill>
                  <a:srgbClr val="FF0000"/>
                </a:solidFill>
                <a:latin typeface="+mn-lt"/>
              </a:rPr>
              <a:t>Also muscle that lifts up eyelid</a:t>
            </a:r>
          </a:p>
          <a:p>
            <a:pPr marL="0" indent="0" eaLnBrk="1" hangingPunct="1">
              <a:buFont typeface="Calibri" panose="020F0502020204030204" pitchFamily="34" charset="0"/>
              <a:buNone/>
              <a:defRPr/>
            </a:pPr>
            <a:endParaRPr lang="en-US" altLang="en-US" sz="2800" cap="small" dirty="0" smtClean="0">
              <a:latin typeface="+mn-lt"/>
            </a:endParaRPr>
          </a:p>
          <a:p>
            <a:pPr marL="0" indent="0" eaLnBrk="1" hangingPunct="1">
              <a:buFont typeface="Calibri" panose="020F0502020204030204" pitchFamily="34" charset="0"/>
              <a:buNone/>
              <a:defRPr/>
            </a:pPr>
            <a:r>
              <a:rPr lang="en-US" altLang="en-US" sz="3200" u="sng" cap="small" dirty="0" smtClean="0">
                <a:latin typeface="+mn-lt"/>
              </a:rPr>
              <a:t>Parasympathetic</a:t>
            </a:r>
            <a:r>
              <a:rPr lang="en-US" altLang="en-US" sz="3200" cap="small" dirty="0" smtClean="0">
                <a:latin typeface="+mn-lt"/>
              </a:rPr>
              <a:t> motor:                                           </a:t>
            </a:r>
            <a:r>
              <a:rPr lang="en-US" altLang="en-US" sz="2800" cap="small" dirty="0">
                <a:solidFill>
                  <a:srgbClr val="FF0000"/>
                </a:solidFill>
                <a:latin typeface="+mn-lt"/>
              </a:rPr>
              <a:t>C</a:t>
            </a:r>
            <a:r>
              <a:rPr lang="en-US" altLang="en-US" sz="2800" cap="small" dirty="0" smtClean="0">
                <a:solidFill>
                  <a:srgbClr val="FF0000"/>
                </a:solidFill>
                <a:latin typeface="+mn-lt"/>
              </a:rPr>
              <a:t>onstrict </a:t>
            </a:r>
            <a:r>
              <a:rPr lang="en-US" altLang="en-US" sz="2800" cap="small" dirty="0" smtClean="0">
                <a:solidFill>
                  <a:srgbClr val="FF0000"/>
                </a:solidFill>
                <a:latin typeface="+mn-lt"/>
              </a:rPr>
              <a:t>iris </a:t>
            </a:r>
            <a:r>
              <a:rPr lang="en-US" altLang="en-US" sz="2800" cap="small" dirty="0" smtClean="0">
                <a:latin typeface="+mn-lt"/>
              </a:rPr>
              <a:t>in </a:t>
            </a:r>
            <a:r>
              <a:rPr lang="en-US" altLang="en-US" sz="2800" cap="small" dirty="0">
                <a:solidFill>
                  <a:srgbClr val="FF0000"/>
                </a:solidFill>
                <a:latin typeface="+mn-lt"/>
              </a:rPr>
              <a:t>response </a:t>
            </a:r>
            <a:r>
              <a:rPr lang="en-US" altLang="en-US" sz="2800" cap="small" dirty="0">
                <a:latin typeface="+mn-lt"/>
              </a:rPr>
              <a:t>to </a:t>
            </a:r>
            <a:r>
              <a:rPr lang="en-US" altLang="en-US" sz="2800" cap="small" dirty="0">
                <a:solidFill>
                  <a:srgbClr val="FF0000"/>
                </a:solidFill>
                <a:latin typeface="+mn-lt"/>
              </a:rPr>
              <a:t>light</a:t>
            </a:r>
            <a:endParaRPr lang="en-US" altLang="en-US" sz="2800" cap="small" dirty="0">
              <a:solidFill>
                <a:srgbClr val="FF0000"/>
              </a:solidFill>
              <a:latin typeface="+mn-lt"/>
            </a:endParaRPr>
          </a:p>
          <a:p>
            <a:endParaRPr lang="en-US" dirty="0">
              <a:latin typeface="+mn-lt"/>
            </a:endParaRP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2133600" y="449044"/>
            <a:ext cx="5715000" cy="457200"/>
          </a:xfrm>
          <a:prstGeom prst="rect">
            <a:avLst/>
          </a:prstGeom>
        </p:spPr>
        <p:txBody>
          <a:bodyPr>
            <a:noAutofit/>
          </a:bodyPr>
          <a:lstStyle>
            <a:lvl1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800" kern="1200" spc="-50">
                <a:solidFill>
                  <a:srgbClr val="404040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800">
                <a:solidFill>
                  <a:srgbClr val="404040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800">
                <a:solidFill>
                  <a:srgbClr val="404040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800">
                <a:solidFill>
                  <a:srgbClr val="404040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800">
                <a:solidFill>
                  <a:srgbClr val="404040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800">
                <a:solidFill>
                  <a:srgbClr val="404040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800">
                <a:solidFill>
                  <a:srgbClr val="404040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800">
                <a:solidFill>
                  <a:srgbClr val="404040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800">
                <a:solidFill>
                  <a:srgbClr val="404040"/>
                </a:solidFill>
                <a:latin typeface="Calibri Light" panose="020F0302020204030204" pitchFamily="34" charset="0"/>
              </a:defRPr>
            </a:lvl9pPr>
          </a:lstStyle>
          <a:p>
            <a:pPr eaLnBrk="1" fontAlgn="auto" hangingPunct="1">
              <a:spcAft>
                <a:spcPts val="0"/>
              </a:spcAft>
              <a:defRPr/>
            </a:pPr>
            <a:r>
              <a:rPr lang="en-US" altLang="en-US" sz="3200" cap="small" dirty="0" smtClean="0">
                <a:solidFill>
                  <a:schemeClr val="tx1"/>
                </a:solidFill>
                <a:latin typeface="+mn-lt"/>
              </a:rPr>
              <a:t>CN III: </a:t>
            </a:r>
            <a:r>
              <a:rPr lang="en-US" altLang="en-US" sz="3200" cap="small" dirty="0" smtClean="0">
                <a:solidFill>
                  <a:srgbClr val="FF0000"/>
                </a:solidFill>
                <a:latin typeface="+mn-lt"/>
              </a:rPr>
              <a:t>Oculomotor Nerve</a:t>
            </a:r>
            <a:endParaRPr lang="en-US" altLang="en-US" sz="3200" cap="small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667000" y="-29587"/>
            <a:ext cx="330507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cap="small" dirty="0" smtClean="0">
                <a:latin typeface="+mn-lt"/>
              </a:rPr>
              <a:t>The Cranial </a:t>
            </a:r>
            <a:r>
              <a:rPr lang="en-US" sz="3200" cap="small" dirty="0">
                <a:latin typeface="+mn-lt"/>
              </a:rPr>
              <a:t>N</a:t>
            </a:r>
            <a:r>
              <a:rPr lang="en-US" sz="3200" cap="small" dirty="0" smtClean="0">
                <a:latin typeface="+mn-lt"/>
              </a:rPr>
              <a:t>erves</a:t>
            </a:r>
            <a:endParaRPr lang="en-US" sz="3200" cap="small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08869283"/>
      </p:ext>
    </p:ext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Retrospect">
  <a:themeElements>
    <a:clrScheme name="Retrospect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Retrospect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etro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1578</TotalTime>
  <Words>896</Words>
  <Application>Microsoft Office PowerPoint</Application>
  <PresentationFormat>On-screen Show (4:3)</PresentationFormat>
  <Paragraphs>135</Paragraphs>
  <Slides>21</Slides>
  <Notes>4</Notes>
  <HiddenSlides>0</HiddenSlides>
  <MMClips>0</MMClips>
  <ScaleCrop>false</ScaleCrop>
  <HeadingPairs>
    <vt:vector size="8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7" baseType="lpstr">
      <vt:lpstr>Arial</vt:lpstr>
      <vt:lpstr>Calibri</vt:lpstr>
      <vt:lpstr>Calibri Light</vt:lpstr>
      <vt:lpstr>Tahoma</vt:lpstr>
      <vt:lpstr>Retrospect</vt:lpstr>
      <vt:lpstr>Image</vt:lpstr>
      <vt:lpstr>Cranial Nerves</vt:lpstr>
      <vt:lpstr>PowerPoint Presentation</vt:lpstr>
      <vt:lpstr>PowerPoint Presentation</vt:lpstr>
      <vt:lpstr>PowerPoint Presentation</vt:lpstr>
      <vt:lpstr>PowerPoint Presentation</vt:lpstr>
      <vt:lpstr> Cranial Nerve I (CN I): Olfactory Nerve</vt:lpstr>
      <vt:lpstr>PowerPoint Presentation</vt:lpstr>
      <vt:lpstr>CN III: Oculomotor Nerve</vt:lpstr>
      <vt:lpstr>PowerPoint Presentation</vt:lpstr>
      <vt:lpstr>CN IV: Trochlear Nerve</vt:lpstr>
      <vt:lpstr>PowerPoint Presentation</vt:lpstr>
      <vt:lpstr>CN VI: Abducens Nerve</vt:lpstr>
      <vt:lpstr>PowerPoint Presentation</vt:lpstr>
      <vt:lpstr>CN VIII: Vestibulocochlear Nerve</vt:lpstr>
      <vt:lpstr>PowerPoint Presentation</vt:lpstr>
      <vt:lpstr>CN X: Vagus Nerve</vt:lpstr>
      <vt:lpstr>CN XI: Accessory Nerve</vt:lpstr>
      <vt:lpstr>PowerPoint Presentation</vt:lpstr>
      <vt:lpstr>PowerPoint Presentation</vt:lpstr>
      <vt:lpstr>PowerPoint Presentation</vt:lpstr>
      <vt:lpstr>PowerPoint Presentation</vt:lpstr>
    </vt:vector>
  </TitlesOfParts>
  <Company> 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Cranial Nerves</dc:title>
  <dc:creator>Buckingham, Susan C.</dc:creator>
  <cp:lastModifiedBy>Buckingham, Susan C.</cp:lastModifiedBy>
  <cp:revision>107</cp:revision>
  <cp:lastPrinted>2014-06-17T02:14:51Z</cp:lastPrinted>
  <dcterms:created xsi:type="dcterms:W3CDTF">2005-10-19T15:30:52Z</dcterms:created>
  <dcterms:modified xsi:type="dcterms:W3CDTF">2020-03-20T18:16:15Z</dcterms:modified>
</cp:coreProperties>
</file>