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9" r:id="rId4"/>
    <p:sldId id="270" r:id="rId5"/>
    <p:sldId id="271" r:id="rId6"/>
    <p:sldId id="276" r:id="rId7"/>
    <p:sldId id="257" r:id="rId8"/>
    <p:sldId id="260" r:id="rId9"/>
    <p:sldId id="261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38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AEE19-F7BD-4625-BF9B-196B9684AE79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18285-D854-4484-8ABD-86DB4A87AE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345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AEE19-F7BD-4625-BF9B-196B9684AE79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18285-D854-4484-8ABD-86DB4A87AE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117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AEE19-F7BD-4625-BF9B-196B9684AE79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18285-D854-4484-8ABD-86DB4A87AE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81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AEE19-F7BD-4625-BF9B-196B9684AE79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18285-D854-4484-8ABD-86DB4A87AE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206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AEE19-F7BD-4625-BF9B-196B9684AE79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18285-D854-4484-8ABD-86DB4A87AE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78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AEE19-F7BD-4625-BF9B-196B9684AE79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18285-D854-4484-8ABD-86DB4A87AE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505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AEE19-F7BD-4625-BF9B-196B9684AE79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18285-D854-4484-8ABD-86DB4A87AE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628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AEE19-F7BD-4625-BF9B-196B9684AE79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18285-D854-4484-8ABD-86DB4A87AE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362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AEE19-F7BD-4625-BF9B-196B9684AE79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18285-D854-4484-8ABD-86DB4A87AE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082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AEE19-F7BD-4625-BF9B-196B9684AE79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18285-D854-4484-8ABD-86DB4A87AE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312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AEE19-F7BD-4625-BF9B-196B9684AE79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18285-D854-4484-8ABD-86DB4A87AE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990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8AEE19-F7BD-4625-BF9B-196B9684AE79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218285-D854-4484-8ABD-86DB4A87AE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572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36830" y="690113"/>
            <a:ext cx="55603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cap="small" dirty="0" smtClean="0"/>
              <a:t>General and Special Senses</a:t>
            </a:r>
            <a:endParaRPr lang="en-US" sz="4000" cap="small" dirty="0"/>
          </a:p>
        </p:txBody>
      </p:sp>
      <p:grpSp>
        <p:nvGrpSpPr>
          <p:cNvPr id="6" name="Group 5"/>
          <p:cNvGrpSpPr/>
          <p:nvPr/>
        </p:nvGrpSpPr>
        <p:grpSpPr>
          <a:xfrm>
            <a:off x="2724818" y="1321637"/>
            <a:ext cx="5619081" cy="4431463"/>
            <a:chOff x="1515144" y="1759788"/>
            <a:chExt cx="3533105" cy="316589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15144" y="2371241"/>
              <a:ext cx="3360731" cy="1764384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2722352" y="1759788"/>
              <a:ext cx="2325897" cy="316589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8874" y="2176272"/>
            <a:ext cx="3818765" cy="2541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5351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533400" y="914400"/>
            <a:ext cx="6259286" cy="55626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en-US" sz="3200" cap="small" dirty="0" smtClean="0">
                <a:solidFill>
                  <a:srgbClr val="FF0000"/>
                </a:solidFill>
              </a:rPr>
              <a:t>Detection of Odor</a:t>
            </a:r>
          </a:p>
          <a:p>
            <a:pPr marL="0" indent="0">
              <a:buNone/>
            </a:pPr>
            <a:r>
              <a:rPr lang="en-US" altLang="en-US" cap="small" dirty="0" smtClean="0"/>
              <a:t>Sniffing </a:t>
            </a:r>
            <a:r>
              <a:rPr lang="en-US" altLang="en-US" cap="small" dirty="0" smtClean="0"/>
              <a:t>or breathing deeply </a:t>
            </a:r>
            <a:r>
              <a:rPr lang="en-US" altLang="en-US" u="sng" cap="small" dirty="0" smtClean="0"/>
              <a:t>required</a:t>
            </a:r>
            <a:r>
              <a:rPr lang="en-US" altLang="en-US" cap="small" dirty="0" smtClean="0"/>
              <a:t> to mix air with mucus of </a:t>
            </a:r>
            <a:r>
              <a:rPr lang="en-US" altLang="en-US" cap="small" dirty="0" smtClean="0">
                <a:solidFill>
                  <a:srgbClr val="FF0000"/>
                </a:solidFill>
              </a:rPr>
              <a:t>olfactory epithelium</a:t>
            </a:r>
          </a:p>
          <a:p>
            <a:pPr marL="0" indent="0">
              <a:buNone/>
            </a:pPr>
            <a:endParaRPr lang="en-US" altLang="en-US" cap="small" dirty="0" smtClean="0"/>
          </a:p>
          <a:p>
            <a:pPr marL="0" indent="0">
              <a:buNone/>
            </a:pPr>
            <a:r>
              <a:rPr lang="en-US" altLang="en-US" cap="small" dirty="0" smtClean="0"/>
              <a:t>We recognize 8 primary odors and thousands of other chemical stimuli</a:t>
            </a:r>
          </a:p>
          <a:p>
            <a:pPr marL="0" indent="0">
              <a:buNone/>
            </a:pPr>
            <a:endParaRPr lang="en-US" altLang="en-US" cap="small" dirty="0" smtClean="0"/>
          </a:p>
          <a:p>
            <a:pPr marL="0" indent="0">
              <a:buNone/>
            </a:pPr>
            <a:r>
              <a:rPr lang="en-US" altLang="en-US" cap="small" dirty="0" smtClean="0"/>
              <a:t>Olfactory Receptors are replaced, but this declines with </a:t>
            </a:r>
            <a:r>
              <a:rPr lang="en-US" altLang="en-US" cap="small" dirty="0" smtClean="0"/>
              <a:t>age</a:t>
            </a:r>
          </a:p>
          <a:p>
            <a:pPr marL="0" indent="0">
              <a:buNone/>
            </a:pPr>
            <a:endParaRPr lang="en-US" altLang="en-US" cap="small" dirty="0"/>
          </a:p>
          <a:p>
            <a:pPr marL="0" indent="0">
              <a:buNone/>
            </a:pPr>
            <a:r>
              <a:rPr lang="en-US" altLang="en-US" cap="small" dirty="0" smtClean="0">
                <a:solidFill>
                  <a:srgbClr val="FF0000"/>
                </a:solidFill>
              </a:rPr>
              <a:t>NEXT: Vision and Equilibrium and Audition</a:t>
            </a:r>
            <a:endParaRPr lang="en-US" altLang="en-US" cap="small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2686" y="1479802"/>
            <a:ext cx="4065107" cy="3739898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289885" y="66542"/>
            <a:ext cx="4061397" cy="57796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3200" cap="small" dirty="0" smtClean="0">
                <a:latin typeface="+mn-lt"/>
              </a:rPr>
              <a:t>Special Sense Receptors</a:t>
            </a:r>
            <a:endParaRPr lang="en-US" altLang="en-US" sz="3200" cap="smal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608965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371959" y="172913"/>
            <a:ext cx="11654726" cy="318861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en-US" sz="3200" cap="small" dirty="0" smtClean="0"/>
              <a:t>Two Divisions of Sensory </a:t>
            </a:r>
            <a:r>
              <a:rPr lang="en-US" altLang="en-US" sz="3200" cap="small" dirty="0"/>
              <a:t>R</a:t>
            </a:r>
            <a:r>
              <a:rPr lang="en-US" altLang="en-US" sz="3200" cap="small" dirty="0" smtClean="0"/>
              <a:t>eceptors</a:t>
            </a:r>
            <a:endParaRPr lang="en-US" altLang="en-US" sz="3200" cap="small" dirty="0" smtClean="0"/>
          </a:p>
          <a:p>
            <a:pPr marL="0" lvl="1" indent="0">
              <a:buNone/>
            </a:pPr>
            <a:r>
              <a:rPr lang="en-US" altLang="en-US" sz="3200" cap="small" dirty="0" smtClean="0">
                <a:solidFill>
                  <a:srgbClr val="FF0000"/>
                </a:solidFill>
              </a:rPr>
              <a:t>General Senses: </a:t>
            </a:r>
            <a:r>
              <a:rPr lang="en-US" altLang="en-US" sz="3200" cap="small" dirty="0" smtClean="0"/>
              <a:t>detect </a:t>
            </a:r>
            <a:r>
              <a:rPr lang="en-US" altLang="en-US" sz="3200" cap="small" dirty="0" smtClean="0">
                <a:solidFill>
                  <a:srgbClr val="FF0000"/>
                </a:solidFill>
              </a:rPr>
              <a:t>temperature, pain, touch, stretch</a:t>
            </a:r>
            <a:r>
              <a:rPr lang="en-US" altLang="en-US" sz="3200" cap="small" dirty="0" smtClean="0"/>
              <a:t>, and </a:t>
            </a:r>
            <a:r>
              <a:rPr lang="en-US" altLang="en-US" sz="3200" cap="small" dirty="0" smtClean="0">
                <a:solidFill>
                  <a:srgbClr val="FF0000"/>
                </a:solidFill>
              </a:rPr>
              <a:t>pressure</a:t>
            </a:r>
          </a:p>
          <a:p>
            <a:pPr marL="0" lvl="1" indent="0">
              <a:buNone/>
            </a:pPr>
            <a:r>
              <a:rPr lang="en-US" altLang="en-US" sz="3200" cap="small" dirty="0" smtClean="0">
                <a:solidFill>
                  <a:srgbClr val="FF0000"/>
                </a:solidFill>
              </a:rPr>
              <a:t>Special </a:t>
            </a:r>
            <a:r>
              <a:rPr lang="en-US" altLang="en-US" sz="3200" cap="small" dirty="0" smtClean="0">
                <a:solidFill>
                  <a:srgbClr val="FF0000"/>
                </a:solidFill>
              </a:rPr>
              <a:t>Senses: </a:t>
            </a:r>
            <a:r>
              <a:rPr lang="en-US" altLang="en-US" sz="3200" cap="small" dirty="0" smtClean="0"/>
              <a:t>Taste (gustation), Smell (olfaction), </a:t>
            </a:r>
            <a:r>
              <a:rPr lang="en-US" altLang="en-US" sz="3200" cap="small" dirty="0"/>
              <a:t>V</a:t>
            </a:r>
            <a:r>
              <a:rPr lang="en-US" altLang="en-US" sz="3200" cap="small" dirty="0" smtClean="0"/>
              <a:t>ision</a:t>
            </a:r>
            <a:r>
              <a:rPr lang="en-US" altLang="en-US" sz="3200" cap="small" dirty="0" smtClean="0"/>
              <a:t>, </a:t>
            </a:r>
            <a:r>
              <a:rPr lang="en-US" altLang="en-US" sz="3200" cap="small" dirty="0" smtClean="0"/>
              <a:t>Equilibrium</a:t>
            </a:r>
            <a:r>
              <a:rPr lang="en-US" altLang="en-US" sz="3200" cap="small" dirty="0" smtClean="0"/>
              <a:t>, and </a:t>
            </a:r>
            <a:r>
              <a:rPr lang="en-US" altLang="en-US" sz="3200" cap="small" dirty="0" smtClean="0"/>
              <a:t>Hearing</a:t>
            </a:r>
            <a:endParaRPr lang="en-US" altLang="en-US" sz="3200" cap="small" dirty="0" smtClean="0"/>
          </a:p>
          <a:p>
            <a:pPr marL="457200" lvl="1" indent="0">
              <a:buNone/>
            </a:pPr>
            <a:endParaRPr lang="en-US" altLang="en-US" sz="3200" cap="small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3951" y="2803588"/>
            <a:ext cx="3566374" cy="356637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8907" y="2803588"/>
            <a:ext cx="3934984" cy="3503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755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493697" y="159589"/>
            <a:ext cx="9144000" cy="6096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3600" cap="small" dirty="0" smtClean="0">
                <a:latin typeface="+mn-lt"/>
              </a:rPr>
              <a:t>Sensory Receptor Distribution</a:t>
            </a:r>
            <a:endParaRPr lang="en-US" altLang="en-US" sz="3600" cap="small" dirty="0">
              <a:latin typeface="+mn-lt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10059" y="976223"/>
            <a:ext cx="11546152" cy="54102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en-US" sz="3200" u="sng" cap="small" dirty="0" smtClean="0"/>
              <a:t>General </a:t>
            </a:r>
            <a:r>
              <a:rPr lang="en-US" altLang="en-US" sz="3200" u="sng" cap="small" dirty="0" smtClean="0"/>
              <a:t>Senses</a:t>
            </a:r>
            <a:endParaRPr lang="en-US" altLang="en-US" sz="3200" u="sng" cap="small" dirty="0" smtClean="0"/>
          </a:p>
          <a:p>
            <a:pPr marL="0" indent="0">
              <a:buNone/>
            </a:pPr>
            <a:r>
              <a:rPr lang="en-US" altLang="en-US" cap="small" dirty="0" smtClean="0">
                <a:solidFill>
                  <a:srgbClr val="FF0000"/>
                </a:solidFill>
              </a:rPr>
              <a:t>Somatic </a:t>
            </a:r>
            <a:r>
              <a:rPr lang="en-US" altLang="en-US" cap="small" dirty="0" smtClean="0">
                <a:solidFill>
                  <a:srgbClr val="FF0000"/>
                </a:solidFill>
              </a:rPr>
              <a:t>Receptor Distribution</a:t>
            </a:r>
            <a:r>
              <a:rPr lang="en-US" altLang="en-US" sz="3200" cap="small" dirty="0" smtClean="0">
                <a:solidFill>
                  <a:srgbClr val="FF0000"/>
                </a:solidFill>
              </a:rPr>
              <a:t>: </a:t>
            </a:r>
            <a:r>
              <a:rPr lang="en-US" altLang="en-US" cap="small" dirty="0" smtClean="0"/>
              <a:t>skin, body cavities, joints, muscles &amp; </a:t>
            </a:r>
            <a:r>
              <a:rPr lang="en-US" altLang="en-US" cap="small" dirty="0" smtClean="0"/>
              <a:t>tendons</a:t>
            </a:r>
          </a:p>
          <a:p>
            <a:pPr marL="0" indent="0">
              <a:buNone/>
            </a:pPr>
            <a:r>
              <a:rPr lang="en-US" altLang="en-US" sz="2800" cap="small" dirty="0" smtClean="0">
                <a:solidFill>
                  <a:srgbClr val="FF0000"/>
                </a:solidFill>
              </a:rPr>
              <a:t>Function:  </a:t>
            </a:r>
            <a:r>
              <a:rPr lang="en-US" altLang="en-US" sz="2800" cap="small" dirty="0" smtClean="0"/>
              <a:t>Monitor </a:t>
            </a:r>
            <a:r>
              <a:rPr lang="en-US" altLang="en-US" sz="2800" cap="small" dirty="0" smtClean="0"/>
              <a:t>texture, pressure, temperature, pain, vibration, stretch</a:t>
            </a:r>
          </a:p>
          <a:p>
            <a:pPr marL="0" indent="0">
              <a:buNone/>
            </a:pPr>
            <a:endParaRPr lang="en-US" altLang="en-US" cap="small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altLang="en-US" cap="small" dirty="0" smtClean="0">
                <a:solidFill>
                  <a:srgbClr val="FF0000"/>
                </a:solidFill>
              </a:rPr>
              <a:t>Visceral Receptor Distribution: </a:t>
            </a:r>
            <a:r>
              <a:rPr lang="en-US" altLang="en-US" cap="small" dirty="0" smtClean="0"/>
              <a:t>internal organ walls and blood </a:t>
            </a:r>
            <a:r>
              <a:rPr lang="en-US" altLang="en-US" cap="small" dirty="0" smtClean="0"/>
              <a:t>vessels</a:t>
            </a:r>
          </a:p>
          <a:p>
            <a:pPr marL="0" indent="0">
              <a:buNone/>
            </a:pPr>
            <a:r>
              <a:rPr lang="en-US" altLang="en-US" sz="2800" cap="small" dirty="0" smtClean="0">
                <a:solidFill>
                  <a:srgbClr val="FF0000"/>
                </a:solidFill>
              </a:rPr>
              <a:t>Function: </a:t>
            </a:r>
            <a:r>
              <a:rPr lang="en-US" altLang="en-US" sz="2800" cap="small" dirty="0" smtClean="0"/>
              <a:t>Detect </a:t>
            </a:r>
            <a:r>
              <a:rPr lang="en-US" altLang="en-US" sz="2800" cap="small" dirty="0" smtClean="0"/>
              <a:t>stretch, </a:t>
            </a:r>
            <a:r>
              <a:rPr lang="en-US" altLang="en-US" sz="2800" cap="small" dirty="0" smtClean="0"/>
              <a:t>chemical </a:t>
            </a:r>
            <a:r>
              <a:rPr lang="en-US" altLang="en-US" sz="2800" cap="small" dirty="0" smtClean="0"/>
              <a:t>concentrations, temperature, and pain</a:t>
            </a:r>
          </a:p>
          <a:p>
            <a:pPr marL="0" indent="0">
              <a:buNone/>
            </a:pPr>
            <a:endParaRPr lang="en-US" altLang="en-US" sz="3200" cap="small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altLang="en-US" sz="3200" u="sng" cap="small" dirty="0" smtClean="0"/>
              <a:t>Special </a:t>
            </a:r>
            <a:r>
              <a:rPr lang="en-US" altLang="en-US" sz="3200" u="sng" cap="small" dirty="0" smtClean="0"/>
              <a:t>Sense </a:t>
            </a:r>
            <a:r>
              <a:rPr lang="en-US" altLang="en-US" sz="3200" u="sng" cap="small" dirty="0" smtClean="0"/>
              <a:t>Receptors</a:t>
            </a:r>
            <a:r>
              <a:rPr lang="en-US" altLang="en-US" cap="small" dirty="0" smtClean="0">
                <a:solidFill>
                  <a:srgbClr val="FF0000"/>
                </a:solidFill>
              </a:rPr>
              <a:t> </a:t>
            </a:r>
            <a:endParaRPr lang="en-US" altLang="en-US" cap="small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altLang="en-US" cap="small" dirty="0" smtClean="0"/>
              <a:t>Specialized</a:t>
            </a:r>
            <a:r>
              <a:rPr lang="en-US" altLang="en-US" cap="small" dirty="0" smtClean="0"/>
              <a:t>, complex sense </a:t>
            </a:r>
            <a:r>
              <a:rPr lang="en-US" altLang="en-US" cap="small" dirty="0" smtClean="0"/>
              <a:t>organs located </a:t>
            </a:r>
          </a:p>
          <a:p>
            <a:pPr marL="0" indent="0">
              <a:buNone/>
            </a:pPr>
            <a:r>
              <a:rPr lang="en-US" altLang="en-US" cap="small" dirty="0" smtClean="0"/>
              <a:t>in </a:t>
            </a:r>
            <a:r>
              <a:rPr lang="en-US" altLang="en-US" cap="small" dirty="0" smtClean="0"/>
              <a:t>the head</a:t>
            </a:r>
          </a:p>
          <a:p>
            <a:pPr marL="457200" lvl="1" indent="0">
              <a:buNone/>
            </a:pPr>
            <a:r>
              <a:rPr lang="en-US" altLang="en-US" sz="2800" dirty="0" smtClean="0"/>
              <a:t>      </a:t>
            </a:r>
          </a:p>
          <a:p>
            <a:pPr lvl="1"/>
            <a:endParaRPr lang="en-US" altLang="en-US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dirty="0" smtClean="0"/>
              <a:t> </a:t>
            </a:r>
            <a:endParaRPr lang="en-US" alt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025" y="4166450"/>
            <a:ext cx="2572718" cy="2521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007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491398" y="91813"/>
            <a:ext cx="3211991" cy="6096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3200" cap="small" dirty="0" smtClean="0">
                <a:latin typeface="+mn-lt"/>
              </a:rPr>
              <a:t>Sense </a:t>
            </a:r>
            <a:r>
              <a:rPr lang="en-US" altLang="en-US" sz="3200" cap="small" dirty="0" smtClean="0">
                <a:latin typeface="+mn-lt"/>
              </a:rPr>
              <a:t>Receptors</a:t>
            </a:r>
            <a:endParaRPr lang="en-US" altLang="en-US" sz="3200" cap="small" dirty="0">
              <a:latin typeface="+mn-lt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61846" y="815351"/>
            <a:ext cx="8991600" cy="441600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en-US" sz="3200" cap="small" dirty="0" smtClean="0"/>
              <a:t>General Sense Receptors Classified by </a:t>
            </a:r>
            <a:r>
              <a:rPr lang="en-US" altLang="en-US" sz="3200" cap="small" dirty="0" smtClean="0">
                <a:solidFill>
                  <a:srgbClr val="FF0000"/>
                </a:solidFill>
              </a:rPr>
              <a:t>Stimulus Origin</a:t>
            </a:r>
          </a:p>
          <a:p>
            <a:pPr marL="0" indent="0">
              <a:buNone/>
            </a:pPr>
            <a:r>
              <a:rPr lang="en-US" altLang="en-US" sz="3200" u="sng" cap="small" dirty="0" err="1" smtClean="0">
                <a:solidFill>
                  <a:srgbClr val="FF0000"/>
                </a:solidFill>
              </a:rPr>
              <a:t>Extero</a:t>
            </a:r>
            <a:r>
              <a:rPr lang="en-US" altLang="en-US" sz="3200" cap="small" dirty="0" err="1" smtClean="0">
                <a:solidFill>
                  <a:srgbClr val="FF0000"/>
                </a:solidFill>
              </a:rPr>
              <a:t>ceptors</a:t>
            </a:r>
            <a:r>
              <a:rPr lang="en-US" altLang="en-US" b="1" cap="small" dirty="0" smtClean="0"/>
              <a:t> </a:t>
            </a:r>
            <a:r>
              <a:rPr lang="en-US" altLang="en-US" cap="small" dirty="0" smtClean="0"/>
              <a:t>detect stimuli from </a:t>
            </a:r>
            <a:r>
              <a:rPr lang="en-US" altLang="en-US" u="sng" cap="small" dirty="0" smtClean="0">
                <a:solidFill>
                  <a:srgbClr val="FF0000"/>
                </a:solidFill>
              </a:rPr>
              <a:t>External </a:t>
            </a:r>
            <a:r>
              <a:rPr lang="en-US" altLang="en-US" u="sng" cap="small" dirty="0">
                <a:solidFill>
                  <a:srgbClr val="FF0000"/>
                </a:solidFill>
              </a:rPr>
              <a:t>E</a:t>
            </a:r>
            <a:r>
              <a:rPr lang="en-US" altLang="en-US" u="sng" cap="small" dirty="0" smtClean="0">
                <a:solidFill>
                  <a:srgbClr val="FF0000"/>
                </a:solidFill>
              </a:rPr>
              <a:t>nvironment</a:t>
            </a:r>
            <a:endParaRPr lang="en-US" altLang="en-US" u="sng" cap="small" dirty="0" smtClean="0">
              <a:solidFill>
                <a:srgbClr val="FF0000"/>
              </a:solidFill>
            </a:endParaRPr>
          </a:p>
          <a:p>
            <a:pPr lvl="1"/>
            <a:r>
              <a:rPr lang="en-US" altLang="en-US" sz="2800" cap="small" dirty="0" smtClean="0"/>
              <a:t>in </a:t>
            </a:r>
            <a:r>
              <a:rPr lang="en-US" altLang="en-US" sz="2800" cap="small" dirty="0" smtClean="0"/>
              <a:t>skin, body cavities and in special sense organs</a:t>
            </a:r>
          </a:p>
          <a:p>
            <a:pPr marL="457200" lvl="1" indent="0">
              <a:buNone/>
            </a:pPr>
            <a:endParaRPr lang="en-US" altLang="en-US" sz="2800" cap="small" dirty="0" smtClean="0"/>
          </a:p>
          <a:p>
            <a:pPr marL="0" indent="0">
              <a:buNone/>
            </a:pPr>
            <a:r>
              <a:rPr lang="en-US" altLang="en-US" sz="3200" u="sng" cap="small" dirty="0" err="1" smtClean="0">
                <a:solidFill>
                  <a:srgbClr val="FF0000"/>
                </a:solidFill>
              </a:rPr>
              <a:t>Intero</a:t>
            </a:r>
            <a:r>
              <a:rPr lang="en-US" altLang="en-US" sz="3200" cap="small" dirty="0" err="1" smtClean="0">
                <a:solidFill>
                  <a:srgbClr val="FF0000"/>
                </a:solidFill>
              </a:rPr>
              <a:t>ceptors</a:t>
            </a:r>
            <a:r>
              <a:rPr lang="en-US" altLang="en-US" b="1" cap="small" dirty="0" smtClean="0"/>
              <a:t> </a:t>
            </a:r>
            <a:r>
              <a:rPr lang="en-US" altLang="en-US" cap="small" dirty="0" smtClean="0"/>
              <a:t>detect stimuli </a:t>
            </a:r>
            <a:r>
              <a:rPr lang="en-US" altLang="en-US" cap="small" dirty="0" smtClean="0"/>
              <a:t>from </a:t>
            </a:r>
            <a:r>
              <a:rPr lang="en-US" altLang="en-US" u="sng" cap="small" dirty="0">
                <a:solidFill>
                  <a:srgbClr val="FF0000"/>
                </a:solidFill>
              </a:rPr>
              <a:t>I</a:t>
            </a:r>
            <a:r>
              <a:rPr lang="en-US" altLang="en-US" u="sng" cap="small" dirty="0" smtClean="0">
                <a:solidFill>
                  <a:srgbClr val="FF0000"/>
                </a:solidFill>
              </a:rPr>
              <a:t>nternal </a:t>
            </a:r>
            <a:r>
              <a:rPr lang="en-US" altLang="en-US" u="sng" cap="small" dirty="0">
                <a:solidFill>
                  <a:srgbClr val="FF0000"/>
                </a:solidFill>
              </a:rPr>
              <a:t>O</a:t>
            </a:r>
            <a:r>
              <a:rPr lang="en-US" altLang="en-US" u="sng" cap="small" dirty="0" smtClean="0">
                <a:solidFill>
                  <a:srgbClr val="FF0000"/>
                </a:solidFill>
              </a:rPr>
              <a:t>rgans</a:t>
            </a:r>
            <a:endParaRPr lang="en-US" altLang="en-US" u="sng" cap="small" dirty="0" smtClean="0">
              <a:solidFill>
                <a:srgbClr val="FF0000"/>
              </a:solidFill>
            </a:endParaRPr>
          </a:p>
          <a:p>
            <a:pPr lvl="1"/>
            <a:r>
              <a:rPr lang="en-US" altLang="en-US" sz="2800" cap="small" dirty="0" smtClean="0"/>
              <a:t>stretch, pain, pressure, temperature</a:t>
            </a:r>
          </a:p>
          <a:p>
            <a:pPr marL="457200" lvl="1" indent="0">
              <a:buNone/>
            </a:pPr>
            <a:endParaRPr lang="en-US" altLang="en-US" sz="2800" cap="small" dirty="0" smtClean="0"/>
          </a:p>
          <a:p>
            <a:pPr marL="0" indent="0">
              <a:buNone/>
            </a:pPr>
            <a:r>
              <a:rPr lang="en-US" altLang="en-US" sz="3200" u="sng" cap="small" dirty="0" smtClean="0">
                <a:solidFill>
                  <a:srgbClr val="FF0000"/>
                </a:solidFill>
              </a:rPr>
              <a:t>Proprio</a:t>
            </a:r>
            <a:r>
              <a:rPr lang="en-US" altLang="en-US" sz="3200" cap="small" dirty="0" smtClean="0">
                <a:solidFill>
                  <a:srgbClr val="FF0000"/>
                </a:solidFill>
              </a:rPr>
              <a:t>ceptors </a:t>
            </a:r>
            <a:r>
              <a:rPr lang="en-US" altLang="en-US" cap="small" dirty="0" smtClean="0"/>
              <a:t>detect stimuli about </a:t>
            </a:r>
            <a:r>
              <a:rPr lang="en-US" altLang="en-US" u="sng" cap="small" dirty="0">
                <a:solidFill>
                  <a:srgbClr val="FF0000"/>
                </a:solidFill>
              </a:rPr>
              <a:t>B</a:t>
            </a:r>
            <a:r>
              <a:rPr lang="en-US" altLang="en-US" u="sng" cap="small" dirty="0" smtClean="0">
                <a:solidFill>
                  <a:srgbClr val="FF0000"/>
                </a:solidFill>
              </a:rPr>
              <a:t>ody Position</a:t>
            </a:r>
            <a:endParaRPr lang="en-US" altLang="en-US" b="1" u="sng" cap="small" dirty="0" smtClean="0">
              <a:solidFill>
                <a:srgbClr val="FF0000"/>
              </a:solidFill>
            </a:endParaRPr>
          </a:p>
          <a:p>
            <a:pPr lvl="1"/>
            <a:r>
              <a:rPr lang="en-US" altLang="en-US" sz="2800" cap="small" dirty="0" smtClean="0"/>
              <a:t>In m</a:t>
            </a:r>
            <a:r>
              <a:rPr lang="en-US" altLang="en-US" sz="2800" cap="small" dirty="0" smtClean="0"/>
              <a:t>uscles</a:t>
            </a:r>
            <a:r>
              <a:rPr lang="en-US" altLang="en-US" sz="2800" cap="small" dirty="0" smtClean="0"/>
              <a:t>, tendons and joints</a:t>
            </a:r>
            <a:endParaRPr lang="en-US" altLang="en-US" sz="2800" cap="small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7800" y="3023354"/>
            <a:ext cx="3396752" cy="269433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4079" y="333361"/>
            <a:ext cx="2274265" cy="2487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983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824804" y="637737"/>
            <a:ext cx="10545177" cy="55626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en-US" sz="3200" cap="small" dirty="0"/>
              <a:t>General Sense Receptors Classified by </a:t>
            </a:r>
            <a:r>
              <a:rPr lang="en-US" altLang="en-US" sz="3200" cap="small" dirty="0" smtClean="0">
                <a:solidFill>
                  <a:srgbClr val="FF0000"/>
                </a:solidFill>
              </a:rPr>
              <a:t>Type of Stimulus</a:t>
            </a:r>
            <a:endParaRPr lang="en-US" sz="3200" u="sng" cap="small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u="sng" cap="small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u="sng" cap="small" dirty="0" smtClean="0">
                <a:solidFill>
                  <a:srgbClr val="FF0000"/>
                </a:solidFill>
              </a:rPr>
              <a:t>Chemo</a:t>
            </a:r>
            <a:r>
              <a:rPr lang="en-US" cap="small" dirty="0" smtClean="0">
                <a:solidFill>
                  <a:srgbClr val="FF0000"/>
                </a:solidFill>
              </a:rPr>
              <a:t>receptors</a:t>
            </a:r>
            <a:r>
              <a:rPr lang="en-US" cap="small" dirty="0" smtClean="0">
                <a:solidFill>
                  <a:srgbClr val="FF0000"/>
                </a:solidFill>
              </a:rPr>
              <a:t>: </a:t>
            </a:r>
            <a:r>
              <a:rPr lang="en-US" cap="small" dirty="0" smtClean="0"/>
              <a:t>Detect </a:t>
            </a:r>
            <a:r>
              <a:rPr lang="en-US" u="sng" cap="small" dirty="0" smtClean="0">
                <a:solidFill>
                  <a:srgbClr val="FF0000"/>
                </a:solidFill>
              </a:rPr>
              <a:t>molecules</a:t>
            </a:r>
            <a:r>
              <a:rPr lang="en-US" cap="small" dirty="0" smtClean="0">
                <a:solidFill>
                  <a:srgbClr val="FF0000"/>
                </a:solidFill>
              </a:rPr>
              <a:t> </a:t>
            </a:r>
            <a:r>
              <a:rPr lang="en-US" cap="small" dirty="0" smtClean="0">
                <a:solidFill>
                  <a:srgbClr val="FF0000"/>
                </a:solidFill>
              </a:rPr>
              <a:t>(</a:t>
            </a:r>
            <a:r>
              <a:rPr lang="en-US" u="sng" cap="small" dirty="0" smtClean="0">
                <a:solidFill>
                  <a:srgbClr val="FF0000"/>
                </a:solidFill>
              </a:rPr>
              <a:t>chemicals</a:t>
            </a:r>
            <a:r>
              <a:rPr lang="en-US" cap="small" dirty="0" smtClean="0">
                <a:solidFill>
                  <a:srgbClr val="FF0000"/>
                </a:solidFill>
              </a:rPr>
              <a:t>) </a:t>
            </a:r>
            <a:r>
              <a:rPr lang="en-US" cap="small" dirty="0" smtClean="0"/>
              <a:t>dissolved </a:t>
            </a:r>
            <a:r>
              <a:rPr lang="en-US" cap="small" dirty="0" smtClean="0"/>
              <a:t>in fluid</a:t>
            </a:r>
          </a:p>
          <a:p>
            <a:pPr marL="0" indent="0">
              <a:buNone/>
            </a:pPr>
            <a:endParaRPr lang="en-US" cap="small" dirty="0" smtClean="0"/>
          </a:p>
          <a:p>
            <a:pPr marL="0" indent="0">
              <a:buNone/>
            </a:pPr>
            <a:r>
              <a:rPr lang="en-US" u="sng" cap="small" dirty="0" err="1" smtClean="0">
                <a:solidFill>
                  <a:srgbClr val="FF0000"/>
                </a:solidFill>
              </a:rPr>
              <a:t>Thermo</a:t>
            </a:r>
            <a:r>
              <a:rPr lang="en-US" cap="small" dirty="0" err="1" smtClean="0">
                <a:solidFill>
                  <a:srgbClr val="FF0000"/>
                </a:solidFill>
              </a:rPr>
              <a:t>receptors</a:t>
            </a:r>
            <a:r>
              <a:rPr lang="en-US" cap="small" dirty="0" smtClean="0">
                <a:solidFill>
                  <a:srgbClr val="FF0000"/>
                </a:solidFill>
              </a:rPr>
              <a:t>: </a:t>
            </a:r>
            <a:r>
              <a:rPr lang="en-US" cap="small" dirty="0" smtClean="0"/>
              <a:t>Detect </a:t>
            </a:r>
            <a:r>
              <a:rPr lang="en-US" u="sng" cap="small" dirty="0" smtClean="0">
                <a:solidFill>
                  <a:srgbClr val="FF0000"/>
                </a:solidFill>
              </a:rPr>
              <a:t>temperature</a:t>
            </a:r>
            <a:r>
              <a:rPr lang="en-US" cap="small" dirty="0" smtClean="0"/>
              <a:t> changes</a:t>
            </a:r>
          </a:p>
          <a:p>
            <a:pPr marL="0" indent="0">
              <a:buNone/>
            </a:pPr>
            <a:endParaRPr lang="en-US" cap="small" dirty="0" smtClean="0"/>
          </a:p>
          <a:p>
            <a:pPr marL="0" indent="0">
              <a:buNone/>
            </a:pPr>
            <a:r>
              <a:rPr lang="en-US" u="sng" cap="small" dirty="0" smtClean="0">
                <a:solidFill>
                  <a:srgbClr val="FF0000"/>
                </a:solidFill>
              </a:rPr>
              <a:t>Photo</a:t>
            </a:r>
            <a:r>
              <a:rPr lang="en-US" cap="small" dirty="0" smtClean="0">
                <a:solidFill>
                  <a:srgbClr val="FF0000"/>
                </a:solidFill>
              </a:rPr>
              <a:t>receptors: </a:t>
            </a:r>
            <a:r>
              <a:rPr lang="en-US" cap="small" dirty="0" smtClean="0"/>
              <a:t>Detect changes in </a:t>
            </a:r>
            <a:r>
              <a:rPr lang="en-US" u="sng" cap="small" dirty="0" smtClean="0">
                <a:solidFill>
                  <a:srgbClr val="FF0000"/>
                </a:solidFill>
              </a:rPr>
              <a:t>light</a:t>
            </a:r>
          </a:p>
          <a:p>
            <a:pPr marL="0" indent="0">
              <a:buNone/>
            </a:pPr>
            <a:endParaRPr lang="en-US" cap="small" dirty="0" smtClean="0"/>
          </a:p>
          <a:p>
            <a:pPr marL="0" indent="0">
              <a:buNone/>
            </a:pPr>
            <a:r>
              <a:rPr lang="en-US" altLang="en-US" u="sng" cap="small" dirty="0" smtClean="0">
                <a:solidFill>
                  <a:srgbClr val="FF0000"/>
                </a:solidFill>
              </a:rPr>
              <a:t>Mechano</a:t>
            </a:r>
            <a:r>
              <a:rPr lang="en-US" altLang="en-US" cap="small" dirty="0" smtClean="0">
                <a:solidFill>
                  <a:srgbClr val="FF0000"/>
                </a:solidFill>
              </a:rPr>
              <a:t>receptors: </a:t>
            </a:r>
            <a:r>
              <a:rPr lang="en-US" altLang="en-US" cap="small" dirty="0" smtClean="0"/>
              <a:t>Detect </a:t>
            </a:r>
            <a:r>
              <a:rPr lang="en-US" altLang="en-US" u="sng" cap="small" dirty="0" smtClean="0">
                <a:solidFill>
                  <a:srgbClr val="FF0000"/>
                </a:solidFill>
              </a:rPr>
              <a:t>touch, pressure, vibration, stretch</a:t>
            </a:r>
          </a:p>
          <a:p>
            <a:pPr marL="0" indent="0">
              <a:buNone/>
            </a:pPr>
            <a:endParaRPr lang="en-US" altLang="en-US" cap="small" dirty="0" smtClean="0"/>
          </a:p>
          <a:p>
            <a:pPr marL="0" indent="0">
              <a:buNone/>
            </a:pPr>
            <a:r>
              <a:rPr lang="en-US" altLang="en-US" u="sng" cap="small" dirty="0" smtClean="0">
                <a:solidFill>
                  <a:srgbClr val="FF0000"/>
                </a:solidFill>
              </a:rPr>
              <a:t>Noci</a:t>
            </a:r>
            <a:r>
              <a:rPr lang="en-US" altLang="en-US" cap="small" dirty="0" smtClean="0">
                <a:solidFill>
                  <a:srgbClr val="FF0000"/>
                </a:solidFill>
              </a:rPr>
              <a:t>ceptors: </a:t>
            </a:r>
            <a:r>
              <a:rPr lang="en-US" altLang="en-US" cap="small" dirty="0" smtClean="0"/>
              <a:t>Detect </a:t>
            </a:r>
            <a:r>
              <a:rPr lang="en-US" altLang="en-US" u="sng" cap="small" dirty="0" smtClean="0">
                <a:solidFill>
                  <a:srgbClr val="FF0000"/>
                </a:solidFill>
              </a:rPr>
              <a:t>pain</a:t>
            </a:r>
            <a:endParaRPr lang="en-US" altLang="en-US" b="1" u="sng" cap="small" dirty="0" smtClean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endParaRPr lang="en-US" alt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491398" y="91813"/>
            <a:ext cx="3211991" cy="6096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3200" cap="small" dirty="0" smtClean="0">
                <a:latin typeface="+mn-lt"/>
              </a:rPr>
              <a:t>Sense </a:t>
            </a:r>
            <a:r>
              <a:rPr lang="en-US" altLang="en-US" sz="3200" cap="small" dirty="0" smtClean="0">
                <a:latin typeface="+mn-lt"/>
              </a:rPr>
              <a:t>Receptors</a:t>
            </a:r>
            <a:endParaRPr lang="en-US" altLang="en-US" sz="3200" cap="smal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448056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Y:\08VOL4\Graphics\Powerpoint\MH_DCM\MH_DCM-TEXTEDIT PROJECTS\McKINLEY_5e\Final files\chapt19\chapt00_labeled\mck85278_19_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52272" y="696438"/>
            <a:ext cx="5087294" cy="3173241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708696" y="146650"/>
            <a:ext cx="7677509" cy="57796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3200" cap="small" dirty="0" smtClean="0">
                <a:solidFill>
                  <a:srgbClr val="FF0000"/>
                </a:solidFill>
                <a:latin typeface="+mn-lt"/>
              </a:rPr>
              <a:t>Tactile</a:t>
            </a:r>
            <a:r>
              <a:rPr lang="en-US" altLang="en-US" sz="3200" cap="small" dirty="0" smtClean="0">
                <a:latin typeface="+mn-lt"/>
              </a:rPr>
              <a:t> Receptors: </a:t>
            </a:r>
            <a:r>
              <a:rPr lang="en-US" altLang="en-US" sz="3200" cap="small" dirty="0" smtClean="0">
                <a:solidFill>
                  <a:srgbClr val="FF0000"/>
                </a:solidFill>
                <a:latin typeface="+mn-lt"/>
              </a:rPr>
              <a:t>Most </a:t>
            </a:r>
            <a:r>
              <a:rPr lang="en-US" altLang="en-US" sz="3200" cap="small" dirty="0" smtClean="0">
                <a:solidFill>
                  <a:srgbClr val="FF0000"/>
                </a:solidFill>
                <a:latin typeface="+mn-lt"/>
              </a:rPr>
              <a:t>Numerous </a:t>
            </a:r>
            <a:r>
              <a:rPr lang="en-US" altLang="en-US" sz="3200" cap="small" dirty="0" smtClean="0">
                <a:latin typeface="+mn-lt"/>
              </a:rPr>
              <a:t>Receptor</a:t>
            </a:r>
            <a:endParaRPr lang="en-US" altLang="en-US" sz="3200" cap="small" dirty="0">
              <a:latin typeface="+mn-lt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37014" y="3869679"/>
            <a:ext cx="11441698" cy="252178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en-US" cap="small" dirty="0" smtClean="0">
                <a:solidFill>
                  <a:srgbClr val="FF0000"/>
                </a:solidFill>
              </a:rPr>
              <a:t>Mechanoreceptors</a:t>
            </a:r>
            <a:r>
              <a:rPr lang="en-US" altLang="en-US" cap="small" dirty="0" smtClean="0"/>
              <a:t> (touch, pressure, vibration)  </a:t>
            </a:r>
          </a:p>
          <a:p>
            <a:pPr marL="0" indent="0">
              <a:buNone/>
            </a:pPr>
            <a:r>
              <a:rPr lang="en-US" altLang="en-US" cap="small" dirty="0" smtClean="0"/>
              <a:t>Located in dermis and subcutaneous layer</a:t>
            </a:r>
          </a:p>
          <a:p>
            <a:pPr lvl="1"/>
            <a:endParaRPr lang="en-US" altLang="en-US" b="1" cap="small" dirty="0" smtClean="0"/>
          </a:p>
          <a:p>
            <a:pPr marL="457200" lvl="1" indent="-457200">
              <a:buNone/>
            </a:pPr>
            <a:r>
              <a:rPr lang="en-US" altLang="en-US" sz="2800" cap="small" dirty="0" smtClean="0">
                <a:solidFill>
                  <a:srgbClr val="FF0000"/>
                </a:solidFill>
              </a:rPr>
              <a:t>	</a:t>
            </a:r>
            <a:r>
              <a:rPr lang="en-US" altLang="en-US" sz="2800" cap="small" dirty="0" err="1" smtClean="0">
                <a:solidFill>
                  <a:srgbClr val="FF0000"/>
                </a:solidFill>
              </a:rPr>
              <a:t>Unencapsulated</a:t>
            </a:r>
            <a:r>
              <a:rPr lang="en-US" altLang="en-US" sz="2800" cap="small" dirty="0" smtClean="0">
                <a:solidFill>
                  <a:srgbClr val="FF0000"/>
                </a:solidFill>
              </a:rPr>
              <a:t>:</a:t>
            </a:r>
            <a:r>
              <a:rPr lang="en-US" altLang="en-US" sz="2800" cap="small" dirty="0" smtClean="0"/>
              <a:t> Endings not wrapped in </a:t>
            </a:r>
            <a:r>
              <a:rPr lang="en-US" altLang="en-US" sz="2800" cap="small" dirty="0" smtClean="0"/>
              <a:t>connective tissue</a:t>
            </a:r>
            <a:r>
              <a:rPr lang="en-US" altLang="en-US" sz="2800" cap="small" dirty="0" smtClean="0"/>
              <a:t> </a:t>
            </a:r>
            <a:r>
              <a:rPr lang="en-US" altLang="en-US" sz="2800" cap="small" dirty="0" smtClean="0"/>
              <a:t>or glial cells</a:t>
            </a:r>
          </a:p>
          <a:p>
            <a:pPr marL="457200" lvl="1" indent="-457200">
              <a:buNone/>
            </a:pPr>
            <a:r>
              <a:rPr lang="en-US" altLang="en-US" sz="2800" cap="small" dirty="0" smtClean="0">
                <a:solidFill>
                  <a:srgbClr val="FF0000"/>
                </a:solidFill>
              </a:rPr>
              <a:t>	Encapsulated</a:t>
            </a:r>
            <a:r>
              <a:rPr lang="en-US" altLang="en-US" sz="2800" cap="small" dirty="0" smtClean="0">
                <a:solidFill>
                  <a:srgbClr val="FF0000"/>
                </a:solidFill>
              </a:rPr>
              <a:t>: </a:t>
            </a:r>
            <a:r>
              <a:rPr lang="en-US" altLang="en-US" sz="2800" cap="small" dirty="0" smtClean="0"/>
              <a:t>Endings wrapped in </a:t>
            </a:r>
            <a:r>
              <a:rPr lang="en-US" altLang="en-US" sz="2800" cap="small" dirty="0" smtClean="0"/>
              <a:t>connective tissue </a:t>
            </a:r>
            <a:r>
              <a:rPr lang="en-US" altLang="en-US" sz="2800" cap="small" dirty="0" smtClean="0"/>
              <a:t>or glial cells</a:t>
            </a:r>
            <a:endParaRPr lang="en-US" altLang="en-US" sz="2800" cap="small" dirty="0"/>
          </a:p>
        </p:txBody>
      </p:sp>
    </p:spTree>
    <p:extLst>
      <p:ext uri="{BB962C8B-B14F-4D97-AF65-F5344CB8AC3E}">
        <p14:creationId xmlns:p14="http://schemas.microsoft.com/office/powerpoint/2010/main" val="3877864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460" y="1146401"/>
            <a:ext cx="6122717" cy="4696460"/>
          </a:xfrm>
          <a:prstGeom prst="rect">
            <a:avLst/>
          </a:prstGeom>
        </p:spPr>
      </p:pic>
      <p:sp>
        <p:nvSpPr>
          <p:cNvPr id="2" name="Content Placeholder 2"/>
          <p:cNvSpPr txBox="1">
            <a:spLocks/>
          </p:cNvSpPr>
          <p:nvPr/>
        </p:nvSpPr>
        <p:spPr>
          <a:xfrm>
            <a:off x="554987" y="1027981"/>
            <a:ext cx="6070057" cy="55626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en-US" sz="3200" cap="small" dirty="0">
                <a:solidFill>
                  <a:srgbClr val="FF0000"/>
                </a:solidFill>
              </a:rPr>
              <a:t>Gustation: Sense </a:t>
            </a:r>
            <a:r>
              <a:rPr lang="en-US" altLang="en-US" sz="3200" cap="small" dirty="0" smtClean="0">
                <a:solidFill>
                  <a:srgbClr val="FF0000"/>
                </a:solidFill>
              </a:rPr>
              <a:t>of Taste</a:t>
            </a:r>
            <a:endParaRPr lang="en-US" altLang="en-US" sz="3200" cap="small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altLang="en-US" cap="small" dirty="0"/>
          </a:p>
          <a:p>
            <a:pPr marL="0" indent="0">
              <a:buNone/>
            </a:pPr>
            <a:r>
              <a:rPr lang="en-US" altLang="en-US" cap="small" dirty="0" smtClean="0"/>
              <a:t>Gustatory </a:t>
            </a:r>
            <a:r>
              <a:rPr lang="en-US" altLang="en-US" cap="small" dirty="0"/>
              <a:t>C</a:t>
            </a:r>
            <a:r>
              <a:rPr lang="en-US" altLang="en-US" cap="small" dirty="0" smtClean="0"/>
              <a:t>ells </a:t>
            </a:r>
          </a:p>
          <a:p>
            <a:pPr marL="0" indent="0">
              <a:buNone/>
            </a:pPr>
            <a:r>
              <a:rPr lang="en-US" altLang="en-US" cap="small" dirty="0" smtClean="0">
                <a:solidFill>
                  <a:srgbClr val="FF0000"/>
                </a:solidFill>
              </a:rPr>
              <a:t>taste </a:t>
            </a:r>
            <a:r>
              <a:rPr lang="en-US" altLang="en-US" cap="small" dirty="0" smtClean="0">
                <a:solidFill>
                  <a:srgbClr val="FF0000"/>
                </a:solidFill>
              </a:rPr>
              <a:t>receptors </a:t>
            </a:r>
            <a:r>
              <a:rPr lang="en-US" altLang="en-US" cap="small" dirty="0" smtClean="0"/>
              <a:t>in </a:t>
            </a:r>
            <a:r>
              <a:rPr lang="en-US" altLang="en-US" cap="small" dirty="0" smtClean="0">
                <a:solidFill>
                  <a:srgbClr val="FF0000"/>
                </a:solidFill>
              </a:rPr>
              <a:t>taste buds </a:t>
            </a:r>
            <a:r>
              <a:rPr lang="en-US" altLang="en-US" cap="small" dirty="0" smtClean="0"/>
              <a:t>on the </a:t>
            </a:r>
            <a:r>
              <a:rPr lang="en-US" altLang="en-US" i="1" u="sng" cap="small" dirty="0" smtClean="0">
                <a:solidFill>
                  <a:srgbClr val="FF0000"/>
                </a:solidFill>
              </a:rPr>
              <a:t>dorsal surface </a:t>
            </a:r>
            <a:r>
              <a:rPr lang="en-US" altLang="en-US" cap="small" dirty="0" smtClean="0">
                <a:solidFill>
                  <a:srgbClr val="FF0000"/>
                </a:solidFill>
              </a:rPr>
              <a:t>of tongue</a:t>
            </a:r>
          </a:p>
          <a:p>
            <a:pPr marL="0" indent="0">
              <a:buNone/>
            </a:pPr>
            <a:endParaRPr lang="en-US" altLang="en-US" cap="small" dirty="0" smtClean="0"/>
          </a:p>
          <a:p>
            <a:pPr marL="0" indent="0">
              <a:buNone/>
            </a:pPr>
            <a:r>
              <a:rPr lang="en-US" altLang="en-US" cap="small" dirty="0" smtClean="0"/>
              <a:t>Located in 4 different types of </a:t>
            </a:r>
            <a:r>
              <a:rPr lang="en-US" altLang="en-US" cap="small" dirty="0" smtClean="0">
                <a:solidFill>
                  <a:srgbClr val="FF0000"/>
                </a:solidFill>
              </a:rPr>
              <a:t>papillae </a:t>
            </a:r>
            <a:r>
              <a:rPr lang="en-US" altLang="en-US" cap="small" dirty="0" smtClean="0"/>
              <a:t>– “bumps” on the tongue </a:t>
            </a:r>
            <a:r>
              <a:rPr lang="en-US" altLang="en-US" cap="small" dirty="0" smtClean="0"/>
              <a:t>surface named by how they look (leaf-like, fungi-like, etc.)</a:t>
            </a:r>
            <a:endParaRPr lang="en-US" altLang="en-US" cap="small" dirty="0" smtClean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150950" y="101819"/>
            <a:ext cx="4061397" cy="57796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3200" cap="small" dirty="0" smtClean="0">
                <a:latin typeface="+mn-lt"/>
              </a:rPr>
              <a:t>Special Sense Receptors</a:t>
            </a:r>
            <a:endParaRPr lang="en-US" altLang="en-US" sz="3200" cap="smal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054601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7259" y="3496233"/>
            <a:ext cx="3091461" cy="306559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0922" y="1933600"/>
            <a:ext cx="4359988" cy="4924400"/>
          </a:xfrm>
          <a:prstGeom prst="rect">
            <a:avLst/>
          </a:prstGeom>
        </p:spPr>
      </p:pic>
      <p:sp>
        <p:nvSpPr>
          <p:cNvPr id="2" name="Title 1"/>
          <p:cNvSpPr txBox="1">
            <a:spLocks/>
          </p:cNvSpPr>
          <p:nvPr/>
        </p:nvSpPr>
        <p:spPr>
          <a:xfrm>
            <a:off x="929316" y="219973"/>
            <a:ext cx="9144000" cy="6096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altLang="en-US" sz="3200" cap="small" dirty="0">
              <a:latin typeface="+mn-lt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545057" y="914399"/>
            <a:ext cx="10895162" cy="55626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en-US" cap="small" dirty="0"/>
              <a:t>Gustatory </a:t>
            </a:r>
            <a:r>
              <a:rPr lang="en-US" altLang="en-US" cap="small" dirty="0" smtClean="0"/>
              <a:t>Pathways</a:t>
            </a:r>
            <a:endParaRPr lang="en-US" altLang="en-US" u="sng" cap="small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altLang="en-US" u="sng" cap="small" dirty="0" smtClean="0">
                <a:solidFill>
                  <a:srgbClr val="FF0000"/>
                </a:solidFill>
              </a:rPr>
              <a:t>A</a:t>
            </a:r>
            <a:r>
              <a:rPr lang="en-US" altLang="en-US" u="sng" cap="small" dirty="0" smtClean="0">
                <a:solidFill>
                  <a:srgbClr val="FF0000"/>
                </a:solidFill>
              </a:rPr>
              <a:t>nterior </a:t>
            </a:r>
            <a:r>
              <a:rPr lang="en-US" altLang="en-US" u="sng" cap="small" dirty="0" smtClean="0">
                <a:solidFill>
                  <a:srgbClr val="FF0000"/>
                </a:solidFill>
              </a:rPr>
              <a:t>2/3 </a:t>
            </a:r>
            <a:r>
              <a:rPr lang="en-US" altLang="en-US" u="sng" cap="small" dirty="0" smtClean="0">
                <a:solidFill>
                  <a:srgbClr val="FF0000"/>
                </a:solidFill>
              </a:rPr>
              <a:t>of tongue</a:t>
            </a:r>
            <a:r>
              <a:rPr lang="en-US" altLang="en-US" cap="small" dirty="0" smtClean="0">
                <a:solidFill>
                  <a:srgbClr val="FF0000"/>
                </a:solidFill>
              </a:rPr>
              <a:t>: </a:t>
            </a:r>
            <a:r>
              <a:rPr lang="en-US" altLang="en-US" cap="small" dirty="0" smtClean="0"/>
              <a:t>taste buds transfer taste </a:t>
            </a:r>
            <a:r>
              <a:rPr lang="en-US" altLang="en-US" cap="small" dirty="0" smtClean="0"/>
              <a:t>information to CNS through </a:t>
            </a:r>
            <a:r>
              <a:rPr lang="en-US" altLang="en-US" u="sng" cap="small" dirty="0" smtClean="0">
                <a:solidFill>
                  <a:srgbClr val="FF0000"/>
                </a:solidFill>
              </a:rPr>
              <a:t>CN VII </a:t>
            </a:r>
          </a:p>
          <a:p>
            <a:pPr marL="0" indent="0">
              <a:buNone/>
            </a:pPr>
            <a:endParaRPr lang="en-US" altLang="en-US" cap="small" dirty="0"/>
          </a:p>
          <a:p>
            <a:pPr marL="0" indent="0">
              <a:buNone/>
            </a:pPr>
            <a:r>
              <a:rPr lang="en-US" altLang="en-US" u="sng" cap="small" dirty="0">
                <a:solidFill>
                  <a:srgbClr val="FF0000"/>
                </a:solidFill>
              </a:rPr>
              <a:t>P</a:t>
            </a:r>
            <a:r>
              <a:rPr lang="en-US" altLang="en-US" u="sng" cap="small" dirty="0" smtClean="0">
                <a:solidFill>
                  <a:srgbClr val="FF0000"/>
                </a:solidFill>
              </a:rPr>
              <a:t>osterior 1/3 of tongue</a:t>
            </a:r>
            <a:r>
              <a:rPr lang="en-US" altLang="en-US" cap="small" dirty="0" smtClean="0">
                <a:solidFill>
                  <a:srgbClr val="FF0000"/>
                </a:solidFill>
              </a:rPr>
              <a:t>: </a:t>
            </a:r>
            <a:r>
              <a:rPr lang="en-US" altLang="en-US" cap="small" dirty="0" smtClean="0"/>
              <a:t>taste buds transfer taste                                                                       </a:t>
            </a:r>
            <a:r>
              <a:rPr lang="en-US" altLang="en-US" cap="small" dirty="0" smtClean="0"/>
              <a:t>information to CNS through </a:t>
            </a:r>
            <a:r>
              <a:rPr lang="en-US" altLang="en-US" u="sng" cap="small" dirty="0" smtClean="0">
                <a:solidFill>
                  <a:srgbClr val="FF0000"/>
                </a:solidFill>
              </a:rPr>
              <a:t>CN IX</a:t>
            </a:r>
            <a:endParaRPr lang="en-US" altLang="en-US" u="sng" cap="small" dirty="0">
              <a:solidFill>
                <a:srgbClr val="FF0000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961939" y="115815"/>
            <a:ext cx="4061397" cy="57796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3200" cap="small" dirty="0" smtClean="0">
                <a:latin typeface="+mn-lt"/>
              </a:rPr>
              <a:t>Special Sense Receptors</a:t>
            </a:r>
            <a:endParaRPr lang="en-US" altLang="en-US" sz="3200" cap="smal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72538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en-US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10320" y="764874"/>
            <a:ext cx="11820525" cy="54102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en-US" sz="3200" cap="small" dirty="0" smtClean="0">
                <a:solidFill>
                  <a:srgbClr val="FF0000"/>
                </a:solidFill>
              </a:rPr>
              <a:t>Olfaction: Sense of Smell</a:t>
            </a:r>
            <a:endParaRPr lang="en-US" altLang="en-US" sz="3200" cap="small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altLang="en-US" cap="small" dirty="0" smtClean="0">
                <a:solidFill>
                  <a:srgbClr val="FF0000"/>
                </a:solidFill>
              </a:rPr>
              <a:t>Olfactory </a:t>
            </a:r>
            <a:r>
              <a:rPr lang="en-US" altLang="en-US" cap="small" dirty="0" smtClean="0">
                <a:solidFill>
                  <a:srgbClr val="FF0000"/>
                </a:solidFill>
              </a:rPr>
              <a:t>epithelium </a:t>
            </a:r>
            <a:r>
              <a:rPr lang="en-US" altLang="en-US" cap="small" dirty="0" smtClean="0"/>
              <a:t>lines </a:t>
            </a:r>
            <a:r>
              <a:rPr lang="en-US" altLang="en-US" cap="small" dirty="0" smtClean="0"/>
              <a:t>the upper </a:t>
            </a:r>
            <a:r>
              <a:rPr lang="en-US" altLang="en-US" cap="small" dirty="0" smtClean="0"/>
              <a:t>nasal </a:t>
            </a:r>
            <a:r>
              <a:rPr lang="en-US" altLang="en-US" cap="small" dirty="0" smtClean="0"/>
              <a:t>cavity &amp; contains 3 cell types                                                                     </a:t>
            </a:r>
          </a:p>
          <a:p>
            <a:pPr marL="514350" indent="-514350">
              <a:buAutoNum type="arabicPeriod"/>
            </a:pPr>
            <a:r>
              <a:rPr lang="en-US" altLang="en-US" sz="2800" cap="small" dirty="0" smtClean="0">
                <a:solidFill>
                  <a:srgbClr val="FF0000"/>
                </a:solidFill>
              </a:rPr>
              <a:t>Olfactory </a:t>
            </a:r>
            <a:r>
              <a:rPr lang="en-US" altLang="en-US" sz="2800" cap="small" dirty="0" smtClean="0">
                <a:solidFill>
                  <a:srgbClr val="FF0000"/>
                </a:solidFill>
              </a:rPr>
              <a:t>Receptor Cells: </a:t>
            </a:r>
            <a:r>
              <a:rPr lang="en-US" altLang="en-US" sz="2800" cap="small" dirty="0"/>
              <a:t>b</a:t>
            </a:r>
            <a:r>
              <a:rPr lang="en-US" altLang="en-US" sz="2800" cap="small" dirty="0" smtClean="0"/>
              <a:t>undled </a:t>
            </a:r>
            <a:r>
              <a:rPr lang="en-US" altLang="en-US" sz="2800" cap="small" dirty="0"/>
              <a:t>a</a:t>
            </a:r>
            <a:r>
              <a:rPr lang="en-US" altLang="en-US" sz="2800" cap="small" dirty="0" smtClean="0"/>
              <a:t>xons form</a:t>
            </a:r>
            <a:r>
              <a:rPr lang="en-US" altLang="en-US" sz="2800" cap="small" dirty="0" smtClean="0">
                <a:solidFill>
                  <a:srgbClr val="FF0000"/>
                </a:solidFill>
              </a:rPr>
              <a:t> Olfactory </a:t>
            </a:r>
            <a:r>
              <a:rPr lang="en-US" altLang="en-US" sz="2800" cap="small" dirty="0" smtClean="0">
                <a:solidFill>
                  <a:srgbClr val="FF0000"/>
                </a:solidFill>
              </a:rPr>
              <a:t>Nerves</a:t>
            </a:r>
          </a:p>
          <a:p>
            <a:pPr marL="514350" indent="-514350">
              <a:buAutoNum type="arabicPeriod"/>
            </a:pPr>
            <a:r>
              <a:rPr lang="en-US" altLang="en-US" sz="2800" cap="small" dirty="0" smtClean="0">
                <a:solidFill>
                  <a:srgbClr val="FF0000"/>
                </a:solidFill>
              </a:rPr>
              <a:t>Supporting cells: </a:t>
            </a:r>
            <a:r>
              <a:rPr lang="en-US" altLang="en-US" sz="2800" cap="small" dirty="0" smtClean="0"/>
              <a:t>support receptor cells</a:t>
            </a:r>
          </a:p>
          <a:p>
            <a:pPr marL="514350" indent="-514350">
              <a:buAutoNum type="arabicPeriod"/>
            </a:pPr>
            <a:r>
              <a:rPr lang="en-US" altLang="en-US" sz="2800" cap="small" dirty="0" smtClean="0">
                <a:solidFill>
                  <a:srgbClr val="FF0000"/>
                </a:solidFill>
              </a:rPr>
              <a:t>Basal cells:  </a:t>
            </a:r>
            <a:r>
              <a:rPr lang="en-US" altLang="en-US" sz="2800" cap="small" dirty="0" smtClean="0"/>
              <a:t>to replace receptor cells</a:t>
            </a:r>
            <a:endParaRPr lang="en-US" altLang="en-US" sz="2800" cap="small" dirty="0" smtClean="0"/>
          </a:p>
          <a:p>
            <a:pPr marL="0" indent="0">
              <a:buNone/>
            </a:pPr>
            <a:endParaRPr lang="en-US" altLang="en-US" sz="3200" cap="small" dirty="0" smtClean="0"/>
          </a:p>
          <a:p>
            <a:pPr marL="0" indent="0">
              <a:buNone/>
            </a:pPr>
            <a:endParaRPr lang="en-US" altLang="en-US" sz="3200" cap="small" dirty="0" smtClean="0"/>
          </a:p>
          <a:p>
            <a:pPr marL="0" indent="0">
              <a:buNone/>
            </a:pPr>
            <a:r>
              <a:rPr lang="en-US" altLang="en-US" cap="small" dirty="0" smtClean="0"/>
              <a:t>Olfactory </a:t>
            </a:r>
            <a:r>
              <a:rPr lang="en-US" altLang="en-US" cap="small" dirty="0"/>
              <a:t>epithelium </a:t>
            </a:r>
            <a:r>
              <a:rPr lang="en-US" altLang="en-US" cap="small" dirty="0" smtClean="0"/>
              <a:t>also </a:t>
            </a:r>
            <a:r>
              <a:rPr lang="en-US" altLang="en-US" cap="small" dirty="0"/>
              <a:t>c</a:t>
            </a:r>
            <a:r>
              <a:rPr lang="en-US" altLang="en-US" cap="small" dirty="0" smtClean="0"/>
              <a:t>ontains </a:t>
            </a:r>
            <a:endParaRPr lang="en-US" altLang="en-US" cap="small" dirty="0" smtClean="0"/>
          </a:p>
          <a:p>
            <a:pPr marL="0" indent="0">
              <a:buNone/>
            </a:pPr>
            <a:r>
              <a:rPr lang="en-US" altLang="en-US" cap="small" dirty="0" smtClean="0"/>
              <a:t>mucin-secreting </a:t>
            </a:r>
            <a:r>
              <a:rPr lang="en-US" altLang="en-US" cap="small" dirty="0" smtClean="0">
                <a:solidFill>
                  <a:srgbClr val="FF0000"/>
                </a:solidFill>
              </a:rPr>
              <a:t>olfactory glands</a:t>
            </a:r>
            <a:endParaRPr lang="en-US" altLang="en-US" cap="small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8387" y="2757988"/>
            <a:ext cx="3958264" cy="29718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289885" y="66542"/>
            <a:ext cx="4061397" cy="57796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3200" cap="small" dirty="0" smtClean="0">
                <a:latin typeface="+mn-lt"/>
              </a:rPr>
              <a:t>Special Sense Receptors</a:t>
            </a:r>
            <a:endParaRPr lang="en-US" altLang="en-US" sz="3200" cap="smal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468963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1165</TotalTime>
  <Words>403</Words>
  <Application>Microsoft Office PowerPoint</Application>
  <PresentationFormat>Widescreen</PresentationFormat>
  <Paragraphs>77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Birmingham-Southern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Buckingham, Susan C.</dc:creator>
  <cp:lastModifiedBy>Buckingham, Susan C.</cp:lastModifiedBy>
  <cp:revision>20</cp:revision>
  <dcterms:created xsi:type="dcterms:W3CDTF">2019-03-11T21:13:50Z</dcterms:created>
  <dcterms:modified xsi:type="dcterms:W3CDTF">2020-03-30T16:35:22Z</dcterms:modified>
</cp:coreProperties>
</file>