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6" r:id="rId5"/>
    <p:sldId id="272" r:id="rId6"/>
    <p:sldId id="261" r:id="rId7"/>
    <p:sldId id="273" r:id="rId8"/>
    <p:sldId id="271" r:id="rId9"/>
    <p:sldId id="259" r:id="rId10"/>
    <p:sldId id="263" r:id="rId11"/>
    <p:sldId id="260" r:id="rId12"/>
    <p:sldId id="274" r:id="rId13"/>
    <p:sldId id="269" r:id="rId14"/>
    <p:sldId id="265" r:id="rId15"/>
    <p:sldId id="275" r:id="rId16"/>
    <p:sldId id="26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2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4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F307-423D-475C-BE20-70390D17849A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96C9D-AD31-4362-996F-FF55FF73C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338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F307-423D-475C-BE20-70390D17849A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96C9D-AD31-4362-996F-FF55FF73C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673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F307-423D-475C-BE20-70390D17849A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96C9D-AD31-4362-996F-FF55FF73C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49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F307-423D-475C-BE20-70390D17849A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96C9D-AD31-4362-996F-FF55FF73C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308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F307-423D-475C-BE20-70390D17849A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96C9D-AD31-4362-996F-FF55FF73C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856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F307-423D-475C-BE20-70390D17849A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96C9D-AD31-4362-996F-FF55FF73C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99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F307-423D-475C-BE20-70390D17849A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96C9D-AD31-4362-996F-FF55FF73C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548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F307-423D-475C-BE20-70390D17849A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96C9D-AD31-4362-996F-FF55FF73C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455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F307-423D-475C-BE20-70390D17849A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96C9D-AD31-4362-996F-FF55FF73C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983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F307-423D-475C-BE20-70390D17849A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96C9D-AD31-4362-996F-FF55FF73C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413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F307-423D-475C-BE20-70390D17849A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96C9D-AD31-4362-996F-FF55FF73C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341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BF307-423D-475C-BE20-70390D17849A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96C9D-AD31-4362-996F-FF55FF73C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037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3961" y="668225"/>
            <a:ext cx="88525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cap="small" dirty="0" smtClean="0"/>
              <a:t>Cardiovascular System: Arteries and Veins</a:t>
            </a:r>
            <a:endParaRPr lang="en-US" sz="4000" cap="smal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229" y="2201082"/>
            <a:ext cx="4445726" cy="33342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562" y="2345896"/>
            <a:ext cx="3812723" cy="2859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950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69864" y="150450"/>
            <a:ext cx="56209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cap="small" dirty="0"/>
              <a:t>Major </a:t>
            </a:r>
            <a:r>
              <a:rPr lang="en-US" sz="3600" cap="small" dirty="0" smtClean="0">
                <a:solidFill>
                  <a:schemeClr val="accent1">
                    <a:lumMod val="50000"/>
                  </a:schemeClr>
                </a:solidFill>
              </a:rPr>
              <a:t>Veins</a:t>
            </a:r>
            <a:r>
              <a:rPr lang="en-US" sz="3200" cap="small" dirty="0" smtClean="0"/>
              <a:t> Draining Upper </a:t>
            </a:r>
            <a:r>
              <a:rPr lang="en-US" sz="3200" cap="small" dirty="0"/>
              <a:t>Limb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3468" y="908877"/>
            <a:ext cx="52295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cap="small" dirty="0" smtClean="0"/>
              <a:t>Superficial Veins of Arm &amp; Forearm</a:t>
            </a:r>
            <a:endParaRPr lang="en-US" sz="2800" cap="small" dirty="0"/>
          </a:p>
        </p:txBody>
      </p:sp>
      <p:sp>
        <p:nvSpPr>
          <p:cNvPr id="8" name="TextBox 7"/>
          <p:cNvSpPr txBox="1"/>
          <p:nvPr/>
        </p:nvSpPr>
        <p:spPr>
          <a:xfrm>
            <a:off x="7513163" y="955043"/>
            <a:ext cx="405155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cap="small" dirty="0" smtClean="0">
                <a:solidFill>
                  <a:schemeClr val="accent1">
                    <a:lumMod val="50000"/>
                  </a:schemeClr>
                </a:solidFill>
              </a:rPr>
              <a:t>Veins,</a:t>
            </a:r>
            <a:r>
              <a:rPr lang="en-US" sz="2800" cap="small" dirty="0" smtClean="0"/>
              <a:t> </a:t>
            </a:r>
            <a:r>
              <a:rPr lang="en-US" sz="2800" cap="small" dirty="0" smtClean="0">
                <a:solidFill>
                  <a:srgbClr val="FF0000"/>
                </a:solidFill>
              </a:rPr>
              <a:t>Arteries,</a:t>
            </a:r>
            <a:r>
              <a:rPr lang="en-US" sz="2800" cap="small" dirty="0" smtClean="0"/>
              <a:t> and </a:t>
            </a:r>
            <a:r>
              <a:rPr lang="en-US" sz="2800" cap="small" dirty="0" smtClean="0">
                <a:solidFill>
                  <a:srgbClr val="FF0000"/>
                </a:solidFill>
              </a:rPr>
              <a:t>Nerves </a:t>
            </a:r>
          </a:p>
          <a:p>
            <a:pPr algn="ctr"/>
            <a:r>
              <a:rPr lang="en-US" sz="2800" cap="small" dirty="0" smtClean="0"/>
              <a:t>Anterior Arm &amp; Forearm</a:t>
            </a:r>
            <a:endParaRPr lang="en-US" sz="2800" cap="small" dirty="0"/>
          </a:p>
        </p:txBody>
      </p:sp>
      <p:sp>
        <p:nvSpPr>
          <p:cNvPr id="9" name="TextBox 8"/>
          <p:cNvSpPr txBox="1"/>
          <p:nvPr/>
        </p:nvSpPr>
        <p:spPr>
          <a:xfrm>
            <a:off x="1505692" y="6102473"/>
            <a:ext cx="82368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cap="small" dirty="0" smtClean="0">
                <a:solidFill>
                  <a:schemeClr val="accent1">
                    <a:lumMod val="50000"/>
                  </a:schemeClr>
                </a:solidFill>
              </a:rPr>
              <a:t>Cephalic, Median Cubital, </a:t>
            </a:r>
            <a:r>
              <a:rPr lang="en-US" sz="2800" u="sng" cap="small" dirty="0" err="1" smtClean="0">
                <a:solidFill>
                  <a:schemeClr val="accent1">
                    <a:lumMod val="50000"/>
                  </a:schemeClr>
                </a:solidFill>
              </a:rPr>
              <a:t>Basilic</a:t>
            </a:r>
            <a:r>
              <a:rPr lang="en-US" sz="2800" u="sng" cap="small" dirty="0" smtClean="0">
                <a:solidFill>
                  <a:schemeClr val="accent1">
                    <a:lumMod val="50000"/>
                  </a:schemeClr>
                </a:solidFill>
              </a:rPr>
              <a:t>, Radial</a:t>
            </a:r>
            <a:r>
              <a:rPr lang="en-US" sz="2800" cap="small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800" cap="small" dirty="0" smtClean="0"/>
              <a:t>and</a:t>
            </a:r>
            <a:r>
              <a:rPr lang="en-US" sz="2800" cap="small" dirty="0" smtClean="0">
                <a:solidFill>
                  <a:srgbClr val="FF0000"/>
                </a:solidFill>
              </a:rPr>
              <a:t> </a:t>
            </a:r>
            <a:r>
              <a:rPr lang="en-US" sz="2800" u="sng" cap="small" dirty="0" smtClean="0">
                <a:solidFill>
                  <a:schemeClr val="accent1">
                    <a:lumMod val="50000"/>
                  </a:schemeClr>
                </a:solidFill>
              </a:rPr>
              <a:t>Ulnar </a:t>
            </a:r>
            <a:r>
              <a:rPr lang="en-US" sz="2800" cap="small" dirty="0" smtClean="0">
                <a:solidFill>
                  <a:schemeClr val="accent1">
                    <a:lumMod val="50000"/>
                  </a:schemeClr>
                </a:solidFill>
              </a:rPr>
              <a:t>veins</a:t>
            </a:r>
            <a:endParaRPr lang="en-US" sz="2800" cap="small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3448861" y="4815915"/>
            <a:ext cx="416546" cy="312236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302351" y="1655722"/>
            <a:ext cx="6551832" cy="4354286"/>
            <a:chOff x="-14984" y="1539817"/>
            <a:chExt cx="6551832" cy="4354286"/>
          </a:xfrm>
        </p:grpSpPr>
        <p:grpSp>
          <p:nvGrpSpPr>
            <p:cNvPr id="22" name="Group 21"/>
            <p:cNvGrpSpPr/>
            <p:nvPr/>
          </p:nvGrpSpPr>
          <p:grpSpPr>
            <a:xfrm>
              <a:off x="-14984" y="1539817"/>
              <a:ext cx="6551832" cy="4354286"/>
              <a:chOff x="-14984" y="1539817"/>
              <a:chExt cx="6551832" cy="4354286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8023" y="1539817"/>
                <a:ext cx="5838825" cy="4162425"/>
              </a:xfrm>
              <a:prstGeom prst="rect">
                <a:avLst/>
              </a:prstGeom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1735399" y="3477087"/>
                <a:ext cx="1332416" cy="89255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600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Cephalic</a:t>
                </a:r>
              </a:p>
              <a:p>
                <a:pPr algn="ctr"/>
                <a:r>
                  <a:rPr lang="en-US" sz="2600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vein</a:t>
                </a:r>
                <a:endParaRPr lang="en-US" sz="26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657134" y="5001551"/>
                <a:ext cx="1773947" cy="89255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600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Median </a:t>
                </a:r>
              </a:p>
              <a:p>
                <a:r>
                  <a:rPr lang="en-US" sz="2600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Cubital vein</a:t>
                </a:r>
                <a:endParaRPr lang="en-US" sz="26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966983" y="3621029"/>
                <a:ext cx="1422835" cy="89255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600" dirty="0" err="1" smtClean="0">
                    <a:solidFill>
                      <a:schemeClr val="accent1">
                        <a:lumMod val="50000"/>
                      </a:schemeClr>
                    </a:solidFill>
                  </a:rPr>
                  <a:t>Basilic</a:t>
                </a:r>
                <a:endParaRPr lang="en-US" sz="2600" dirty="0" smtClean="0">
                  <a:solidFill>
                    <a:schemeClr val="accent1">
                      <a:lumMod val="50000"/>
                    </a:schemeClr>
                  </a:solidFill>
                </a:endParaRPr>
              </a:p>
              <a:p>
                <a:pPr algn="ctr"/>
                <a:r>
                  <a:rPr lang="en-US" sz="2600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vein</a:t>
                </a:r>
                <a:endParaRPr lang="en-US" sz="26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177981" y="1815955"/>
                <a:ext cx="1332416" cy="89255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600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Cephalic</a:t>
                </a:r>
              </a:p>
              <a:p>
                <a:pPr algn="ctr"/>
                <a:r>
                  <a:rPr lang="en-US" sz="2600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vein</a:t>
                </a:r>
                <a:endParaRPr lang="en-US" sz="26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-14984" y="3923363"/>
                <a:ext cx="1056904" cy="89255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600" dirty="0" err="1" smtClean="0">
                    <a:solidFill>
                      <a:schemeClr val="accent1">
                        <a:lumMod val="50000"/>
                      </a:schemeClr>
                    </a:solidFill>
                  </a:rPr>
                  <a:t>Basilic</a:t>
                </a:r>
                <a:endParaRPr lang="en-US" sz="2600" dirty="0" smtClean="0">
                  <a:solidFill>
                    <a:schemeClr val="accent1">
                      <a:lumMod val="50000"/>
                    </a:schemeClr>
                  </a:solidFill>
                </a:endParaRPr>
              </a:p>
              <a:p>
                <a:pPr algn="ctr"/>
                <a:r>
                  <a:rPr lang="en-US" sz="2600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vein</a:t>
                </a:r>
                <a:endParaRPr lang="en-US" sz="26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 flipV="1">
                <a:off x="5451273" y="1909150"/>
                <a:ext cx="323610" cy="144706"/>
              </a:xfrm>
              <a:prstGeom prst="straightConnector1">
                <a:avLst/>
              </a:prstGeom>
              <a:ln w="539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5465040" y="2380366"/>
                <a:ext cx="233076" cy="290056"/>
              </a:xfrm>
              <a:prstGeom prst="straightConnector1">
                <a:avLst/>
              </a:prstGeom>
              <a:ln w="539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flipV="1">
                <a:off x="5289468" y="3133059"/>
                <a:ext cx="1118926" cy="686116"/>
              </a:xfrm>
              <a:prstGeom prst="straightConnector1">
                <a:avLst/>
              </a:prstGeom>
              <a:ln w="539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 flipH="1" flipV="1">
                <a:off x="3780822" y="4349632"/>
                <a:ext cx="436235" cy="106235"/>
              </a:xfrm>
              <a:prstGeom prst="straightConnector1">
                <a:avLst/>
              </a:prstGeom>
              <a:ln w="539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" name="Straight Arrow Connector 25"/>
            <p:cNvCxnSpPr/>
            <p:nvPr/>
          </p:nvCxnSpPr>
          <p:spPr>
            <a:xfrm flipV="1">
              <a:off x="921049" y="4246632"/>
              <a:ext cx="376883" cy="103000"/>
            </a:xfrm>
            <a:prstGeom prst="straightConnector1">
              <a:avLst/>
            </a:prstGeom>
            <a:ln w="539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2680819" y="4349632"/>
              <a:ext cx="290284" cy="778519"/>
            </a:xfrm>
            <a:prstGeom prst="straightConnector1">
              <a:avLst/>
            </a:prstGeom>
            <a:ln w="539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 flipV="1">
              <a:off x="1875935" y="2941164"/>
              <a:ext cx="216816" cy="489758"/>
            </a:xfrm>
            <a:prstGeom prst="straightConnector1">
              <a:avLst/>
            </a:prstGeom>
            <a:ln w="539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2971103" y="3621029"/>
              <a:ext cx="376883" cy="103000"/>
            </a:xfrm>
            <a:prstGeom prst="straightConnector1">
              <a:avLst/>
            </a:prstGeom>
            <a:ln w="539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7513163" y="1909150"/>
            <a:ext cx="3990121" cy="4193323"/>
            <a:chOff x="7513163" y="1909150"/>
            <a:chExt cx="3990121" cy="419332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9316" y="1909150"/>
              <a:ext cx="3793968" cy="4028426"/>
            </a:xfrm>
            <a:prstGeom prst="rect">
              <a:avLst/>
            </a:prstGeom>
          </p:spPr>
        </p:pic>
        <p:sp>
          <p:nvSpPr>
            <p:cNvPr id="36" name="Oval 35"/>
            <p:cNvSpPr/>
            <p:nvPr/>
          </p:nvSpPr>
          <p:spPr>
            <a:xfrm>
              <a:off x="7513163" y="5218857"/>
              <a:ext cx="1178349" cy="88361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0" y="1921712"/>
            <a:ext cx="1504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Posterior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259960" y="1293465"/>
            <a:ext cx="13941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Anterior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907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83664" y="118360"/>
            <a:ext cx="6303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cap="small" dirty="0"/>
              <a:t>Major </a:t>
            </a:r>
            <a:r>
              <a:rPr lang="en-US" sz="3600" cap="small" dirty="0" smtClean="0">
                <a:solidFill>
                  <a:srgbClr val="FF0000"/>
                </a:solidFill>
              </a:rPr>
              <a:t>Arteries</a:t>
            </a:r>
            <a:r>
              <a:rPr lang="en-US" sz="3200" cap="small" dirty="0" smtClean="0"/>
              <a:t> Supplying Lower </a:t>
            </a:r>
            <a:r>
              <a:rPr lang="en-US" sz="3200" cap="small" dirty="0"/>
              <a:t>Limb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791" y="964775"/>
            <a:ext cx="4136621" cy="573197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33201" y="1243957"/>
            <a:ext cx="43175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cap="small" dirty="0"/>
              <a:t>T</a:t>
            </a:r>
            <a:r>
              <a:rPr lang="en-US" sz="2800" cap="small" dirty="0" smtClean="0"/>
              <a:t>he </a:t>
            </a:r>
            <a:r>
              <a:rPr lang="en-US" sz="2800" u="sng" cap="small" dirty="0" smtClean="0">
                <a:solidFill>
                  <a:srgbClr val="FF0000"/>
                </a:solidFill>
              </a:rPr>
              <a:t>Common Iliac </a:t>
            </a:r>
            <a:r>
              <a:rPr lang="en-US" sz="2800" cap="small" dirty="0" smtClean="0">
                <a:solidFill>
                  <a:srgbClr val="FF0000"/>
                </a:solidFill>
              </a:rPr>
              <a:t>Artery</a:t>
            </a:r>
            <a:r>
              <a:rPr lang="en-US" sz="2800" cap="small" dirty="0" smtClean="0"/>
              <a:t> branches into the </a:t>
            </a:r>
            <a:r>
              <a:rPr lang="en-US" sz="2800" u="sng" cap="small" dirty="0" smtClean="0">
                <a:solidFill>
                  <a:srgbClr val="FF0000"/>
                </a:solidFill>
              </a:rPr>
              <a:t>Internal Iliac </a:t>
            </a:r>
            <a:r>
              <a:rPr lang="en-US" sz="2800" cap="small" dirty="0" smtClean="0"/>
              <a:t> and the </a:t>
            </a:r>
            <a:r>
              <a:rPr lang="en-US" sz="2800" u="sng" cap="small" dirty="0" smtClean="0">
                <a:solidFill>
                  <a:srgbClr val="FF0000"/>
                </a:solidFill>
              </a:rPr>
              <a:t>External Iliac </a:t>
            </a:r>
            <a:r>
              <a:rPr lang="en-US" sz="2800" cap="small" dirty="0">
                <a:solidFill>
                  <a:srgbClr val="FF0000"/>
                </a:solidFill>
              </a:rPr>
              <a:t>a</a:t>
            </a:r>
            <a:r>
              <a:rPr lang="en-US" sz="2800" cap="small" dirty="0" smtClean="0">
                <a:solidFill>
                  <a:srgbClr val="FF0000"/>
                </a:solidFill>
              </a:rPr>
              <a:t>rteries </a:t>
            </a:r>
            <a:r>
              <a:rPr lang="en-US" sz="2800" u="sng" cap="small" dirty="0" smtClean="0">
                <a:solidFill>
                  <a:srgbClr val="FF0000"/>
                </a:solidFill>
              </a:rPr>
              <a:t> </a:t>
            </a:r>
          </a:p>
          <a:p>
            <a:endParaRPr lang="en-US" sz="2800" cap="small" dirty="0">
              <a:solidFill>
                <a:srgbClr val="FF0000"/>
              </a:solidFill>
            </a:endParaRPr>
          </a:p>
          <a:p>
            <a:r>
              <a:rPr lang="en-US" sz="2800" cap="small" dirty="0" smtClean="0"/>
              <a:t>The </a:t>
            </a:r>
            <a:r>
              <a:rPr lang="en-US" sz="2800" cap="small" dirty="0" smtClean="0">
                <a:solidFill>
                  <a:srgbClr val="FF0000"/>
                </a:solidFill>
              </a:rPr>
              <a:t>External Iliac A. </a:t>
            </a:r>
            <a:r>
              <a:rPr lang="en-US" sz="2800" cap="small" dirty="0" smtClean="0"/>
              <a:t>becomes the </a:t>
            </a:r>
            <a:r>
              <a:rPr lang="en-US" sz="2800" u="sng" cap="small" dirty="0" smtClean="0">
                <a:solidFill>
                  <a:srgbClr val="FF0000"/>
                </a:solidFill>
              </a:rPr>
              <a:t>Femoral A.</a:t>
            </a:r>
            <a:r>
              <a:rPr lang="en-US" sz="2800" cap="small" dirty="0" smtClean="0">
                <a:solidFill>
                  <a:srgbClr val="FF0000"/>
                </a:solidFill>
              </a:rPr>
              <a:t>, </a:t>
            </a:r>
            <a:r>
              <a:rPr lang="en-US" sz="2800" u="sng" cap="small" dirty="0" smtClean="0"/>
              <a:t>distal to inguinal ligament.  </a:t>
            </a:r>
            <a:endParaRPr lang="en-US" sz="2800" u="sng" cap="sm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1834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3099" y="1569897"/>
            <a:ext cx="491687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cap="small" dirty="0" smtClean="0"/>
              <a:t>The </a:t>
            </a:r>
            <a:r>
              <a:rPr lang="en-US" sz="2800" u="sng" cap="small" dirty="0" smtClean="0">
                <a:solidFill>
                  <a:srgbClr val="FF0000"/>
                </a:solidFill>
              </a:rPr>
              <a:t>Femoral </a:t>
            </a:r>
            <a:r>
              <a:rPr lang="en-US" sz="2800" cap="small" dirty="0">
                <a:solidFill>
                  <a:srgbClr val="FF0000"/>
                </a:solidFill>
              </a:rPr>
              <a:t>a</a:t>
            </a:r>
            <a:r>
              <a:rPr lang="en-US" sz="2800" cap="small" dirty="0" smtClean="0">
                <a:solidFill>
                  <a:srgbClr val="FF0000"/>
                </a:solidFill>
              </a:rPr>
              <a:t>rtery</a:t>
            </a:r>
            <a:r>
              <a:rPr lang="en-US" sz="2800" cap="small" dirty="0" smtClean="0"/>
              <a:t> becomes the </a:t>
            </a:r>
            <a:r>
              <a:rPr lang="en-US" sz="2800" u="sng" cap="small" dirty="0" smtClean="0">
                <a:solidFill>
                  <a:srgbClr val="FF0000"/>
                </a:solidFill>
              </a:rPr>
              <a:t>Popliteal </a:t>
            </a:r>
            <a:r>
              <a:rPr lang="en-US" sz="2800" cap="small" dirty="0" smtClean="0">
                <a:solidFill>
                  <a:srgbClr val="FF0000"/>
                </a:solidFill>
              </a:rPr>
              <a:t>artery</a:t>
            </a:r>
            <a:r>
              <a:rPr lang="en-US" sz="2800" cap="small" dirty="0" smtClean="0"/>
              <a:t> in the </a:t>
            </a:r>
            <a:r>
              <a:rPr lang="en-US" sz="2800" u="sng" cap="small" dirty="0" smtClean="0"/>
              <a:t>popliteal fossa </a:t>
            </a:r>
          </a:p>
          <a:p>
            <a:endParaRPr lang="en-US" sz="2800" u="sng" cap="small" dirty="0" smtClean="0"/>
          </a:p>
          <a:p>
            <a:r>
              <a:rPr lang="en-US" sz="2800" cap="small" dirty="0" smtClean="0"/>
              <a:t>The </a:t>
            </a:r>
            <a:r>
              <a:rPr lang="en-US" sz="2800" cap="small" dirty="0" smtClean="0">
                <a:solidFill>
                  <a:srgbClr val="FF0000"/>
                </a:solidFill>
              </a:rPr>
              <a:t>Popliteal artery </a:t>
            </a:r>
            <a:r>
              <a:rPr lang="en-US" sz="2800" cap="small" dirty="0" smtClean="0"/>
              <a:t>then splits into the </a:t>
            </a:r>
            <a:r>
              <a:rPr lang="en-US" sz="2800" u="sng" cap="small" dirty="0">
                <a:solidFill>
                  <a:srgbClr val="FF0000"/>
                </a:solidFill>
              </a:rPr>
              <a:t>A</a:t>
            </a:r>
            <a:r>
              <a:rPr lang="en-US" sz="2800" u="sng" cap="small" dirty="0" smtClean="0">
                <a:solidFill>
                  <a:srgbClr val="FF0000"/>
                </a:solidFill>
              </a:rPr>
              <a:t>nterior Tibial </a:t>
            </a:r>
            <a:r>
              <a:rPr lang="en-US" sz="2800" cap="small" dirty="0" smtClean="0">
                <a:solidFill>
                  <a:srgbClr val="FF0000"/>
                </a:solidFill>
              </a:rPr>
              <a:t>artery</a:t>
            </a:r>
            <a:r>
              <a:rPr lang="en-US" sz="2800" cap="small" dirty="0" smtClean="0"/>
              <a:t> and </a:t>
            </a:r>
            <a:r>
              <a:rPr lang="en-US" sz="2800" u="sng" cap="small" dirty="0">
                <a:solidFill>
                  <a:srgbClr val="FF0000"/>
                </a:solidFill>
              </a:rPr>
              <a:t>P</a:t>
            </a:r>
            <a:r>
              <a:rPr lang="en-US" sz="2800" u="sng" cap="small" dirty="0" smtClean="0">
                <a:solidFill>
                  <a:srgbClr val="FF0000"/>
                </a:solidFill>
              </a:rPr>
              <a:t>osterior Tibial </a:t>
            </a:r>
            <a:r>
              <a:rPr lang="en-US" sz="2800" cap="small" dirty="0" smtClean="0">
                <a:solidFill>
                  <a:srgbClr val="FF0000"/>
                </a:solidFill>
              </a:rPr>
              <a:t>artery</a:t>
            </a:r>
            <a:r>
              <a:rPr lang="en-US" sz="2800" cap="small" dirty="0">
                <a:solidFill>
                  <a:srgbClr val="FF0000"/>
                </a:solidFill>
              </a:rPr>
              <a:t>.</a:t>
            </a:r>
            <a:r>
              <a:rPr lang="en-US" sz="2800" cap="small" dirty="0" smtClean="0">
                <a:solidFill>
                  <a:srgbClr val="FF0000"/>
                </a:solidFill>
              </a:rPr>
              <a:t> </a:t>
            </a:r>
          </a:p>
          <a:p>
            <a:endParaRPr lang="en-US" sz="2800" cap="small" dirty="0">
              <a:solidFill>
                <a:srgbClr val="FF0000"/>
              </a:solidFill>
            </a:endParaRPr>
          </a:p>
          <a:p>
            <a:r>
              <a:rPr lang="en-US" sz="2800" cap="small" dirty="0" smtClean="0"/>
              <a:t>The </a:t>
            </a:r>
            <a:r>
              <a:rPr lang="en-US" sz="2800" cap="small" dirty="0" smtClean="0">
                <a:solidFill>
                  <a:srgbClr val="FF0000"/>
                </a:solidFill>
              </a:rPr>
              <a:t>Posterior </a:t>
            </a:r>
            <a:r>
              <a:rPr lang="en-US" sz="2800" cap="small" dirty="0">
                <a:solidFill>
                  <a:srgbClr val="FF0000"/>
                </a:solidFill>
              </a:rPr>
              <a:t>T</a:t>
            </a:r>
            <a:r>
              <a:rPr lang="en-US" sz="2800" cap="small" dirty="0" smtClean="0">
                <a:solidFill>
                  <a:srgbClr val="FF0000"/>
                </a:solidFill>
              </a:rPr>
              <a:t>ibial artery</a:t>
            </a:r>
            <a:r>
              <a:rPr lang="en-US" sz="2800" cap="small" dirty="0" smtClean="0"/>
              <a:t> has a branch that is the </a:t>
            </a:r>
            <a:r>
              <a:rPr lang="en-US" sz="2800" u="sng" cap="small" dirty="0" smtClean="0">
                <a:solidFill>
                  <a:srgbClr val="FF0000"/>
                </a:solidFill>
              </a:rPr>
              <a:t>Fibular </a:t>
            </a:r>
            <a:r>
              <a:rPr lang="en-US" sz="2800" cap="small" dirty="0" smtClean="0">
                <a:solidFill>
                  <a:srgbClr val="FF0000"/>
                </a:solidFill>
              </a:rPr>
              <a:t>artery</a:t>
            </a:r>
            <a:endParaRPr lang="en-US" sz="2800" cap="small" dirty="0">
              <a:solidFill>
                <a:srgbClr val="FF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684363" y="1297586"/>
            <a:ext cx="5282152" cy="4650728"/>
            <a:chOff x="923107" y="990600"/>
            <a:chExt cx="7606111" cy="5364480"/>
          </a:xfrm>
        </p:grpSpPr>
        <p:grpSp>
          <p:nvGrpSpPr>
            <p:cNvPr id="5" name="Group 4"/>
            <p:cNvGrpSpPr/>
            <p:nvPr/>
          </p:nvGrpSpPr>
          <p:grpSpPr>
            <a:xfrm>
              <a:off x="923107" y="990600"/>
              <a:ext cx="6681653" cy="5364480"/>
              <a:chOff x="923107" y="990600"/>
              <a:chExt cx="6681653" cy="5364480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923107" y="990600"/>
                <a:ext cx="6681653" cy="5364480"/>
                <a:chOff x="923107" y="990600"/>
                <a:chExt cx="6681653" cy="5364480"/>
              </a:xfrm>
            </p:grpSpPr>
            <p:pic>
              <p:nvPicPr>
                <p:cNvPr id="11" name="Picture 10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52600" y="990600"/>
                  <a:ext cx="5852160" cy="5364480"/>
                </a:xfrm>
                <a:prstGeom prst="rect">
                  <a:avLst/>
                </a:prstGeom>
              </p:spPr>
            </p:pic>
            <p:sp>
              <p:nvSpPr>
                <p:cNvPr id="12" name="TextBox 11"/>
                <p:cNvSpPr txBox="1"/>
                <p:nvPr/>
              </p:nvSpPr>
              <p:spPr>
                <a:xfrm>
                  <a:off x="923107" y="1848194"/>
                  <a:ext cx="2549164" cy="101363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1240591" y="2355013"/>
                  <a:ext cx="2362200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9" name="TextBox 8"/>
              <p:cNvSpPr txBox="1"/>
              <p:nvPr/>
            </p:nvSpPr>
            <p:spPr>
              <a:xfrm>
                <a:off x="1014548" y="5175485"/>
                <a:ext cx="2203977" cy="83560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752600" y="3253740"/>
                <a:ext cx="1784931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6129172" y="4884335"/>
              <a:ext cx="2400046" cy="133293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354599" y="5032967"/>
              <a:ext cx="1139188" cy="7412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695246" y="278589"/>
            <a:ext cx="6303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cap="small" dirty="0"/>
              <a:t>Major </a:t>
            </a:r>
            <a:r>
              <a:rPr lang="en-US" sz="3600" cap="small" dirty="0" smtClean="0">
                <a:solidFill>
                  <a:srgbClr val="FF0000"/>
                </a:solidFill>
              </a:rPr>
              <a:t>Arteries</a:t>
            </a:r>
            <a:r>
              <a:rPr lang="en-US" sz="3200" cap="small" dirty="0" smtClean="0"/>
              <a:t> Supplying Lower </a:t>
            </a:r>
            <a:r>
              <a:rPr lang="en-US" sz="3200" cap="small" dirty="0"/>
              <a:t>Limb</a:t>
            </a:r>
          </a:p>
        </p:txBody>
      </p:sp>
    </p:spTree>
    <p:extLst>
      <p:ext uri="{BB962C8B-B14F-4D97-AF65-F5344CB8AC3E}">
        <p14:creationId xmlns:p14="http://schemas.microsoft.com/office/powerpoint/2010/main" val="2909241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927" y="911609"/>
            <a:ext cx="3968150" cy="536094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23966" y="110720"/>
            <a:ext cx="6680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cap="small" dirty="0" smtClean="0"/>
              <a:t>Major </a:t>
            </a:r>
            <a:r>
              <a:rPr lang="en-US" sz="3600" cap="small" dirty="0" smtClean="0">
                <a:solidFill>
                  <a:schemeClr val="accent1">
                    <a:lumMod val="50000"/>
                  </a:schemeClr>
                </a:solidFill>
              </a:rPr>
              <a:t>Veins </a:t>
            </a:r>
            <a:r>
              <a:rPr lang="en-US" sz="3200" cap="small" dirty="0" smtClean="0"/>
              <a:t>That Drain The Lower Limb</a:t>
            </a:r>
            <a:endParaRPr lang="en-US" sz="3200" cap="small" dirty="0"/>
          </a:p>
        </p:txBody>
      </p:sp>
      <p:sp>
        <p:nvSpPr>
          <p:cNvPr id="3" name="TextBox 2"/>
          <p:cNvSpPr txBox="1"/>
          <p:nvPr/>
        </p:nvSpPr>
        <p:spPr>
          <a:xfrm>
            <a:off x="130107" y="733246"/>
            <a:ext cx="786282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cap="small" dirty="0" smtClean="0"/>
              <a:t>The </a:t>
            </a:r>
            <a:r>
              <a:rPr lang="en-US" sz="2800" u="sng" cap="small" dirty="0" smtClean="0">
                <a:solidFill>
                  <a:schemeClr val="accent1">
                    <a:lumMod val="50000"/>
                  </a:schemeClr>
                </a:solidFill>
              </a:rPr>
              <a:t>Saphenous </a:t>
            </a:r>
            <a:r>
              <a:rPr lang="en-US" sz="2800" cap="small" dirty="0" smtClean="0">
                <a:solidFill>
                  <a:schemeClr val="accent1">
                    <a:lumMod val="50000"/>
                  </a:schemeClr>
                </a:solidFill>
              </a:rPr>
              <a:t>Veins </a:t>
            </a:r>
            <a:r>
              <a:rPr lang="en-US" sz="2800" cap="small" dirty="0" smtClean="0"/>
              <a:t>provide </a:t>
            </a:r>
            <a:r>
              <a:rPr lang="en-US" sz="2800" i="1" u="sng" cap="small" dirty="0" smtClean="0"/>
              <a:t>superficial</a:t>
            </a:r>
            <a:r>
              <a:rPr lang="en-US" sz="2800" cap="small" dirty="0" smtClean="0"/>
              <a:t> venous drainage of </a:t>
            </a:r>
            <a:r>
              <a:rPr lang="en-US" sz="3200" u="sng" cap="small" dirty="0" smtClean="0"/>
              <a:t>lower limb </a:t>
            </a:r>
            <a:endParaRPr lang="en-US" sz="2800" u="sng" cap="small" dirty="0" smtClean="0"/>
          </a:p>
          <a:p>
            <a:endParaRPr lang="en-US" sz="2800" cap="small" dirty="0" smtClean="0"/>
          </a:p>
          <a:p>
            <a:r>
              <a:rPr lang="en-US" sz="2800" cap="small" dirty="0" smtClean="0"/>
              <a:t>On each Lower limb:</a:t>
            </a:r>
          </a:p>
          <a:p>
            <a:r>
              <a:rPr lang="en-US" sz="2800" cap="small" dirty="0" smtClean="0"/>
              <a:t>The </a:t>
            </a:r>
            <a:r>
              <a:rPr lang="en-US" sz="2800" u="sng" cap="small" dirty="0" smtClean="0">
                <a:solidFill>
                  <a:schemeClr val="accent1">
                    <a:lumMod val="50000"/>
                  </a:schemeClr>
                </a:solidFill>
              </a:rPr>
              <a:t>Fibular </a:t>
            </a:r>
            <a:r>
              <a:rPr lang="en-US" sz="2800" cap="small" dirty="0">
                <a:solidFill>
                  <a:schemeClr val="accent1">
                    <a:lumMod val="50000"/>
                  </a:schemeClr>
                </a:solidFill>
              </a:rPr>
              <a:t>v</a:t>
            </a:r>
            <a:r>
              <a:rPr lang="en-US" sz="2800" cap="small" dirty="0" smtClean="0">
                <a:solidFill>
                  <a:schemeClr val="accent1">
                    <a:lumMod val="50000"/>
                  </a:schemeClr>
                </a:solidFill>
              </a:rPr>
              <a:t>ein </a:t>
            </a:r>
            <a:r>
              <a:rPr lang="en-US" sz="2800" cap="small" dirty="0" smtClean="0"/>
              <a:t>drains into the </a:t>
            </a:r>
            <a:r>
              <a:rPr lang="en-US" sz="2800" u="sng" cap="small" dirty="0" smtClean="0">
                <a:solidFill>
                  <a:schemeClr val="accent1">
                    <a:lumMod val="50000"/>
                  </a:schemeClr>
                </a:solidFill>
              </a:rPr>
              <a:t>Posterior Tibial </a:t>
            </a:r>
            <a:r>
              <a:rPr lang="en-US" sz="2800" cap="small" dirty="0" smtClean="0">
                <a:solidFill>
                  <a:schemeClr val="accent1">
                    <a:lumMod val="50000"/>
                  </a:schemeClr>
                </a:solidFill>
              </a:rPr>
              <a:t>vein</a:t>
            </a:r>
          </a:p>
          <a:p>
            <a:r>
              <a:rPr lang="en-US" sz="2800" cap="small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</a:p>
          <a:p>
            <a:r>
              <a:rPr lang="en-US" sz="2800" cap="small" dirty="0" smtClean="0"/>
              <a:t>Both </a:t>
            </a:r>
            <a:r>
              <a:rPr lang="en-US" sz="2800" cap="small" dirty="0" smtClean="0"/>
              <a:t>the </a:t>
            </a:r>
            <a:r>
              <a:rPr lang="en-US" sz="2800" u="sng" cap="small" dirty="0" smtClean="0">
                <a:solidFill>
                  <a:schemeClr val="accent1">
                    <a:lumMod val="50000"/>
                  </a:schemeClr>
                </a:solidFill>
              </a:rPr>
              <a:t>Anterior Tibial </a:t>
            </a:r>
            <a:r>
              <a:rPr lang="en-US" sz="2800" cap="small" dirty="0" smtClean="0">
                <a:solidFill>
                  <a:schemeClr val="accent1">
                    <a:lumMod val="50000"/>
                  </a:schemeClr>
                </a:solidFill>
              </a:rPr>
              <a:t>vein </a:t>
            </a:r>
            <a:r>
              <a:rPr lang="en-US" sz="2800" cap="small" dirty="0" smtClean="0"/>
              <a:t>and the </a:t>
            </a:r>
            <a:r>
              <a:rPr lang="en-US" sz="2800" u="sng" cap="small" dirty="0" smtClean="0">
                <a:solidFill>
                  <a:schemeClr val="accent1">
                    <a:lumMod val="50000"/>
                  </a:schemeClr>
                </a:solidFill>
              </a:rPr>
              <a:t>Posterior Tibial </a:t>
            </a:r>
            <a:r>
              <a:rPr lang="en-US" sz="2800" cap="small" dirty="0" smtClean="0">
                <a:solidFill>
                  <a:schemeClr val="accent1">
                    <a:lumMod val="50000"/>
                  </a:schemeClr>
                </a:solidFill>
              </a:rPr>
              <a:t>vein </a:t>
            </a:r>
            <a:r>
              <a:rPr lang="en-US" sz="2800" cap="small" dirty="0" smtClean="0"/>
              <a:t>drain into the </a:t>
            </a:r>
            <a:r>
              <a:rPr lang="en-US" sz="2800" u="sng" cap="small" dirty="0" smtClean="0">
                <a:solidFill>
                  <a:schemeClr val="accent1">
                    <a:lumMod val="50000"/>
                  </a:schemeClr>
                </a:solidFill>
              </a:rPr>
              <a:t>Popliteal </a:t>
            </a:r>
            <a:r>
              <a:rPr lang="en-US" sz="2800" cap="small" dirty="0" smtClean="0">
                <a:solidFill>
                  <a:schemeClr val="accent1">
                    <a:lumMod val="50000"/>
                  </a:schemeClr>
                </a:solidFill>
              </a:rPr>
              <a:t>vein</a:t>
            </a:r>
          </a:p>
          <a:p>
            <a:endParaRPr lang="en-US" sz="2800" cap="small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800" cap="small" dirty="0"/>
              <a:t>the </a:t>
            </a:r>
            <a:r>
              <a:rPr lang="en-US" sz="2800" u="sng" cap="small" dirty="0">
                <a:solidFill>
                  <a:schemeClr val="accent1">
                    <a:lumMod val="50000"/>
                  </a:schemeClr>
                </a:solidFill>
              </a:rPr>
              <a:t>Popliteal </a:t>
            </a:r>
            <a:r>
              <a:rPr lang="en-US" sz="2800" cap="small" dirty="0">
                <a:solidFill>
                  <a:schemeClr val="accent1">
                    <a:lumMod val="50000"/>
                  </a:schemeClr>
                </a:solidFill>
              </a:rPr>
              <a:t>vein </a:t>
            </a:r>
            <a:r>
              <a:rPr lang="en-US" sz="2800" cap="small" dirty="0" smtClean="0"/>
              <a:t>becomes </a:t>
            </a:r>
            <a:r>
              <a:rPr lang="en-US" sz="2800" cap="small" dirty="0" smtClean="0"/>
              <a:t>the </a:t>
            </a:r>
            <a:r>
              <a:rPr lang="en-US" sz="2800" u="sng" cap="small" dirty="0" smtClean="0">
                <a:solidFill>
                  <a:schemeClr val="accent1">
                    <a:lumMod val="50000"/>
                  </a:schemeClr>
                </a:solidFill>
              </a:rPr>
              <a:t>Femoral </a:t>
            </a:r>
            <a:r>
              <a:rPr lang="en-US" sz="2800" cap="small" dirty="0" smtClean="0">
                <a:solidFill>
                  <a:schemeClr val="accent1">
                    <a:lumMod val="50000"/>
                  </a:schemeClr>
                </a:solidFill>
              </a:rPr>
              <a:t>vein</a:t>
            </a:r>
            <a:r>
              <a:rPr lang="en-US" sz="2800" cap="small" dirty="0" smtClean="0"/>
              <a:t>, then the </a:t>
            </a:r>
            <a:r>
              <a:rPr lang="en-US" sz="2800" u="sng" cap="small" dirty="0" smtClean="0">
                <a:solidFill>
                  <a:schemeClr val="accent1">
                    <a:lumMod val="50000"/>
                  </a:schemeClr>
                </a:solidFill>
              </a:rPr>
              <a:t>External Iliac </a:t>
            </a:r>
            <a:r>
              <a:rPr lang="en-US" sz="2800" cap="small" dirty="0" smtClean="0">
                <a:solidFill>
                  <a:schemeClr val="accent1">
                    <a:lumMod val="50000"/>
                  </a:schemeClr>
                </a:solidFill>
              </a:rPr>
              <a:t>vein,</a:t>
            </a:r>
            <a:r>
              <a:rPr lang="en-US" sz="2800" cap="small" dirty="0" smtClean="0">
                <a:solidFill>
                  <a:srgbClr val="FF0000"/>
                </a:solidFill>
              </a:rPr>
              <a:t> </a:t>
            </a:r>
            <a:r>
              <a:rPr lang="en-US" sz="2800" cap="small" dirty="0" smtClean="0"/>
              <a:t>etc.</a:t>
            </a:r>
            <a:endParaRPr lang="en-US" sz="2800" cap="small" dirty="0"/>
          </a:p>
          <a:p>
            <a:endParaRPr lang="en-US" sz="2800" cap="small" dirty="0" smtClean="0"/>
          </a:p>
          <a:p>
            <a:r>
              <a:rPr lang="en-US" sz="2800" cap="small" dirty="0" smtClean="0">
                <a:solidFill>
                  <a:srgbClr val="FF0000"/>
                </a:solidFill>
              </a:rPr>
              <a:t>Same names as arteries, just reverse the course!</a:t>
            </a:r>
          </a:p>
        </p:txBody>
      </p:sp>
    </p:spTree>
    <p:extLst>
      <p:ext uri="{BB962C8B-B14F-4D97-AF65-F5344CB8AC3E}">
        <p14:creationId xmlns:p14="http://schemas.microsoft.com/office/powerpoint/2010/main" val="7893166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06075" y="85974"/>
            <a:ext cx="8384411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cap="small" dirty="0" smtClean="0">
                <a:solidFill>
                  <a:srgbClr val="FF0000"/>
                </a:solidFill>
              </a:rPr>
              <a:t>Arterial </a:t>
            </a:r>
            <a:r>
              <a:rPr lang="en-US" sz="3200" cap="small" dirty="0" smtClean="0"/>
              <a:t>Branches of Descending/Abdominal Aorta</a:t>
            </a:r>
            <a:endParaRPr lang="en-US" sz="3200" cap="small" dirty="0"/>
          </a:p>
        </p:txBody>
      </p:sp>
      <p:grpSp>
        <p:nvGrpSpPr>
          <p:cNvPr id="50" name="Group 49"/>
          <p:cNvGrpSpPr/>
          <p:nvPr/>
        </p:nvGrpSpPr>
        <p:grpSpPr>
          <a:xfrm>
            <a:off x="1506075" y="670749"/>
            <a:ext cx="8565144" cy="6107593"/>
            <a:chOff x="-41783" y="856864"/>
            <a:chExt cx="8565144" cy="6107593"/>
          </a:xfrm>
        </p:grpSpPr>
        <p:grpSp>
          <p:nvGrpSpPr>
            <p:cNvPr id="14" name="Group 13"/>
            <p:cNvGrpSpPr/>
            <p:nvPr/>
          </p:nvGrpSpPr>
          <p:grpSpPr>
            <a:xfrm>
              <a:off x="-41783" y="856864"/>
              <a:ext cx="7666219" cy="6107593"/>
              <a:chOff x="-77643" y="822345"/>
              <a:chExt cx="7666219" cy="6107593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0223" y="822345"/>
                <a:ext cx="6718353" cy="6107593"/>
              </a:xfrm>
              <a:prstGeom prst="rect">
                <a:avLst/>
              </a:prstGeom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-77643" y="3734982"/>
                <a:ext cx="2495864" cy="269259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sz="2400" dirty="0" smtClean="0">
                    <a:solidFill>
                      <a:srgbClr val="FF0000"/>
                    </a:solidFill>
                  </a:rPr>
                  <a:t>Aorta</a:t>
                </a:r>
              </a:p>
              <a:p>
                <a:pPr algn="ctr"/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sz="2400" dirty="0" smtClean="0">
                    <a:solidFill>
                      <a:srgbClr val="FF0000"/>
                    </a:solidFill>
                  </a:rPr>
                  <a:t>Right Common Iliac a.</a:t>
                </a:r>
              </a:p>
              <a:p>
                <a:pPr algn="ctr"/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sz="2400" dirty="0" smtClean="0">
                    <a:solidFill>
                      <a:srgbClr val="FF0000"/>
                    </a:solidFill>
                  </a:rPr>
                  <a:t>Right External Iliac a.</a:t>
                </a:r>
                <a:endParaRPr lang="en-US" sz="2400" dirty="0">
                  <a:solidFill>
                    <a:srgbClr val="FF0000"/>
                  </a:solidFill>
                </a:endParaRPr>
              </a:p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5744960" y="5658159"/>
              <a:ext cx="2778401" cy="461665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Left Internal Iliac a.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592127" y="2242718"/>
              <a:ext cx="2499595" cy="3046988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Splenic a.</a:t>
              </a:r>
            </a:p>
            <a:p>
              <a:endParaRPr lang="en-US" sz="2400" dirty="0"/>
            </a:p>
            <a:p>
              <a:r>
                <a:rPr lang="en-US" sz="2400" dirty="0" smtClean="0">
                  <a:solidFill>
                    <a:srgbClr val="FF0000"/>
                  </a:solidFill>
                </a:rPr>
                <a:t>Left </a:t>
              </a:r>
              <a:r>
                <a:rPr lang="en-US" sz="2400" dirty="0" smtClean="0">
                  <a:solidFill>
                    <a:srgbClr val="FF0000"/>
                  </a:solidFill>
                </a:rPr>
                <a:t>Renal a.</a:t>
              </a:r>
            </a:p>
            <a:p>
              <a:endParaRPr lang="en-US" sz="2400" dirty="0"/>
            </a:p>
            <a:p>
              <a:endParaRPr lang="en-US" sz="2400" dirty="0" smtClean="0"/>
            </a:p>
            <a:p>
              <a:r>
                <a:rPr lang="en-US" sz="2400" dirty="0" smtClean="0">
                  <a:solidFill>
                    <a:srgbClr val="FF0000"/>
                  </a:solidFill>
                </a:rPr>
                <a:t>Sup. Mesenteric a.</a:t>
              </a:r>
            </a:p>
            <a:p>
              <a:endParaRPr lang="en-US" sz="2400" dirty="0" smtClean="0"/>
            </a:p>
            <a:p>
              <a:r>
                <a:rPr lang="en-US" sz="2400" dirty="0" smtClean="0">
                  <a:solidFill>
                    <a:srgbClr val="FF0000"/>
                  </a:solidFill>
                </a:rPr>
                <a:t>Inf. Mesenteric a</a:t>
              </a:r>
              <a:r>
                <a:rPr lang="en-US" sz="2400" dirty="0" smtClean="0"/>
                <a:t>.</a:t>
              </a:r>
              <a:endParaRPr lang="en-US" sz="2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5491" y="2512694"/>
              <a:ext cx="2642390" cy="120032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Common Hepatic a.</a:t>
              </a:r>
            </a:p>
            <a:p>
              <a:endParaRPr lang="en-US" sz="2400" dirty="0"/>
            </a:p>
            <a:p>
              <a:r>
                <a:rPr lang="en-US" sz="2400" dirty="0" smtClean="0">
                  <a:solidFill>
                    <a:srgbClr val="FF0000"/>
                  </a:solidFill>
                </a:rPr>
                <a:t>Right Renal a.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86744" y="1925219"/>
              <a:ext cx="2139884" cy="461665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Left Gastric a.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1630837" y="5033914"/>
              <a:ext cx="1593131" cy="9658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1423743" y="5888992"/>
              <a:ext cx="1334010" cy="406638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2013615" y="3267140"/>
              <a:ext cx="744138" cy="265458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2667565" y="2424592"/>
              <a:ext cx="288227" cy="366249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2179033" y="2266699"/>
              <a:ext cx="1118187" cy="47896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H="1">
              <a:off x="3959822" y="6111165"/>
              <a:ext cx="2526907" cy="0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H="1" flipV="1">
              <a:off x="4027884" y="3657070"/>
              <a:ext cx="1429206" cy="435453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H="1" flipV="1">
              <a:off x="4194502" y="4937156"/>
              <a:ext cx="1323041" cy="9495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H="1" flipV="1">
              <a:off x="4093293" y="2991016"/>
              <a:ext cx="1498834" cy="162475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H="1" flipV="1">
              <a:off x="4450764" y="2218772"/>
              <a:ext cx="1066779" cy="208393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2426575" y="3576515"/>
              <a:ext cx="662356" cy="121140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48" name="TextBox 47"/>
            <p:cNvSpPr txBox="1"/>
            <p:nvPr/>
          </p:nvSpPr>
          <p:spPr>
            <a:xfrm rot="5768570">
              <a:off x="4995459" y="3258685"/>
              <a:ext cx="430757" cy="57059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49" name="TextBox 48"/>
            <p:cNvSpPr txBox="1"/>
            <p:nvPr/>
          </p:nvSpPr>
          <p:spPr>
            <a:xfrm rot="5768570">
              <a:off x="4761677" y="2136678"/>
              <a:ext cx="567603" cy="11228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976823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5649" y="262414"/>
            <a:ext cx="8384411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cap="small" dirty="0" smtClean="0">
                <a:solidFill>
                  <a:srgbClr val="FF0000"/>
                </a:solidFill>
              </a:rPr>
              <a:t>Arterial</a:t>
            </a:r>
            <a:r>
              <a:rPr lang="en-US" sz="3200" cap="small" dirty="0" smtClean="0"/>
              <a:t> Branches of Descending/Abdominal Aorta</a:t>
            </a:r>
            <a:endParaRPr lang="en-US" sz="3200" cap="smal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317" y="1268372"/>
            <a:ext cx="3302233" cy="31248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45187" y="4676916"/>
            <a:ext cx="54921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cap="small" dirty="0" smtClean="0">
                <a:solidFill>
                  <a:srgbClr val="FF0000"/>
                </a:solidFill>
              </a:rPr>
              <a:t>Renal arteries</a:t>
            </a:r>
            <a:r>
              <a:rPr lang="en-US" sz="3200" cap="small" dirty="0" smtClean="0"/>
              <a:t> are the </a:t>
            </a:r>
            <a:r>
              <a:rPr lang="en-US" sz="3200" cap="small" dirty="0" smtClean="0">
                <a:solidFill>
                  <a:srgbClr val="FF0000"/>
                </a:solidFill>
              </a:rPr>
              <a:t>s</a:t>
            </a:r>
            <a:r>
              <a:rPr lang="en-US" sz="3200" u="sng" cap="small" dirty="0" smtClean="0">
                <a:solidFill>
                  <a:srgbClr val="FF0000"/>
                </a:solidFill>
              </a:rPr>
              <a:t>hortest branches</a:t>
            </a:r>
            <a:r>
              <a:rPr lang="en-US" sz="3200" cap="small" dirty="0" smtClean="0"/>
              <a:t> off the </a:t>
            </a:r>
            <a:r>
              <a:rPr lang="en-US" sz="3200" cap="small" dirty="0" smtClean="0">
                <a:solidFill>
                  <a:srgbClr val="FF0000"/>
                </a:solidFill>
              </a:rPr>
              <a:t>Aorta</a:t>
            </a:r>
            <a:endParaRPr lang="en-US" sz="3200" cap="sm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1852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849" y="2155377"/>
            <a:ext cx="4572001" cy="40630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37950" y="238964"/>
            <a:ext cx="43352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cap="small" dirty="0" smtClean="0">
                <a:solidFill>
                  <a:schemeClr val="accent1">
                    <a:lumMod val="50000"/>
                  </a:schemeClr>
                </a:solidFill>
              </a:rPr>
              <a:t>The Hepatic Portal System</a:t>
            </a:r>
            <a:endParaRPr lang="en-US" sz="3200" cap="small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927" y="2335852"/>
            <a:ext cx="515646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cap="small" dirty="0" smtClean="0"/>
              <a:t>Blood from </a:t>
            </a:r>
            <a:r>
              <a:rPr lang="en-US" sz="3200" cap="small" dirty="0" smtClean="0">
                <a:solidFill>
                  <a:srgbClr val="FF0000"/>
                </a:solidFill>
              </a:rPr>
              <a:t>GI tract, spleen, </a:t>
            </a:r>
            <a:r>
              <a:rPr lang="en-US" sz="3200" cap="small" dirty="0" smtClean="0"/>
              <a:t>and</a:t>
            </a:r>
            <a:r>
              <a:rPr lang="en-US" sz="3200" cap="small" dirty="0" smtClean="0">
                <a:solidFill>
                  <a:srgbClr val="FF0000"/>
                </a:solidFill>
              </a:rPr>
              <a:t> pancreas, </a:t>
            </a:r>
            <a:r>
              <a:rPr lang="en-US" sz="3200" cap="small" dirty="0" smtClean="0"/>
              <a:t>is shunted </a:t>
            </a:r>
            <a:r>
              <a:rPr lang="en-US" sz="3200" u="sng" cap="small" dirty="0" smtClean="0">
                <a:solidFill>
                  <a:srgbClr val="FF0000"/>
                </a:solidFill>
              </a:rPr>
              <a:t>directly to liver </a:t>
            </a:r>
            <a:r>
              <a:rPr lang="en-US" sz="3200" cap="small" dirty="0" smtClean="0"/>
              <a:t>for processing &amp; detoxification by </a:t>
            </a:r>
            <a:r>
              <a:rPr lang="en-US" sz="3200" cap="small" dirty="0" smtClean="0">
                <a:solidFill>
                  <a:srgbClr val="FF0000"/>
                </a:solidFill>
              </a:rPr>
              <a:t>liver cells (</a:t>
            </a:r>
            <a:r>
              <a:rPr lang="en-US" sz="3200" u="sng" cap="small" dirty="0" smtClean="0">
                <a:solidFill>
                  <a:srgbClr val="FF0000"/>
                </a:solidFill>
              </a:rPr>
              <a:t>hepatocytes</a:t>
            </a:r>
            <a:r>
              <a:rPr lang="en-US" sz="3200" cap="small" dirty="0" smtClean="0">
                <a:solidFill>
                  <a:srgbClr val="FF0000"/>
                </a:solidFill>
              </a:rPr>
              <a:t>)</a:t>
            </a:r>
            <a:r>
              <a:rPr lang="en-US" sz="3200" cap="small" dirty="0" smtClean="0"/>
              <a:t>.  Blood then drains into the </a:t>
            </a:r>
            <a:r>
              <a:rPr lang="en-US" sz="3200" cap="small" dirty="0" smtClean="0">
                <a:solidFill>
                  <a:schemeClr val="accent1">
                    <a:lumMod val="50000"/>
                  </a:schemeClr>
                </a:solidFill>
              </a:rPr>
              <a:t>inferior vena cava.  </a:t>
            </a:r>
            <a:r>
              <a:rPr lang="en-US" sz="3200" i="1" cap="small" dirty="0" smtClean="0"/>
              <a:t>More About this in Digestion!</a:t>
            </a:r>
            <a:endParaRPr lang="en-US" sz="3200" i="1" cap="small" dirty="0"/>
          </a:p>
        </p:txBody>
      </p:sp>
      <p:sp>
        <p:nvSpPr>
          <p:cNvPr id="5" name="TextBox 4"/>
          <p:cNvSpPr txBox="1"/>
          <p:nvPr/>
        </p:nvSpPr>
        <p:spPr>
          <a:xfrm>
            <a:off x="688156" y="981635"/>
            <a:ext cx="1119904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cap="small" dirty="0" smtClean="0"/>
              <a:t>Includes: </a:t>
            </a:r>
            <a:r>
              <a:rPr lang="en-US" sz="3200" cap="small" dirty="0" smtClean="0">
                <a:solidFill>
                  <a:srgbClr val="FF0000"/>
                </a:solidFill>
              </a:rPr>
              <a:t>Hepatic </a:t>
            </a:r>
            <a:r>
              <a:rPr lang="en-US" sz="3200" cap="small" dirty="0">
                <a:solidFill>
                  <a:srgbClr val="FF0000"/>
                </a:solidFill>
              </a:rPr>
              <a:t>Portal </a:t>
            </a:r>
            <a:r>
              <a:rPr lang="en-US" sz="3200" cap="small" dirty="0" smtClean="0">
                <a:solidFill>
                  <a:srgbClr val="FF0000"/>
                </a:solidFill>
              </a:rPr>
              <a:t>Vein, </a:t>
            </a:r>
            <a:r>
              <a:rPr lang="en-US" sz="3200" cap="small" dirty="0">
                <a:solidFill>
                  <a:srgbClr val="FF0000"/>
                </a:solidFill>
              </a:rPr>
              <a:t>Splenic Vein, </a:t>
            </a:r>
            <a:r>
              <a:rPr lang="en-US" sz="3200" cap="small" dirty="0" smtClean="0"/>
              <a:t>and veins </a:t>
            </a:r>
            <a:r>
              <a:rPr lang="en-US" sz="3200" cap="small" dirty="0"/>
              <a:t>from </a:t>
            </a:r>
            <a:r>
              <a:rPr lang="en-US" sz="3200" cap="small" dirty="0" smtClean="0"/>
              <a:t>connective </a:t>
            </a:r>
            <a:r>
              <a:rPr lang="en-US" sz="3200" cap="small" dirty="0"/>
              <a:t>tissue surrounding </a:t>
            </a:r>
            <a:r>
              <a:rPr lang="en-US" sz="3200" cap="small" dirty="0" smtClean="0"/>
              <a:t>intestines (mesentery)</a:t>
            </a:r>
            <a:endParaRPr lang="en-US" sz="3200" cap="small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05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textflow.mcgraw-hill.com/figures/007767734x/mck25731_2309a_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709" y="139574"/>
            <a:ext cx="5934110" cy="6511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66526" y="139574"/>
            <a:ext cx="27179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cap="small" dirty="0">
                <a:solidFill>
                  <a:srgbClr val="FF0000"/>
                </a:solidFill>
              </a:rPr>
              <a:t>Major </a:t>
            </a:r>
            <a:r>
              <a:rPr lang="en-US" sz="3200" cap="small" dirty="0" smtClean="0">
                <a:solidFill>
                  <a:srgbClr val="FF0000"/>
                </a:solidFill>
              </a:rPr>
              <a:t>Arteries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1469" y="886891"/>
            <a:ext cx="50890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cap="small" dirty="0" smtClean="0"/>
              <a:t>In general, arteries and </a:t>
            </a:r>
            <a:r>
              <a:rPr lang="en-US" sz="3200" cap="small" dirty="0" smtClean="0"/>
              <a:t>veins (and nerves) </a:t>
            </a:r>
            <a:r>
              <a:rPr lang="en-US" sz="3200" cap="small" dirty="0" smtClean="0"/>
              <a:t>in the same body area are </a:t>
            </a:r>
            <a:r>
              <a:rPr lang="en-US" sz="3200" cap="small" dirty="0">
                <a:solidFill>
                  <a:srgbClr val="FF0000"/>
                </a:solidFill>
              </a:rPr>
              <a:t>p</a:t>
            </a:r>
            <a:r>
              <a:rPr lang="en-US" sz="3200" cap="small" dirty="0" smtClean="0">
                <a:solidFill>
                  <a:srgbClr val="FF0000"/>
                </a:solidFill>
              </a:rPr>
              <a:t>ackaged together </a:t>
            </a:r>
            <a:r>
              <a:rPr lang="en-US" sz="3200" cap="small" dirty="0" smtClean="0"/>
              <a:t>in one </a:t>
            </a:r>
            <a:r>
              <a:rPr lang="en-US" sz="3200" cap="small" dirty="0">
                <a:solidFill>
                  <a:srgbClr val="FF0000"/>
                </a:solidFill>
              </a:rPr>
              <a:t>c</a:t>
            </a:r>
            <a:r>
              <a:rPr lang="en-US" sz="3200" cap="small" dirty="0" smtClean="0">
                <a:solidFill>
                  <a:srgbClr val="FF0000"/>
                </a:solidFill>
              </a:rPr>
              <a:t>onnective </a:t>
            </a:r>
            <a:r>
              <a:rPr lang="en-US" sz="3200" cap="small" dirty="0">
                <a:solidFill>
                  <a:srgbClr val="FF0000"/>
                </a:solidFill>
              </a:rPr>
              <a:t>t</a:t>
            </a:r>
            <a:r>
              <a:rPr lang="en-US" sz="3200" cap="small" dirty="0" smtClean="0">
                <a:solidFill>
                  <a:srgbClr val="FF0000"/>
                </a:solidFill>
              </a:rPr>
              <a:t>issue </a:t>
            </a:r>
            <a:r>
              <a:rPr lang="en-US" sz="3200" cap="small" dirty="0" smtClean="0">
                <a:solidFill>
                  <a:srgbClr val="FF0000"/>
                </a:solidFill>
              </a:rPr>
              <a:t>sheath</a:t>
            </a:r>
          </a:p>
          <a:p>
            <a:endParaRPr lang="en-US" sz="3200" cap="small" dirty="0">
              <a:solidFill>
                <a:srgbClr val="FF0000"/>
              </a:solidFill>
            </a:endParaRPr>
          </a:p>
          <a:p>
            <a:r>
              <a:rPr lang="en-US" sz="3200" cap="small" dirty="0" smtClean="0">
                <a:solidFill>
                  <a:srgbClr val="FF0000"/>
                </a:solidFill>
              </a:rPr>
              <a:t>Example: </a:t>
            </a:r>
            <a:r>
              <a:rPr lang="en-US" sz="3200" cap="small" dirty="0" smtClean="0"/>
              <a:t>the femoral “sheath” contains </a:t>
            </a:r>
            <a:r>
              <a:rPr lang="en-US" sz="3200" cap="small" dirty="0" smtClean="0">
                <a:solidFill>
                  <a:srgbClr val="FF0000"/>
                </a:solidFill>
              </a:rPr>
              <a:t>femoral artery</a:t>
            </a:r>
            <a:r>
              <a:rPr lang="en-US" sz="3200" cap="small" dirty="0" smtClean="0"/>
              <a:t>, </a:t>
            </a:r>
            <a:r>
              <a:rPr lang="en-US" sz="3200" cap="small" dirty="0" smtClean="0">
                <a:solidFill>
                  <a:srgbClr val="FF0000"/>
                </a:solidFill>
              </a:rPr>
              <a:t>femoral vein</a:t>
            </a:r>
            <a:r>
              <a:rPr lang="en-US" sz="3200" cap="small" dirty="0" smtClean="0"/>
              <a:t>, </a:t>
            </a:r>
            <a:r>
              <a:rPr lang="en-US" sz="3200" cap="small" dirty="0" smtClean="0">
                <a:solidFill>
                  <a:srgbClr val="FF0000"/>
                </a:solidFill>
              </a:rPr>
              <a:t>femoral nerve</a:t>
            </a:r>
            <a:r>
              <a:rPr lang="en-US" sz="3200" cap="small" dirty="0" smtClean="0"/>
              <a:t>, (and lymphatics) going into the thigh</a:t>
            </a:r>
            <a:endParaRPr lang="en-US" sz="3200" cap="small" dirty="0" smtClean="0"/>
          </a:p>
        </p:txBody>
      </p:sp>
    </p:spTree>
    <p:extLst>
      <p:ext uri="{BB962C8B-B14F-4D97-AF65-F5344CB8AC3E}">
        <p14:creationId xmlns:p14="http://schemas.microsoft.com/office/powerpoint/2010/main" val="214405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textflow.mcgraw-hill.com/figures/007767734x/mck25731_2309b_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502" y="63409"/>
            <a:ext cx="5947805" cy="6688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38661" y="63409"/>
            <a:ext cx="21616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cap="small" dirty="0">
                <a:solidFill>
                  <a:srgbClr val="FF0000"/>
                </a:solidFill>
              </a:rPr>
              <a:t>Major </a:t>
            </a:r>
            <a:r>
              <a:rPr lang="en-US" sz="3200" cap="small" dirty="0" smtClean="0">
                <a:solidFill>
                  <a:srgbClr val="FF0000"/>
                </a:solidFill>
              </a:rPr>
              <a:t>Veins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3832" y="1637701"/>
            <a:ext cx="50890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cap="small" dirty="0" smtClean="0"/>
              <a:t>In general, arteries and veins </a:t>
            </a:r>
            <a:r>
              <a:rPr lang="en-US" sz="3200" cap="small" dirty="0" smtClean="0"/>
              <a:t>going to</a:t>
            </a:r>
            <a:r>
              <a:rPr lang="en-US" sz="3200" cap="small" dirty="0" smtClean="0"/>
              <a:t> </a:t>
            </a:r>
            <a:r>
              <a:rPr lang="en-US" sz="3200" cap="small" dirty="0" smtClean="0"/>
              <a:t>the </a:t>
            </a:r>
            <a:r>
              <a:rPr lang="en-US" sz="3200" cap="small" dirty="0" smtClean="0">
                <a:solidFill>
                  <a:srgbClr val="FF0000"/>
                </a:solidFill>
              </a:rPr>
              <a:t>same body area </a:t>
            </a:r>
            <a:r>
              <a:rPr lang="en-US" sz="3200" cap="small" dirty="0" smtClean="0"/>
              <a:t>have the </a:t>
            </a:r>
            <a:r>
              <a:rPr lang="en-US" sz="3200" cap="small" dirty="0">
                <a:solidFill>
                  <a:srgbClr val="FF0000"/>
                </a:solidFill>
              </a:rPr>
              <a:t>s</a:t>
            </a:r>
            <a:r>
              <a:rPr lang="en-US" sz="3200" cap="small" dirty="0" smtClean="0">
                <a:solidFill>
                  <a:srgbClr val="FF0000"/>
                </a:solidFill>
              </a:rPr>
              <a:t>ame </a:t>
            </a:r>
            <a:r>
              <a:rPr lang="en-US" sz="3200" cap="small" dirty="0" smtClean="0">
                <a:solidFill>
                  <a:srgbClr val="FF0000"/>
                </a:solidFill>
              </a:rPr>
              <a:t>name</a:t>
            </a:r>
            <a:endParaRPr lang="en-US" sz="3200" cap="small" dirty="0" smtClean="0">
              <a:solidFill>
                <a:srgbClr val="FF0000"/>
              </a:solidFill>
            </a:endParaRPr>
          </a:p>
          <a:p>
            <a:endParaRPr lang="en-US" sz="3200" cap="small" dirty="0" smtClean="0"/>
          </a:p>
          <a:p>
            <a:r>
              <a:rPr lang="en-US" sz="3200" cap="small" dirty="0" smtClean="0">
                <a:solidFill>
                  <a:srgbClr val="FF0000"/>
                </a:solidFill>
              </a:rPr>
              <a:t>Example: Axillary</a:t>
            </a:r>
            <a:r>
              <a:rPr lang="en-US" sz="3200" cap="small" dirty="0" smtClean="0"/>
              <a:t> artery &amp; </a:t>
            </a:r>
            <a:r>
              <a:rPr lang="en-US" sz="3200" cap="small" dirty="0" smtClean="0">
                <a:solidFill>
                  <a:srgbClr val="FF0000"/>
                </a:solidFill>
              </a:rPr>
              <a:t>Axillary</a:t>
            </a:r>
            <a:r>
              <a:rPr lang="en-US" sz="3200" cap="small" dirty="0" smtClean="0"/>
              <a:t> vein</a:t>
            </a:r>
            <a:endParaRPr lang="en-US" sz="3200" cap="small" dirty="0"/>
          </a:p>
        </p:txBody>
      </p:sp>
    </p:spTree>
    <p:extLst>
      <p:ext uri="{BB962C8B-B14F-4D97-AF65-F5344CB8AC3E}">
        <p14:creationId xmlns:p14="http://schemas.microsoft.com/office/powerpoint/2010/main" val="415848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2363" y="165749"/>
            <a:ext cx="98722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cap="small" dirty="0" smtClean="0"/>
              <a:t>Arteries That Branch Off The Aortic Arch</a:t>
            </a:r>
            <a:endParaRPr lang="en-US" sz="3200" cap="small" dirty="0"/>
          </a:p>
        </p:txBody>
      </p:sp>
      <p:grpSp>
        <p:nvGrpSpPr>
          <p:cNvPr id="6" name="Group 5"/>
          <p:cNvGrpSpPr/>
          <p:nvPr/>
        </p:nvGrpSpPr>
        <p:grpSpPr>
          <a:xfrm>
            <a:off x="2522333" y="1093884"/>
            <a:ext cx="6946261" cy="5137830"/>
            <a:chOff x="2522333" y="1093884"/>
            <a:chExt cx="6946261" cy="5137830"/>
          </a:xfrm>
        </p:grpSpPr>
        <p:grpSp>
          <p:nvGrpSpPr>
            <p:cNvPr id="5" name="Group 4"/>
            <p:cNvGrpSpPr/>
            <p:nvPr/>
          </p:nvGrpSpPr>
          <p:grpSpPr>
            <a:xfrm>
              <a:off x="2522333" y="1093884"/>
              <a:ext cx="6592572" cy="5137830"/>
              <a:chOff x="2522333" y="1093884"/>
              <a:chExt cx="6592572" cy="5137830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2522333" y="1093884"/>
                <a:ext cx="6592572" cy="4919419"/>
                <a:chOff x="254523" y="1226403"/>
                <a:chExt cx="5661042" cy="4297703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254523" y="1811177"/>
                  <a:ext cx="5656083" cy="3712929"/>
                  <a:chOff x="254523" y="1811178"/>
                  <a:chExt cx="5455477" cy="3458406"/>
                </a:xfrm>
              </p:grpSpPr>
              <p:pic>
                <p:nvPicPr>
                  <p:cNvPr id="2" name="Picture 1"/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6076" y="2048100"/>
                    <a:ext cx="5353924" cy="3221484"/>
                  </a:xfrm>
                  <a:prstGeom prst="rect">
                    <a:avLst/>
                  </a:prstGeom>
                </p:spPr>
              </p:pic>
              <p:sp>
                <p:nvSpPr>
                  <p:cNvPr id="8" name="TextBox 7"/>
                  <p:cNvSpPr txBox="1"/>
                  <p:nvPr/>
                </p:nvSpPr>
                <p:spPr>
                  <a:xfrm>
                    <a:off x="254523" y="1811178"/>
                    <a:ext cx="395926" cy="47384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0" name="TextBox 9"/>
                <p:cNvSpPr txBox="1"/>
                <p:nvPr/>
              </p:nvSpPr>
              <p:spPr>
                <a:xfrm>
                  <a:off x="2257965" y="1226403"/>
                  <a:ext cx="1814942" cy="51087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cap="small" dirty="0" smtClean="0">
                      <a:solidFill>
                        <a:srgbClr val="FF0000"/>
                      </a:solidFill>
                    </a:rPr>
                    <a:t>Aortic Arch</a:t>
                  </a:r>
                  <a:endParaRPr lang="en-US" sz="3200" cap="small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1112363" y="2205872"/>
                  <a:ext cx="1414021" cy="593889"/>
                </a:xfrm>
                <a:prstGeom prst="rect">
                  <a:avLst/>
                </a:prstGeom>
                <a:solidFill>
                  <a:srgbClr val="FFFF00">
                    <a:alpha val="17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254523" y="3181378"/>
                  <a:ext cx="2187019" cy="1136098"/>
                </a:xfrm>
                <a:prstGeom prst="rect">
                  <a:avLst/>
                </a:prstGeom>
                <a:solidFill>
                  <a:srgbClr val="FFFF00">
                    <a:alpha val="17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3728546" y="4766653"/>
                  <a:ext cx="2187019" cy="593889"/>
                </a:xfrm>
                <a:prstGeom prst="rect">
                  <a:avLst/>
                </a:prstGeom>
                <a:solidFill>
                  <a:srgbClr val="FFFF00">
                    <a:alpha val="17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3792054" y="2205872"/>
                  <a:ext cx="1930016" cy="1527142"/>
                </a:xfrm>
                <a:prstGeom prst="rect">
                  <a:avLst/>
                </a:prstGeom>
                <a:solidFill>
                  <a:srgbClr val="FFFF00">
                    <a:alpha val="17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561634" y="4345755"/>
                  <a:ext cx="2187019" cy="1014787"/>
                </a:xfrm>
                <a:prstGeom prst="rect">
                  <a:avLst/>
                </a:prstGeom>
                <a:solidFill>
                  <a:srgbClr val="FFFF00">
                    <a:alpha val="17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" name="TextBox 2"/>
              <p:cNvSpPr txBox="1"/>
              <p:nvPr/>
            </p:nvSpPr>
            <p:spPr>
              <a:xfrm>
                <a:off x="2529178" y="5141891"/>
                <a:ext cx="2900584" cy="108982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6568010" y="3917861"/>
              <a:ext cx="2900584" cy="10898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365369" y="2927217"/>
              <a:ext cx="1833524" cy="38479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41927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4061" y="191373"/>
            <a:ext cx="107735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cap="small" dirty="0" smtClean="0"/>
              <a:t>Arteries That Branch off The Descending (Abdominal) Aorta</a:t>
            </a:r>
            <a:endParaRPr lang="en-US" sz="3200" cap="small" dirty="0"/>
          </a:p>
        </p:txBody>
      </p:sp>
      <p:grpSp>
        <p:nvGrpSpPr>
          <p:cNvPr id="3" name="Group 2"/>
          <p:cNvGrpSpPr/>
          <p:nvPr/>
        </p:nvGrpSpPr>
        <p:grpSpPr>
          <a:xfrm>
            <a:off x="2999953" y="925783"/>
            <a:ext cx="5597100" cy="5184764"/>
            <a:chOff x="6112430" y="1066460"/>
            <a:chExt cx="5597100" cy="5184764"/>
          </a:xfrm>
        </p:grpSpPr>
        <p:grpSp>
          <p:nvGrpSpPr>
            <p:cNvPr id="4" name="Group 3"/>
            <p:cNvGrpSpPr/>
            <p:nvPr/>
          </p:nvGrpSpPr>
          <p:grpSpPr>
            <a:xfrm>
              <a:off x="6260683" y="1066460"/>
              <a:ext cx="5448847" cy="5184764"/>
              <a:chOff x="6439792" y="999220"/>
              <a:chExt cx="5448847" cy="5184764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39792" y="1270115"/>
                <a:ext cx="5448847" cy="4913869"/>
              </a:xfrm>
              <a:prstGeom prst="rect">
                <a:avLst/>
              </a:prstGeom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6862713" y="999220"/>
                <a:ext cx="4466300" cy="68123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7405859" y="1162919"/>
              <a:ext cx="302178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cap="small" dirty="0" smtClean="0">
                  <a:solidFill>
                    <a:srgbClr val="FF0000"/>
                  </a:solidFill>
                </a:rPr>
                <a:t>Abdominal Aorta</a:t>
              </a:r>
              <a:endParaRPr lang="en-US" sz="3200" cap="small" dirty="0">
                <a:solidFill>
                  <a:srgbClr val="FF0000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698848" y="2969443"/>
              <a:ext cx="1794703" cy="593889"/>
            </a:xfrm>
            <a:prstGeom prst="rect">
              <a:avLst/>
            </a:prstGeom>
            <a:solidFill>
              <a:srgbClr val="FFFF00">
                <a:alpha val="1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112430" y="4345755"/>
              <a:ext cx="2070036" cy="1706253"/>
            </a:xfrm>
            <a:prstGeom prst="rect">
              <a:avLst/>
            </a:prstGeom>
            <a:solidFill>
              <a:srgbClr val="FFFF00">
                <a:alpha val="1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9530296" y="2307985"/>
              <a:ext cx="1794703" cy="593889"/>
            </a:xfrm>
            <a:prstGeom prst="rect">
              <a:avLst/>
            </a:prstGeom>
            <a:solidFill>
              <a:srgbClr val="FFFF00">
                <a:alpha val="1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9522511" y="4279604"/>
              <a:ext cx="2187019" cy="593889"/>
            </a:xfrm>
            <a:prstGeom prst="rect">
              <a:avLst/>
            </a:prstGeom>
            <a:solidFill>
              <a:srgbClr val="FFFF00">
                <a:alpha val="1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9416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957" y="1875166"/>
            <a:ext cx="3375565" cy="33755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44225" y="323861"/>
            <a:ext cx="7514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cap="small" dirty="0"/>
              <a:t>Major </a:t>
            </a:r>
            <a:r>
              <a:rPr lang="en-US" sz="3600" cap="small" dirty="0" smtClean="0">
                <a:solidFill>
                  <a:srgbClr val="FF0000"/>
                </a:solidFill>
              </a:rPr>
              <a:t>Arteries</a:t>
            </a:r>
            <a:r>
              <a:rPr lang="en-US" sz="3200" cap="small" dirty="0" smtClean="0"/>
              <a:t> Supplying the Head And Neck</a:t>
            </a:r>
            <a:endParaRPr lang="en-US" sz="3200" cap="small" dirty="0"/>
          </a:p>
        </p:txBody>
      </p:sp>
      <p:sp>
        <p:nvSpPr>
          <p:cNvPr id="2" name="TextBox 1"/>
          <p:cNvSpPr txBox="1"/>
          <p:nvPr/>
        </p:nvSpPr>
        <p:spPr>
          <a:xfrm>
            <a:off x="797363" y="1256224"/>
            <a:ext cx="576360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cap="small" dirty="0" smtClean="0">
                <a:solidFill>
                  <a:srgbClr val="FF0000"/>
                </a:solidFill>
              </a:rPr>
              <a:t>Common Carotid </a:t>
            </a:r>
            <a:r>
              <a:rPr lang="en-US" sz="2800" cap="small" dirty="0" smtClean="0">
                <a:solidFill>
                  <a:srgbClr val="FF0000"/>
                </a:solidFill>
              </a:rPr>
              <a:t>arteries (paired) Location: </a:t>
            </a:r>
            <a:r>
              <a:rPr lang="en-US" sz="2800" cap="small" dirty="0" smtClean="0"/>
              <a:t>Lateral sides of trachea</a:t>
            </a:r>
          </a:p>
          <a:p>
            <a:endParaRPr lang="en-US" sz="2800" cap="small" dirty="0" smtClean="0"/>
          </a:p>
          <a:p>
            <a:r>
              <a:rPr lang="en-US" sz="2800" cap="small" dirty="0" smtClean="0"/>
              <a:t>Each common carotid </a:t>
            </a:r>
            <a:r>
              <a:rPr lang="en-US" sz="2800" u="sng" cap="small" dirty="0" smtClean="0"/>
              <a:t>branches</a:t>
            </a:r>
            <a:r>
              <a:rPr lang="en-US" sz="2800" cap="small" dirty="0" smtClean="0"/>
              <a:t> into </a:t>
            </a:r>
            <a:r>
              <a:rPr lang="en-US" sz="2800" u="sng" cap="small" dirty="0" smtClean="0">
                <a:solidFill>
                  <a:srgbClr val="FF0000"/>
                </a:solidFill>
              </a:rPr>
              <a:t>External</a:t>
            </a:r>
            <a:r>
              <a:rPr lang="en-US" sz="2800" cap="small" dirty="0" smtClean="0"/>
              <a:t> and </a:t>
            </a:r>
            <a:r>
              <a:rPr lang="en-US" sz="2800" u="sng" cap="small" dirty="0" smtClean="0">
                <a:solidFill>
                  <a:srgbClr val="FF0000"/>
                </a:solidFill>
              </a:rPr>
              <a:t>Internal </a:t>
            </a:r>
            <a:r>
              <a:rPr lang="en-US" sz="2800" u="sng" cap="small" dirty="0">
                <a:solidFill>
                  <a:srgbClr val="FF0000"/>
                </a:solidFill>
              </a:rPr>
              <a:t>C</a:t>
            </a:r>
            <a:r>
              <a:rPr lang="en-US" sz="2800" u="sng" cap="small" dirty="0" smtClean="0">
                <a:solidFill>
                  <a:srgbClr val="FF0000"/>
                </a:solidFill>
              </a:rPr>
              <a:t>arotid </a:t>
            </a:r>
            <a:r>
              <a:rPr lang="en-US" sz="2800" cap="small" dirty="0" smtClean="0">
                <a:solidFill>
                  <a:srgbClr val="FF0000"/>
                </a:solidFill>
              </a:rPr>
              <a:t>arteries.  </a:t>
            </a:r>
          </a:p>
          <a:p>
            <a:endParaRPr lang="en-US" sz="2800" cap="small" dirty="0">
              <a:solidFill>
                <a:srgbClr val="FF0000"/>
              </a:solidFill>
            </a:endParaRPr>
          </a:p>
          <a:p>
            <a:r>
              <a:rPr lang="en-US" sz="2800" cap="small" dirty="0" smtClean="0">
                <a:solidFill>
                  <a:srgbClr val="FF0000"/>
                </a:solidFill>
              </a:rPr>
              <a:t>Each </a:t>
            </a:r>
            <a:r>
              <a:rPr lang="en-US" sz="2800" u="sng" cap="small" dirty="0" smtClean="0">
                <a:solidFill>
                  <a:srgbClr val="FF0000"/>
                </a:solidFill>
              </a:rPr>
              <a:t>external carotid </a:t>
            </a:r>
            <a:r>
              <a:rPr lang="en-US" sz="2800" cap="small" dirty="0" smtClean="0"/>
              <a:t>supplies</a:t>
            </a:r>
            <a:r>
              <a:rPr lang="en-US" sz="2800" cap="small" dirty="0" smtClean="0">
                <a:solidFill>
                  <a:srgbClr val="FF0000"/>
                </a:solidFill>
              </a:rPr>
              <a:t> </a:t>
            </a:r>
            <a:r>
              <a:rPr lang="en-US" sz="2800" cap="small" dirty="0" smtClean="0"/>
              <a:t>the same side of </a:t>
            </a:r>
            <a:r>
              <a:rPr lang="en-US" sz="2800" cap="small" dirty="0" smtClean="0">
                <a:solidFill>
                  <a:srgbClr val="FF0000"/>
                </a:solidFill>
              </a:rPr>
              <a:t>Head and Neck </a:t>
            </a:r>
          </a:p>
          <a:p>
            <a:endParaRPr lang="en-US" sz="2800" cap="small" dirty="0" smtClean="0">
              <a:solidFill>
                <a:srgbClr val="FF0000"/>
              </a:solidFill>
            </a:endParaRPr>
          </a:p>
          <a:p>
            <a:r>
              <a:rPr lang="en-US" sz="2800" cap="small" dirty="0" smtClean="0">
                <a:solidFill>
                  <a:srgbClr val="FF0000"/>
                </a:solidFill>
              </a:rPr>
              <a:t>Each </a:t>
            </a:r>
            <a:r>
              <a:rPr lang="en-US" sz="2800" u="sng" cap="small" dirty="0" smtClean="0">
                <a:solidFill>
                  <a:srgbClr val="FF0000"/>
                </a:solidFill>
              </a:rPr>
              <a:t>internal carotid </a:t>
            </a:r>
            <a:r>
              <a:rPr lang="en-US" sz="2800" cap="small" dirty="0" smtClean="0"/>
              <a:t>supplies the same side of </a:t>
            </a:r>
            <a:r>
              <a:rPr lang="en-US" sz="2800" i="1" cap="small" dirty="0" smtClean="0">
                <a:solidFill>
                  <a:srgbClr val="FF0000"/>
                </a:solidFill>
              </a:rPr>
              <a:t>Brain (Anterior 2/3)</a:t>
            </a:r>
            <a:endParaRPr lang="en-US" sz="2800" i="1" cap="sm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05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44225" y="323861"/>
            <a:ext cx="7514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cap="small" dirty="0"/>
              <a:t>Major </a:t>
            </a:r>
            <a:r>
              <a:rPr lang="en-US" sz="3600" cap="small" dirty="0" smtClean="0">
                <a:solidFill>
                  <a:srgbClr val="FF0000"/>
                </a:solidFill>
              </a:rPr>
              <a:t>Arteries</a:t>
            </a:r>
            <a:r>
              <a:rPr lang="en-US" sz="3200" cap="small" dirty="0" smtClean="0"/>
              <a:t> Supplying the Head And Neck</a:t>
            </a:r>
            <a:endParaRPr lang="en-US" sz="3200" cap="smal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203" y="1082335"/>
            <a:ext cx="4689566" cy="468956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1924" y="1191359"/>
            <a:ext cx="680566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cap="small" dirty="0" smtClean="0"/>
              <a:t>Anterior </a:t>
            </a:r>
            <a:r>
              <a:rPr lang="en-US" sz="2800" u="sng" cap="small" dirty="0"/>
              <a:t>2/3 </a:t>
            </a:r>
            <a:r>
              <a:rPr lang="en-US" sz="2800" u="sng" cap="small" dirty="0" smtClean="0"/>
              <a:t>Brain </a:t>
            </a:r>
            <a:r>
              <a:rPr lang="en-US" sz="2800" cap="small" dirty="0" smtClean="0"/>
              <a:t>supplied by the </a:t>
            </a:r>
            <a:r>
              <a:rPr lang="en-US" sz="2800" u="sng" cap="small" dirty="0" smtClean="0">
                <a:solidFill>
                  <a:srgbClr val="FF0000"/>
                </a:solidFill>
              </a:rPr>
              <a:t>Anterior</a:t>
            </a:r>
            <a:r>
              <a:rPr lang="en-US" sz="2800" cap="small" dirty="0" smtClean="0">
                <a:solidFill>
                  <a:srgbClr val="FF0000"/>
                </a:solidFill>
              </a:rPr>
              <a:t> </a:t>
            </a:r>
            <a:r>
              <a:rPr lang="en-US" sz="2800" cap="small" dirty="0" smtClean="0"/>
              <a:t>and </a:t>
            </a:r>
            <a:r>
              <a:rPr lang="en-US" sz="2800" u="sng" cap="small" dirty="0" smtClean="0">
                <a:solidFill>
                  <a:srgbClr val="FF0000"/>
                </a:solidFill>
              </a:rPr>
              <a:t>Middle Cerebral </a:t>
            </a:r>
            <a:r>
              <a:rPr lang="en-US" sz="2800" cap="small" dirty="0" smtClean="0">
                <a:solidFill>
                  <a:srgbClr val="FF0000"/>
                </a:solidFill>
              </a:rPr>
              <a:t>arteries</a:t>
            </a:r>
          </a:p>
          <a:p>
            <a:endParaRPr lang="en-US" sz="2800" u="sng" cap="small" dirty="0" smtClean="0">
              <a:solidFill>
                <a:srgbClr val="FF0000"/>
              </a:solidFill>
            </a:endParaRPr>
          </a:p>
          <a:p>
            <a:r>
              <a:rPr lang="en-US" sz="2800" u="sng" cap="small" dirty="0">
                <a:solidFill>
                  <a:srgbClr val="FF0000"/>
                </a:solidFill>
              </a:rPr>
              <a:t>Internal carotid arteries </a:t>
            </a:r>
            <a:r>
              <a:rPr lang="en-US" sz="2800" cap="small" dirty="0"/>
              <a:t>enter skull through </a:t>
            </a:r>
            <a:r>
              <a:rPr lang="en-US" sz="2800" cap="small" dirty="0" smtClean="0"/>
              <a:t>the carotid canal </a:t>
            </a:r>
            <a:r>
              <a:rPr lang="en-US" sz="2800" cap="small" dirty="0"/>
              <a:t>(remember this?) </a:t>
            </a:r>
            <a:r>
              <a:rPr lang="en-US" sz="2800" cap="small" dirty="0" smtClean="0"/>
              <a:t>and branch into </a:t>
            </a:r>
            <a:r>
              <a:rPr lang="en-US" sz="2800" cap="small" dirty="0" smtClean="0">
                <a:solidFill>
                  <a:srgbClr val="FF0000"/>
                </a:solidFill>
              </a:rPr>
              <a:t>cerebral arteries</a:t>
            </a:r>
            <a:r>
              <a:rPr lang="en-US" sz="2800" cap="small" dirty="0" smtClean="0"/>
              <a:t>.</a:t>
            </a:r>
            <a:endParaRPr lang="en-US" sz="2800" cap="small" dirty="0"/>
          </a:p>
          <a:p>
            <a:endParaRPr lang="en-US" sz="2800" u="sng" cap="small" dirty="0" smtClean="0">
              <a:solidFill>
                <a:srgbClr val="FF0000"/>
              </a:solidFill>
            </a:endParaRPr>
          </a:p>
          <a:p>
            <a:endParaRPr lang="en-US" sz="2800" cap="small" dirty="0"/>
          </a:p>
          <a:p>
            <a:r>
              <a:rPr lang="en-US" sz="2800" u="sng" cap="small" dirty="0" smtClean="0"/>
              <a:t>Posterior 1/3 of Brain </a:t>
            </a:r>
            <a:r>
              <a:rPr lang="en-US" sz="2800" cap="small" dirty="0" smtClean="0"/>
              <a:t>Supplied by the </a:t>
            </a:r>
            <a:r>
              <a:rPr lang="en-US" sz="2800" u="sng" cap="small" dirty="0" smtClean="0">
                <a:solidFill>
                  <a:srgbClr val="FF0000"/>
                </a:solidFill>
              </a:rPr>
              <a:t>Vertebral arteries</a:t>
            </a:r>
            <a:endParaRPr lang="en-US" sz="2800" cap="sm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712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958670" y="237727"/>
            <a:ext cx="7589031" cy="6117714"/>
            <a:chOff x="2050821" y="156291"/>
            <a:chExt cx="7589031" cy="6117714"/>
          </a:xfrm>
        </p:grpSpPr>
        <p:grpSp>
          <p:nvGrpSpPr>
            <p:cNvPr id="7" name="Group 6"/>
            <p:cNvGrpSpPr/>
            <p:nvPr/>
          </p:nvGrpSpPr>
          <p:grpSpPr>
            <a:xfrm>
              <a:off x="2050821" y="156291"/>
              <a:ext cx="7589031" cy="6117714"/>
              <a:chOff x="2470279" y="989814"/>
              <a:chExt cx="7033720" cy="5682551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34306" y="1258478"/>
                <a:ext cx="5241714" cy="5413887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2470279" y="989814"/>
                <a:ext cx="7033720" cy="108408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2821879" y="1290271"/>
              <a:ext cx="1466773" cy="2069496"/>
            </a:xfrm>
            <a:prstGeom prst="rect">
              <a:avLst/>
            </a:prstGeom>
            <a:solidFill>
              <a:srgbClr val="FFFF00">
                <a:alpha val="1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908414" y="4081494"/>
              <a:ext cx="2187019" cy="726176"/>
            </a:xfrm>
            <a:prstGeom prst="rect">
              <a:avLst/>
            </a:prstGeom>
            <a:solidFill>
              <a:srgbClr val="FFFF00">
                <a:alpha val="1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842480" y="1550396"/>
              <a:ext cx="3705394" cy="1541595"/>
            </a:xfrm>
            <a:prstGeom prst="rect">
              <a:avLst/>
            </a:prstGeom>
            <a:solidFill>
              <a:srgbClr val="FFFF00">
                <a:alpha val="1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97523" y="2997567"/>
              <a:ext cx="2187019" cy="726176"/>
            </a:xfrm>
            <a:prstGeom prst="rect">
              <a:avLst/>
            </a:prstGeom>
            <a:solidFill>
              <a:srgbClr val="FFFF00">
                <a:alpha val="1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613957" y="4121898"/>
              <a:ext cx="1436184" cy="1322030"/>
            </a:xfrm>
            <a:prstGeom prst="rect">
              <a:avLst/>
            </a:prstGeom>
            <a:solidFill>
              <a:srgbClr val="FFFF00">
                <a:alpha val="1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370164" y="5547829"/>
              <a:ext cx="1436184" cy="726176"/>
            </a:xfrm>
            <a:prstGeom prst="rect">
              <a:avLst/>
            </a:prstGeom>
            <a:solidFill>
              <a:srgbClr val="FFFF00">
                <a:alpha val="1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718728" y="237727"/>
            <a:ext cx="628043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cap="small" dirty="0" smtClean="0"/>
              <a:t>Major </a:t>
            </a:r>
            <a:r>
              <a:rPr lang="en-US" sz="3600" cap="small" dirty="0" smtClean="0">
                <a:solidFill>
                  <a:schemeClr val="accent1">
                    <a:lumMod val="50000"/>
                  </a:schemeClr>
                </a:solidFill>
              </a:rPr>
              <a:t>Veins</a:t>
            </a:r>
            <a:r>
              <a:rPr lang="en-US" sz="3200" cap="small" dirty="0" smtClean="0"/>
              <a:t> Draining Head And Neck</a:t>
            </a:r>
            <a:endParaRPr lang="en-US" sz="3200" cap="small" dirty="0"/>
          </a:p>
        </p:txBody>
      </p:sp>
      <p:sp>
        <p:nvSpPr>
          <p:cNvPr id="5" name="TextBox 4"/>
          <p:cNvSpPr txBox="1"/>
          <p:nvPr/>
        </p:nvSpPr>
        <p:spPr>
          <a:xfrm>
            <a:off x="182236" y="1365350"/>
            <a:ext cx="587724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cap="small" dirty="0" smtClean="0">
                <a:solidFill>
                  <a:schemeClr val="accent1">
                    <a:lumMod val="50000"/>
                  </a:schemeClr>
                </a:solidFill>
              </a:rPr>
              <a:t>Internal Jugular </a:t>
            </a:r>
            <a:r>
              <a:rPr lang="en-US" sz="2800" cap="small" dirty="0" smtClean="0"/>
              <a:t>drains </a:t>
            </a:r>
            <a:r>
              <a:rPr lang="en-US" sz="2800" u="sng" cap="small" dirty="0" smtClean="0"/>
              <a:t>the brain</a:t>
            </a:r>
          </a:p>
          <a:p>
            <a:r>
              <a:rPr lang="en-US" sz="2800" u="sng" cap="small" dirty="0" smtClean="0">
                <a:solidFill>
                  <a:schemeClr val="accent1">
                    <a:lumMod val="50000"/>
                  </a:schemeClr>
                </a:solidFill>
              </a:rPr>
              <a:t>External Jugular </a:t>
            </a:r>
            <a:r>
              <a:rPr lang="en-US" sz="2800" cap="small" dirty="0" smtClean="0"/>
              <a:t>drains the </a:t>
            </a:r>
            <a:r>
              <a:rPr lang="en-US" sz="2800" u="sng" cap="small" dirty="0" smtClean="0"/>
              <a:t>external head and neck</a:t>
            </a:r>
          </a:p>
          <a:p>
            <a:endParaRPr lang="en-US" sz="2800" cap="small" dirty="0" smtClean="0"/>
          </a:p>
          <a:p>
            <a:r>
              <a:rPr lang="en-US" sz="2800" cap="small" dirty="0" smtClean="0"/>
              <a:t>Both drain into the </a:t>
            </a:r>
            <a:r>
              <a:rPr lang="en-US" sz="2800" u="sng" cap="small" dirty="0" smtClean="0">
                <a:solidFill>
                  <a:schemeClr val="accent1">
                    <a:lumMod val="50000"/>
                  </a:schemeClr>
                </a:solidFill>
              </a:rPr>
              <a:t>Subclavian v.</a:t>
            </a:r>
            <a:r>
              <a:rPr lang="en-US" sz="2800" cap="small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</a:p>
          <a:p>
            <a:endParaRPr lang="en-US" sz="2800" cap="small" dirty="0">
              <a:solidFill>
                <a:srgbClr val="FF0000"/>
              </a:solidFill>
            </a:endParaRPr>
          </a:p>
          <a:p>
            <a:r>
              <a:rPr lang="en-US" sz="2800" cap="small" dirty="0" smtClean="0"/>
              <a:t>The</a:t>
            </a:r>
            <a:r>
              <a:rPr lang="en-US" sz="2800" cap="small" dirty="0" smtClean="0">
                <a:solidFill>
                  <a:srgbClr val="FF0000"/>
                </a:solidFill>
              </a:rPr>
              <a:t> </a:t>
            </a:r>
            <a:r>
              <a:rPr lang="en-US" sz="2800" cap="small" dirty="0" smtClean="0">
                <a:solidFill>
                  <a:schemeClr val="accent1">
                    <a:lumMod val="50000"/>
                  </a:schemeClr>
                </a:solidFill>
              </a:rPr>
              <a:t>Subclavian vein </a:t>
            </a:r>
            <a:r>
              <a:rPr lang="en-US" sz="2800" cap="small" dirty="0" smtClean="0"/>
              <a:t>drains into the </a:t>
            </a:r>
            <a:r>
              <a:rPr lang="en-US" sz="2800" u="sng" cap="small" dirty="0" smtClean="0">
                <a:solidFill>
                  <a:schemeClr val="accent1">
                    <a:lumMod val="50000"/>
                  </a:schemeClr>
                </a:solidFill>
              </a:rPr>
              <a:t>Brachiocephalic </a:t>
            </a:r>
            <a:r>
              <a:rPr lang="en-US" sz="2800" cap="small" dirty="0" smtClean="0">
                <a:solidFill>
                  <a:schemeClr val="accent1">
                    <a:lumMod val="50000"/>
                  </a:schemeClr>
                </a:solidFill>
              </a:rPr>
              <a:t>vein </a:t>
            </a:r>
            <a:r>
              <a:rPr lang="en-US" sz="2800" cap="small" dirty="0" smtClean="0"/>
              <a:t>before draining into </a:t>
            </a:r>
            <a:r>
              <a:rPr lang="en-US" sz="2800" u="sng" cap="small" dirty="0" smtClean="0">
                <a:solidFill>
                  <a:schemeClr val="accent1">
                    <a:lumMod val="50000"/>
                  </a:schemeClr>
                </a:solidFill>
              </a:rPr>
              <a:t>Superior Vena Cava</a:t>
            </a:r>
            <a:endParaRPr lang="en-US" sz="2800" cap="small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246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046" y="1019907"/>
            <a:ext cx="2619374" cy="362049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66" y="1019907"/>
            <a:ext cx="6426940" cy="33310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07823" y="211487"/>
            <a:ext cx="8235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cap="small" dirty="0"/>
              <a:t>Major </a:t>
            </a:r>
            <a:r>
              <a:rPr lang="en-US" sz="3600" cap="small" dirty="0" smtClean="0">
                <a:solidFill>
                  <a:srgbClr val="FF0000"/>
                </a:solidFill>
              </a:rPr>
              <a:t>Arteries</a:t>
            </a:r>
            <a:r>
              <a:rPr lang="en-US" sz="3200" cap="small" dirty="0" smtClean="0"/>
              <a:t> Supplying Thorax And Upper </a:t>
            </a:r>
            <a:r>
              <a:rPr lang="en-US" sz="3200" cap="small" dirty="0"/>
              <a:t>Limb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2249" y="4640403"/>
            <a:ext cx="113035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cap="small" dirty="0" smtClean="0"/>
              <a:t>The</a:t>
            </a:r>
            <a:r>
              <a:rPr lang="en-US" sz="2800" cap="small" dirty="0" smtClean="0">
                <a:solidFill>
                  <a:srgbClr val="FF0000"/>
                </a:solidFill>
              </a:rPr>
              <a:t> </a:t>
            </a:r>
            <a:r>
              <a:rPr lang="en-US" sz="2800" u="sng" cap="small" dirty="0" smtClean="0">
                <a:solidFill>
                  <a:srgbClr val="FF0000"/>
                </a:solidFill>
              </a:rPr>
              <a:t>Subclavian </a:t>
            </a:r>
            <a:r>
              <a:rPr lang="en-US" sz="2800" cap="small" dirty="0" smtClean="0">
                <a:solidFill>
                  <a:srgbClr val="FF0000"/>
                </a:solidFill>
              </a:rPr>
              <a:t>artery </a:t>
            </a:r>
            <a:r>
              <a:rPr lang="en-US" sz="2800" cap="small" dirty="0" smtClean="0"/>
              <a:t>becomes the</a:t>
            </a:r>
            <a:r>
              <a:rPr lang="en-US" sz="2800" cap="small" dirty="0" smtClean="0">
                <a:solidFill>
                  <a:srgbClr val="FF0000"/>
                </a:solidFill>
              </a:rPr>
              <a:t> </a:t>
            </a:r>
            <a:r>
              <a:rPr lang="en-US" sz="2800" u="sng" cap="small" dirty="0" smtClean="0">
                <a:solidFill>
                  <a:srgbClr val="FF0000"/>
                </a:solidFill>
              </a:rPr>
              <a:t>Axillary </a:t>
            </a:r>
            <a:r>
              <a:rPr lang="en-US" sz="2800" cap="small" dirty="0" smtClean="0">
                <a:solidFill>
                  <a:srgbClr val="FF0000"/>
                </a:solidFill>
              </a:rPr>
              <a:t>artery </a:t>
            </a:r>
            <a:r>
              <a:rPr lang="en-US" sz="2800" cap="small" dirty="0" smtClean="0"/>
              <a:t>which becomes the </a:t>
            </a:r>
            <a:r>
              <a:rPr lang="en-US" sz="2800" u="sng" cap="small" dirty="0" smtClean="0">
                <a:solidFill>
                  <a:srgbClr val="FF0000"/>
                </a:solidFill>
              </a:rPr>
              <a:t>Brachial </a:t>
            </a:r>
            <a:r>
              <a:rPr lang="en-US" sz="2800" cap="small" dirty="0" smtClean="0">
                <a:solidFill>
                  <a:srgbClr val="FF0000"/>
                </a:solidFill>
              </a:rPr>
              <a:t>artery.  Brachial </a:t>
            </a:r>
            <a:r>
              <a:rPr lang="en-US" sz="2800" cap="small" dirty="0" smtClean="0"/>
              <a:t>splits into </a:t>
            </a:r>
            <a:r>
              <a:rPr lang="en-US" sz="2800" u="sng" cap="small" dirty="0" smtClean="0">
                <a:solidFill>
                  <a:srgbClr val="FF0000"/>
                </a:solidFill>
              </a:rPr>
              <a:t>Radial &amp; Ulnar </a:t>
            </a:r>
            <a:r>
              <a:rPr lang="en-US" sz="2800" cap="small" dirty="0" smtClean="0">
                <a:solidFill>
                  <a:srgbClr val="FF0000"/>
                </a:solidFill>
              </a:rPr>
              <a:t>arteries </a:t>
            </a:r>
            <a:r>
              <a:rPr lang="en-US" sz="2800" cap="small" dirty="0" smtClean="0"/>
              <a:t>(</a:t>
            </a:r>
            <a:r>
              <a:rPr lang="en-US" sz="2800" cap="small" dirty="0"/>
              <a:t>all of these are paired – one for each upper limb </a:t>
            </a:r>
            <a:r>
              <a:rPr lang="en-US" sz="2800" cap="small" dirty="0" smtClean="0"/>
              <a:t>with same-name </a:t>
            </a:r>
            <a:r>
              <a:rPr lang="en-US" sz="2800" cap="small" dirty="0"/>
              <a:t>veins)</a:t>
            </a:r>
            <a:endParaRPr lang="en-US" sz="2800" cap="sm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216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</TotalTime>
  <Words>608</Words>
  <Application>Microsoft Office PowerPoint</Application>
  <PresentationFormat>Widescreen</PresentationFormat>
  <Paragraphs>100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Buckingham, Susan C.</dc:creator>
  <cp:lastModifiedBy>Buckingham, Susan C.</cp:lastModifiedBy>
  <cp:revision>41</cp:revision>
  <dcterms:created xsi:type="dcterms:W3CDTF">2017-04-13T17:07:57Z</dcterms:created>
  <dcterms:modified xsi:type="dcterms:W3CDTF">2020-04-13T16:16:54Z</dcterms:modified>
</cp:coreProperties>
</file>