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40"/>
  </p:notesMasterIdLst>
  <p:handoutMasterIdLst>
    <p:handoutMasterId r:id="rId41"/>
  </p:handoutMasterIdLst>
  <p:sldIdLst>
    <p:sldId id="262" r:id="rId2"/>
    <p:sldId id="330" r:id="rId3"/>
    <p:sldId id="334" r:id="rId4"/>
    <p:sldId id="300" r:id="rId5"/>
    <p:sldId id="359" r:id="rId6"/>
    <p:sldId id="360" r:id="rId7"/>
    <p:sldId id="322" r:id="rId8"/>
    <p:sldId id="368" r:id="rId9"/>
    <p:sldId id="351" r:id="rId10"/>
    <p:sldId id="332" r:id="rId11"/>
    <p:sldId id="311" r:id="rId12"/>
    <p:sldId id="371" r:id="rId13"/>
    <p:sldId id="361" r:id="rId14"/>
    <p:sldId id="350" r:id="rId15"/>
    <p:sldId id="354" r:id="rId16"/>
    <p:sldId id="349" r:id="rId17"/>
    <p:sldId id="369" r:id="rId18"/>
    <p:sldId id="352" r:id="rId19"/>
    <p:sldId id="345" r:id="rId20"/>
    <p:sldId id="326" r:id="rId21"/>
    <p:sldId id="362" r:id="rId22"/>
    <p:sldId id="370" r:id="rId23"/>
    <p:sldId id="353" r:id="rId24"/>
    <p:sldId id="363" r:id="rId25"/>
    <p:sldId id="308" r:id="rId26"/>
    <p:sldId id="339" r:id="rId27"/>
    <p:sldId id="365" r:id="rId28"/>
    <p:sldId id="367" r:id="rId29"/>
    <p:sldId id="327" r:id="rId30"/>
    <p:sldId id="340" r:id="rId31"/>
    <p:sldId id="343" r:id="rId32"/>
    <p:sldId id="341" r:id="rId33"/>
    <p:sldId id="342" r:id="rId34"/>
    <p:sldId id="344" r:id="rId35"/>
    <p:sldId id="313" r:id="rId36"/>
    <p:sldId id="355" r:id="rId37"/>
    <p:sldId id="356" r:id="rId38"/>
    <p:sldId id="358" r:id="rId3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83" autoAdjust="0"/>
    <p:restoredTop sz="94660"/>
  </p:normalViewPr>
  <p:slideViewPr>
    <p:cSldViewPr>
      <p:cViewPr varScale="1">
        <p:scale>
          <a:sx n="86" d="100"/>
          <a:sy n="86" d="100"/>
        </p:scale>
        <p:origin x="1344" y="5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6144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6144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6144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15C6C994-2188-4D1A-B3EB-1048BB16E667}" type="slidenum">
              <a:rPr lang="en-US"/>
              <a:pPr>
                <a:defRPr/>
              </a:pPr>
              <a:t>‹#›</a:t>
            </a:fld>
            <a:endParaRPr lang="en-US"/>
          </a:p>
        </p:txBody>
      </p:sp>
    </p:spTree>
    <p:extLst>
      <p:ext uri="{BB962C8B-B14F-4D97-AF65-F5344CB8AC3E}">
        <p14:creationId xmlns:p14="http://schemas.microsoft.com/office/powerpoint/2010/main" val="5749452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798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98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798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9A49F88A-70E8-4EC8-B397-8D11C5C0CE84}" type="slidenum">
              <a:rPr lang="en-US"/>
              <a:pPr>
                <a:defRPr/>
              </a:pPr>
              <a:t>‹#›</a:t>
            </a:fld>
            <a:endParaRPr lang="en-US"/>
          </a:p>
        </p:txBody>
      </p:sp>
    </p:spTree>
    <p:extLst>
      <p:ext uri="{BB962C8B-B14F-4D97-AF65-F5344CB8AC3E}">
        <p14:creationId xmlns:p14="http://schemas.microsoft.com/office/powerpoint/2010/main" val="35124396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24368BAC-39B0-45F4-A15C-45E8B9047237}" type="slidenum">
              <a:rPr lang="en-US" smtClean="0"/>
              <a:pPr/>
              <a:t>1</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65538"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65539"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quarter"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9B4D4757-0945-4E54-BBB1-C96CF62FB4A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C4383EF-D189-44AA-AD34-BD66CBC8CC3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5268E2-BE92-4844-8927-96042441F30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79D96D-E2BC-4140-83D9-027F470A1B9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3EDF51-98CA-4CEC-9049-EABEE957740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083204C-B7C9-4E0F-8021-B9C4F3CF793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595B177-E61D-458E-BEA9-B1813681908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D13F8B1-0353-44A9-9354-9EDFFF8F936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D77BF81-AC83-4781-854D-317D4A0A429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417B8FE-E8A5-460F-91E1-A5512DE7D2D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7597870-15A9-49DD-A36A-AEB2D617375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4515"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45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pPr>
              <a:defRPr/>
            </a:pPr>
            <a:endParaRPr lang="en-US"/>
          </a:p>
        </p:txBody>
      </p:sp>
      <p:sp>
        <p:nvSpPr>
          <p:cNvPr id="645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pPr>
              <a:defRPr/>
            </a:pPr>
            <a:endParaRPr lang="en-US"/>
          </a:p>
        </p:txBody>
      </p:sp>
      <p:sp>
        <p:nvSpPr>
          <p:cNvPr id="645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pPr>
              <a:defRPr/>
            </a:pPr>
            <a:fld id="{FA66F936-3502-4E1A-8C05-C1C4E792E14F}"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58"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doi.org/10.1016/j.jadohealth.2016.05.008" TargetMode="External"/><Relationship Id="rId2" Type="http://schemas.openxmlformats.org/officeDocument/2006/relationships/hyperlink" Target="https://search.ebscohost.com.ezproxy.bsc.edu/login.aspx?direct=true&amp;db=psyh&amp;AN=2017-01060-127&amp;site=ehost-live"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doi.org/10.1007/s11121-017-0848-3" TargetMode="External"/><Relationship Id="rId2" Type="http://schemas.openxmlformats.org/officeDocument/2006/relationships/hyperlink" Target="https://doi.org/10.1007/s11121-" TargetMode="External"/><Relationship Id="rId1" Type="http://schemas.openxmlformats.org/officeDocument/2006/relationships/slideLayout" Target="../slideLayouts/slideLayout2.xml"/><Relationship Id="rId4" Type="http://schemas.openxmlformats.org/officeDocument/2006/relationships/hyperlink" Target="https://search.ebscohost.com.ezproxy.bsc.edu/login.aspx?direct=true&amp;db=psyh&amp;AN=2018-52506-010&amp;site=ehost-live"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thirdway.org/infographic/timeline-of-state-marijuana-legalization-laws" TargetMode="External"/><Relationship Id="rId2" Type="http://schemas.openxmlformats.org/officeDocument/2006/relationships/hyperlink" Target="https://www.sentencingproject.org/criminal-justice-facts/" TargetMode="External"/><Relationship Id="rId1" Type="http://schemas.openxmlformats.org/officeDocument/2006/relationships/slideLayout" Target="../slideLayouts/slideLayout2.xml"/><Relationship Id="rId4" Type="http://schemas.openxmlformats.org/officeDocument/2006/relationships/hyperlink" Target="https://en.wikipedia.org/wiki/Timeline_of_cannabis_laws_in_the_United_State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en.wikipedia.org/wiki/Timeline_of_cannabis_laws_in_the_United_States#/media/File:For-wiki-gif.gi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8" name="Rectangle 4"/>
          <p:cNvSpPr>
            <a:spLocks noGrp="1" noChangeArrowheads="1"/>
          </p:cNvSpPr>
          <p:nvPr>
            <p:ph type="ctrTitle"/>
          </p:nvPr>
        </p:nvSpPr>
        <p:spPr/>
        <p:txBody>
          <a:bodyPr/>
          <a:lstStyle/>
          <a:p>
            <a:pPr eaLnBrk="1" hangingPunct="1">
              <a:defRPr/>
            </a:pPr>
            <a:r>
              <a:rPr lang="en-US" dirty="0"/>
              <a:t>How Have Changing Marijuana Laws Affected Marijuana Use in the U.S.?</a:t>
            </a:r>
          </a:p>
        </p:txBody>
      </p:sp>
      <p:sp>
        <p:nvSpPr>
          <p:cNvPr id="67589" name="Rectangle 5"/>
          <p:cNvSpPr>
            <a:spLocks noGrp="1" noChangeArrowheads="1"/>
          </p:cNvSpPr>
          <p:nvPr>
            <p:ph type="subTitle" idx="1"/>
          </p:nvPr>
        </p:nvSpPr>
        <p:spPr/>
        <p:txBody>
          <a:bodyPr/>
          <a:lstStyle/>
          <a:p>
            <a:pPr eaLnBrk="1" hangingPunct="1">
              <a:defRPr/>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70" y="76200"/>
            <a:ext cx="8875059" cy="6858000"/>
          </a:xfrm>
          <a:prstGeom prst="rect">
            <a:avLst/>
          </a:prstGeom>
        </p:spPr>
      </p:pic>
      <p:sp>
        <p:nvSpPr>
          <p:cNvPr id="3" name="Content Placeholder 2">
            <a:extLst>
              <a:ext uri="{FF2B5EF4-FFF2-40B4-BE49-F238E27FC236}">
                <a16:creationId xmlns:a16="http://schemas.microsoft.com/office/drawing/2014/main" id="{325053D0-086A-47CC-B64B-B03513264CB0}"/>
              </a:ext>
            </a:extLst>
          </p:cNvPr>
          <p:cNvSpPr txBox="1">
            <a:spLocks/>
          </p:cNvSpPr>
          <p:nvPr/>
        </p:nvSpPr>
        <p:spPr>
          <a:xfrm>
            <a:off x="533400" y="5334000"/>
            <a:ext cx="8229600" cy="1524000"/>
          </a:xfrm>
          <a:prstGeom prst="rect">
            <a:avLst/>
          </a:prstGeom>
          <a:solidFill>
            <a:schemeClr val="tx1"/>
          </a:solidFill>
        </p:spPr>
        <p:txBody>
          <a:bodyPr/>
          <a:lst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a:lstStyle>
          <a:p>
            <a:r>
              <a:rPr lang="en-US" sz="1600" kern="0" dirty="0">
                <a:solidFill>
                  <a:schemeClr val="bg1"/>
                </a:solidFill>
              </a:rPr>
              <a:t>Blue = legal</a:t>
            </a:r>
          </a:p>
          <a:p>
            <a:r>
              <a:rPr lang="en-US" sz="1600" kern="0" dirty="0">
                <a:solidFill>
                  <a:schemeClr val="bg1"/>
                </a:solidFill>
              </a:rPr>
              <a:t>Dark Green = legal for medical use </a:t>
            </a:r>
          </a:p>
          <a:p>
            <a:r>
              <a:rPr lang="en-US" sz="1600" kern="0" dirty="0">
                <a:solidFill>
                  <a:schemeClr val="bg1"/>
                </a:solidFill>
              </a:rPr>
              <a:t>Light Green = legal for medical use with limited THC content</a:t>
            </a:r>
          </a:p>
          <a:p>
            <a:r>
              <a:rPr lang="en-US" sz="1600" kern="0" dirty="0">
                <a:solidFill>
                  <a:schemeClr val="bg1"/>
                </a:solidFill>
              </a:rPr>
              <a:t>Gray = Prohibited for any use</a:t>
            </a:r>
          </a:p>
          <a:p>
            <a:r>
              <a:rPr lang="en-US" sz="1600" kern="0" dirty="0">
                <a:solidFill>
                  <a:schemeClr val="bg1"/>
                </a:solidFill>
              </a:rPr>
              <a:t>D = Decriminalized</a:t>
            </a:r>
          </a:p>
        </p:txBody>
      </p:sp>
      <p:sp>
        <p:nvSpPr>
          <p:cNvPr id="4" name="TextBox 3">
            <a:extLst>
              <a:ext uri="{FF2B5EF4-FFF2-40B4-BE49-F238E27FC236}">
                <a16:creationId xmlns:a16="http://schemas.microsoft.com/office/drawing/2014/main" id="{7FEC8A9B-6DD7-4802-BEB6-7B70475ECC26}"/>
              </a:ext>
            </a:extLst>
          </p:cNvPr>
          <p:cNvSpPr txBox="1"/>
          <p:nvPr/>
        </p:nvSpPr>
        <p:spPr>
          <a:xfrm>
            <a:off x="2057400" y="228600"/>
            <a:ext cx="5486400" cy="369332"/>
          </a:xfrm>
          <a:prstGeom prst="rect">
            <a:avLst/>
          </a:prstGeom>
          <a:noFill/>
        </p:spPr>
        <p:txBody>
          <a:bodyPr wrap="square" rtlCol="0">
            <a:spAutoFit/>
          </a:bodyPr>
          <a:lstStyle/>
          <a:p>
            <a:r>
              <a:rPr lang="en-US" dirty="0"/>
              <a:t>Map</a:t>
            </a:r>
          </a:p>
        </p:txBody>
      </p:sp>
    </p:spTree>
    <p:extLst>
      <p:ext uri="{BB962C8B-B14F-4D97-AF65-F5344CB8AC3E}">
        <p14:creationId xmlns:p14="http://schemas.microsoft.com/office/powerpoint/2010/main" val="3818960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Contributed to the rapid change in Public Opinion?</a:t>
            </a:r>
          </a:p>
        </p:txBody>
      </p:sp>
      <p:sp>
        <p:nvSpPr>
          <p:cNvPr id="3" name="Content Placeholder 2"/>
          <p:cNvSpPr>
            <a:spLocks noGrp="1"/>
          </p:cNvSpPr>
          <p:nvPr>
            <p:ph idx="1"/>
          </p:nvPr>
        </p:nvSpPr>
        <p:spPr/>
        <p:txBody>
          <a:bodyPr/>
          <a:lstStyle/>
          <a:p>
            <a:r>
              <a:rPr lang="en-US" sz="2800" dirty="0"/>
              <a:t>According to many, The War on Drugs</a:t>
            </a:r>
          </a:p>
          <a:p>
            <a:pPr marL="742950" lvl="2" indent="-342900"/>
            <a:r>
              <a:rPr lang="en-US" dirty="0">
                <a:ea typeface="+mn-ea"/>
                <a:cs typeface="+mn-cs"/>
              </a:rPr>
              <a:t>Launched by Nixon in the early 1970s; President Reagan strengthened the effort in the 1980’s.</a:t>
            </a:r>
          </a:p>
          <a:p>
            <a:pPr marL="742950" lvl="2" indent="-342900"/>
            <a:r>
              <a:rPr lang="en-US" dirty="0">
                <a:ea typeface="+mn-ea"/>
                <a:cs typeface="+mn-cs"/>
              </a:rPr>
              <a:t>Resulted in the State and federal prison population increasing from 218,466 in 1974 to 1,508,636 in 2014, a nearly 600 percent increase. For comparison, the overall United States population has increased just 51 percent since 1974. (</a:t>
            </a:r>
            <a:r>
              <a:rPr lang="en-US" sz="2000" dirty="0">
                <a:ea typeface="+mn-ea"/>
                <a:cs typeface="+mn-cs"/>
              </a:rPr>
              <a:t>The sentencing project</a:t>
            </a:r>
            <a:r>
              <a:rPr lang="en-US" dirty="0">
                <a:ea typeface="+mn-ea"/>
                <a:cs typeface="+mn-cs"/>
              </a:rPr>
              <a:t>)</a:t>
            </a:r>
          </a:p>
          <a:p>
            <a:endParaRPr lang="en-US" sz="2000" dirty="0">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6EC50-D660-4445-8348-DCB0B7AD60F8}"/>
              </a:ext>
            </a:extLst>
          </p:cNvPr>
          <p:cNvSpPr>
            <a:spLocks noGrp="1"/>
          </p:cNvSpPr>
          <p:nvPr>
            <p:ph type="title"/>
          </p:nvPr>
        </p:nvSpPr>
        <p:spPr/>
        <p:txBody>
          <a:bodyPr/>
          <a:lstStyle/>
          <a:p>
            <a:r>
              <a:rPr lang="en-US" dirty="0"/>
              <a:t>Outline of talk</a:t>
            </a:r>
          </a:p>
        </p:txBody>
      </p:sp>
      <p:sp>
        <p:nvSpPr>
          <p:cNvPr id="3" name="Content Placeholder 2">
            <a:extLst>
              <a:ext uri="{FF2B5EF4-FFF2-40B4-BE49-F238E27FC236}">
                <a16:creationId xmlns:a16="http://schemas.microsoft.com/office/drawing/2014/main" id="{E29ECEE4-9974-433D-B489-576F9E199405}"/>
              </a:ext>
            </a:extLst>
          </p:cNvPr>
          <p:cNvSpPr>
            <a:spLocks noGrp="1"/>
          </p:cNvSpPr>
          <p:nvPr>
            <p:ph idx="1"/>
          </p:nvPr>
        </p:nvSpPr>
        <p:spPr/>
        <p:txBody>
          <a:bodyPr/>
          <a:lstStyle/>
          <a:p>
            <a:r>
              <a:rPr lang="en-US" sz="2000" dirty="0"/>
              <a:t>Definition of terms</a:t>
            </a:r>
          </a:p>
          <a:p>
            <a:r>
              <a:rPr lang="en-US" sz="2000" dirty="0"/>
              <a:t>Changes in state marijuana laws over time</a:t>
            </a:r>
          </a:p>
          <a:p>
            <a:r>
              <a:rPr lang="en-US" sz="2000" dirty="0">
                <a:solidFill>
                  <a:srgbClr val="FFC000"/>
                </a:solidFill>
              </a:rPr>
              <a:t>What contributed to rapid change in public opinion?</a:t>
            </a:r>
          </a:p>
          <a:p>
            <a:pPr lvl="1"/>
            <a:r>
              <a:rPr lang="en-US" sz="1800" dirty="0">
                <a:solidFill>
                  <a:srgbClr val="FFC000"/>
                </a:solidFill>
              </a:rPr>
              <a:t>War on Drugs</a:t>
            </a:r>
          </a:p>
          <a:p>
            <a:pPr lvl="1"/>
            <a:r>
              <a:rPr lang="en-US" sz="1800" dirty="0">
                <a:solidFill>
                  <a:srgbClr val="FFC000"/>
                </a:solidFill>
              </a:rPr>
              <a:t>Scientific Research Findings</a:t>
            </a:r>
          </a:p>
          <a:p>
            <a:pPr lvl="1"/>
            <a:r>
              <a:rPr lang="en-US" sz="1800" dirty="0">
                <a:solidFill>
                  <a:srgbClr val="FFC000"/>
                </a:solidFill>
              </a:rPr>
              <a:t>Federal Government’s marijuana classification</a:t>
            </a:r>
          </a:p>
          <a:p>
            <a:r>
              <a:rPr lang="en-US" sz="2000" dirty="0"/>
              <a:t>Has use increased after passage of state laws?</a:t>
            </a:r>
          </a:p>
          <a:p>
            <a:pPr lvl="1"/>
            <a:r>
              <a:rPr lang="en-US" sz="1800" dirty="0"/>
              <a:t>After decriminalization</a:t>
            </a:r>
          </a:p>
          <a:p>
            <a:pPr lvl="1"/>
            <a:r>
              <a:rPr lang="en-US" sz="1800" dirty="0"/>
              <a:t>After medical marijuana</a:t>
            </a:r>
          </a:p>
          <a:p>
            <a:pPr lvl="1"/>
            <a:r>
              <a:rPr lang="en-US" sz="1800" dirty="0"/>
              <a:t>After legalization</a:t>
            </a:r>
          </a:p>
          <a:p>
            <a:r>
              <a:rPr lang="en-US" sz="2000" dirty="0"/>
              <a:t>Alabama marijuana laws</a:t>
            </a:r>
          </a:p>
          <a:p>
            <a:pPr lvl="1"/>
            <a:endParaRPr lang="en-US" sz="2000" dirty="0"/>
          </a:p>
          <a:p>
            <a:pPr lvl="1"/>
            <a:endParaRPr lang="en-US" sz="2000" dirty="0"/>
          </a:p>
          <a:p>
            <a:endParaRPr lang="en-US" dirty="0"/>
          </a:p>
        </p:txBody>
      </p:sp>
    </p:spTree>
    <p:extLst>
      <p:ext uri="{BB962C8B-B14F-4D97-AF65-F5344CB8AC3E}">
        <p14:creationId xmlns:p14="http://schemas.microsoft.com/office/powerpoint/2010/main" val="4071498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Contributed to the rapid change in Public Opinion?</a:t>
            </a:r>
          </a:p>
        </p:txBody>
      </p:sp>
      <p:sp>
        <p:nvSpPr>
          <p:cNvPr id="3" name="Content Placeholder 2"/>
          <p:cNvSpPr>
            <a:spLocks noGrp="1"/>
          </p:cNvSpPr>
          <p:nvPr>
            <p:ph idx="1"/>
          </p:nvPr>
        </p:nvSpPr>
        <p:spPr/>
        <p:txBody>
          <a:bodyPr/>
          <a:lstStyle/>
          <a:p>
            <a:r>
              <a:rPr lang="en-US" dirty="0"/>
              <a:t>According to many, The War on Drugs</a:t>
            </a:r>
          </a:p>
          <a:p>
            <a:pPr marL="742950" lvl="2" indent="-342900"/>
            <a:r>
              <a:rPr lang="en-US" sz="2800" dirty="0">
                <a:ea typeface="+mn-ea"/>
                <a:cs typeface="+mn-cs"/>
              </a:rPr>
              <a:t>Launched by Nixon in the early 1970s; President Reagan strengthened the effort in the 1980’s .</a:t>
            </a:r>
          </a:p>
          <a:p>
            <a:pPr marL="742950" lvl="2" indent="-342900"/>
            <a:r>
              <a:rPr lang="en-US" sz="2800" dirty="0">
                <a:ea typeface="+mn-ea"/>
                <a:cs typeface="+mn-cs"/>
              </a:rPr>
              <a:t>Resulted in the State and federal prison population increasing from 218,466 in 1974 to 1,508,636 in 2014. </a:t>
            </a:r>
            <a:r>
              <a:rPr lang="en-US" sz="1400" dirty="0">
                <a:ea typeface="+mn-ea"/>
                <a:cs typeface="+mn-cs"/>
              </a:rPr>
              <a:t>(The sentencing Project)</a:t>
            </a:r>
          </a:p>
          <a:p>
            <a:endParaRPr lang="en-US" sz="2000" dirty="0">
              <a:effectLst/>
            </a:endParaRPr>
          </a:p>
        </p:txBody>
      </p:sp>
    </p:spTree>
    <p:extLst>
      <p:ext uri="{BB962C8B-B14F-4D97-AF65-F5344CB8AC3E}">
        <p14:creationId xmlns:p14="http://schemas.microsoft.com/office/powerpoint/2010/main" val="29334144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671" y="0"/>
            <a:ext cx="8918658" cy="6858000"/>
          </a:xfrm>
          <a:prstGeom prst="rect">
            <a:avLst/>
          </a:prstGeom>
        </p:spPr>
      </p:pic>
    </p:spTree>
    <p:extLst>
      <p:ext uri="{BB962C8B-B14F-4D97-AF65-F5344CB8AC3E}">
        <p14:creationId xmlns:p14="http://schemas.microsoft.com/office/powerpoint/2010/main" val="2133800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Contributed to the rapid change in Public Opinion?</a:t>
            </a:r>
          </a:p>
        </p:txBody>
      </p:sp>
      <p:sp>
        <p:nvSpPr>
          <p:cNvPr id="3" name="Content Placeholder 2"/>
          <p:cNvSpPr>
            <a:spLocks noGrp="1"/>
          </p:cNvSpPr>
          <p:nvPr>
            <p:ph idx="1"/>
          </p:nvPr>
        </p:nvSpPr>
        <p:spPr/>
        <p:txBody>
          <a:bodyPr/>
          <a:lstStyle/>
          <a:p>
            <a:pPr marL="0" indent="0" algn="ctr">
              <a:buNone/>
            </a:pPr>
            <a:r>
              <a:rPr lang="en-US" sz="2400" dirty="0"/>
              <a:t>The War on Drugs</a:t>
            </a:r>
          </a:p>
          <a:p>
            <a:pPr marL="342900" lvl="1" indent="-342900">
              <a:buClr>
                <a:schemeClr val="hlink"/>
              </a:buClr>
            </a:pPr>
            <a:r>
              <a:rPr lang="en-US" sz="2400" dirty="0">
                <a:ea typeface="+mn-ea"/>
                <a:cs typeface="+mn-cs"/>
              </a:rPr>
              <a:t>The estimated number of prison inmates who are in for drug-related crimes is about 45%; about half of these are in for marijuana-related crimes. </a:t>
            </a:r>
            <a:r>
              <a:rPr lang="en-US" sz="1400" dirty="0">
                <a:ea typeface="+mn-ea"/>
                <a:cs typeface="+mn-cs"/>
              </a:rPr>
              <a:t>(Prison Policy Initiative)</a:t>
            </a:r>
            <a:r>
              <a:rPr lang="en-US" sz="2400" dirty="0">
                <a:ea typeface="+mn-ea"/>
                <a:cs typeface="+mn-cs"/>
              </a:rPr>
              <a:t>.</a:t>
            </a:r>
          </a:p>
          <a:p>
            <a:pPr marL="342900" lvl="1" indent="-342900">
              <a:buClr>
                <a:schemeClr val="hlink"/>
              </a:buClr>
            </a:pPr>
            <a:r>
              <a:rPr lang="en-US" sz="2400" dirty="0">
                <a:ea typeface="+mn-ea"/>
                <a:cs typeface="+mn-cs"/>
              </a:rPr>
              <a:t>Rising budget costs associated with arresting and incarcerating non-violent drug offenders.</a:t>
            </a:r>
          </a:p>
          <a:p>
            <a:pPr marL="342900" lvl="1" indent="-342900">
              <a:buClr>
                <a:schemeClr val="hlink"/>
              </a:buClr>
            </a:pPr>
            <a:r>
              <a:rPr lang="en-US" sz="2400" dirty="0">
                <a:ea typeface="+mn-ea"/>
                <a:cs typeface="+mn-cs"/>
              </a:rPr>
              <a:t>African American and Hispanic individuals are much more likely to be incarcerated for marijuana possession/use (estimated 4:1) compared to whites. </a:t>
            </a:r>
            <a:r>
              <a:rPr lang="en-US" sz="1400" dirty="0">
                <a:ea typeface="+mn-ea"/>
                <a:cs typeface="+mn-cs"/>
              </a:rPr>
              <a:t>(The Sentencing Project)</a:t>
            </a:r>
          </a:p>
          <a:p>
            <a:endParaRPr lang="en-US" sz="2000" dirty="0">
              <a:effectLst/>
            </a:endParaRPr>
          </a:p>
        </p:txBody>
      </p:sp>
    </p:spTree>
    <p:extLst>
      <p:ext uri="{BB962C8B-B14F-4D97-AF65-F5344CB8AC3E}">
        <p14:creationId xmlns:p14="http://schemas.microsoft.com/office/powerpoint/2010/main" val="3186915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Reasons for the rapid change in Public Opinion</a:t>
            </a:r>
          </a:p>
        </p:txBody>
      </p:sp>
      <p:sp>
        <p:nvSpPr>
          <p:cNvPr id="3" name="Content Placeholder 2"/>
          <p:cNvSpPr>
            <a:spLocks noGrp="1"/>
          </p:cNvSpPr>
          <p:nvPr>
            <p:ph idx="1"/>
          </p:nvPr>
        </p:nvSpPr>
        <p:spPr/>
        <p:txBody>
          <a:bodyPr/>
          <a:lstStyle/>
          <a:p>
            <a:r>
              <a:rPr lang="en-US" sz="2800" dirty="0"/>
              <a:t>More scientific research conducted and better dissemination of the results of that research</a:t>
            </a:r>
            <a:r>
              <a:rPr lang="en-US" sz="2400" dirty="0"/>
              <a:t>. </a:t>
            </a:r>
          </a:p>
          <a:p>
            <a:pPr marL="742950" lvl="2" indent="-342900"/>
            <a:r>
              <a:rPr lang="en-US" dirty="0">
                <a:ea typeface="+mn-ea"/>
                <a:cs typeface="+mn-cs"/>
              </a:rPr>
              <a:t>Marijuana is actually safer than alcohol and nicotine in terms of </a:t>
            </a:r>
          </a:p>
          <a:p>
            <a:pPr marL="1200150" lvl="3" indent="-342900"/>
            <a:r>
              <a:rPr lang="en-US" sz="2400" dirty="0">
                <a:ea typeface="+mn-ea"/>
                <a:cs typeface="+mn-cs"/>
              </a:rPr>
              <a:t>addiction potential</a:t>
            </a:r>
          </a:p>
          <a:p>
            <a:pPr marL="1200150" lvl="3" indent="-342900"/>
            <a:r>
              <a:rPr lang="en-US" sz="2400" dirty="0">
                <a:ea typeface="+mn-ea"/>
                <a:cs typeface="+mn-cs"/>
              </a:rPr>
              <a:t>long-term negative health effects</a:t>
            </a:r>
          </a:p>
          <a:p>
            <a:pPr marL="1200150" lvl="3" indent="-342900"/>
            <a:r>
              <a:rPr lang="en-US" sz="2400" dirty="0">
                <a:ea typeface="+mn-ea"/>
                <a:cs typeface="+mn-cs"/>
              </a:rPr>
              <a:t>effects on the developing baby</a:t>
            </a:r>
          </a:p>
          <a:p>
            <a:pPr marL="1200150" lvl="3" indent="-342900"/>
            <a:r>
              <a:rPr lang="en-US" sz="2400" dirty="0">
                <a:ea typeface="+mn-ea"/>
                <a:cs typeface="+mn-cs"/>
              </a:rPr>
              <a:t>overdose potential </a:t>
            </a:r>
          </a:p>
          <a:p>
            <a:pPr marL="857250" lvl="3" indent="0">
              <a:buNone/>
            </a:pPr>
            <a:r>
              <a:rPr lang="en-US" sz="1400" dirty="0">
                <a:ea typeface="+mn-ea"/>
                <a:cs typeface="+mn-cs"/>
              </a:rPr>
              <a:t>(e.g. Kuhn, </a:t>
            </a:r>
            <a:r>
              <a:rPr lang="en-US" sz="1400" dirty="0" err="1">
                <a:ea typeface="+mn-ea"/>
                <a:cs typeface="+mn-cs"/>
              </a:rPr>
              <a:t>Swartzwelder</a:t>
            </a:r>
            <a:r>
              <a:rPr lang="en-US" sz="1400" dirty="0">
                <a:ea typeface="+mn-ea"/>
                <a:cs typeface="+mn-cs"/>
              </a:rPr>
              <a:t>, &amp; Wilson, 2019)</a:t>
            </a:r>
            <a:r>
              <a:rPr lang="en-US" dirty="0">
                <a:ea typeface="+mn-ea"/>
                <a:cs typeface="+mn-cs"/>
              </a:rPr>
              <a:t>.</a:t>
            </a:r>
          </a:p>
        </p:txBody>
      </p:sp>
    </p:spTree>
    <p:extLst>
      <p:ext uri="{BB962C8B-B14F-4D97-AF65-F5344CB8AC3E}">
        <p14:creationId xmlns:p14="http://schemas.microsoft.com/office/powerpoint/2010/main" val="8279469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Reasons for the rapid change in Public Opinion</a:t>
            </a:r>
          </a:p>
        </p:txBody>
      </p:sp>
      <p:sp>
        <p:nvSpPr>
          <p:cNvPr id="3" name="Content Placeholder 2"/>
          <p:cNvSpPr>
            <a:spLocks noGrp="1"/>
          </p:cNvSpPr>
          <p:nvPr>
            <p:ph idx="1"/>
          </p:nvPr>
        </p:nvSpPr>
        <p:spPr/>
        <p:txBody>
          <a:bodyPr/>
          <a:lstStyle/>
          <a:p>
            <a:pPr marL="342900" lvl="1" indent="-342900"/>
            <a:r>
              <a:rPr lang="en-US" dirty="0">
                <a:ea typeface="+mn-ea"/>
                <a:cs typeface="+mn-cs"/>
              </a:rPr>
              <a:t>Medicinal Uses</a:t>
            </a:r>
          </a:p>
          <a:p>
            <a:pPr marL="742950" lvl="2" indent="-342900"/>
            <a:r>
              <a:rPr lang="en-US" dirty="0">
                <a:ea typeface="+mn-ea"/>
                <a:cs typeface="+mn-cs"/>
              </a:rPr>
              <a:t>Some studies show medical benefits of marijuana in certain conditions</a:t>
            </a:r>
          </a:p>
          <a:p>
            <a:pPr marL="1200150" lvl="3" indent="-342900"/>
            <a:r>
              <a:rPr lang="en-US" sz="1900" dirty="0">
                <a:ea typeface="+mn-ea"/>
                <a:cs typeface="+mn-cs"/>
              </a:rPr>
              <a:t>increasing appetite and decreasing nausea in AIDs and chemotherapy patients</a:t>
            </a:r>
          </a:p>
          <a:p>
            <a:pPr marL="1200150" lvl="3" indent="-342900"/>
            <a:r>
              <a:rPr lang="en-US" sz="1900" dirty="0">
                <a:ea typeface="+mn-ea"/>
                <a:cs typeface="+mn-cs"/>
              </a:rPr>
              <a:t>managing spasticity (muscle tightness and stiffness) in MS </a:t>
            </a:r>
          </a:p>
          <a:p>
            <a:pPr marL="1200150" lvl="3" indent="-342900"/>
            <a:r>
              <a:rPr lang="en-US" sz="1900" dirty="0">
                <a:ea typeface="+mn-ea"/>
                <a:cs typeface="+mn-cs"/>
              </a:rPr>
              <a:t>reducing Tourette’s tics </a:t>
            </a:r>
          </a:p>
          <a:p>
            <a:pPr marL="1200150" lvl="3" indent="-342900"/>
            <a:r>
              <a:rPr lang="en-US" sz="1900" dirty="0">
                <a:ea typeface="+mn-ea"/>
                <a:cs typeface="+mn-cs"/>
              </a:rPr>
              <a:t>improving neuropathic pain (a result of nerve injury)</a:t>
            </a:r>
          </a:p>
          <a:p>
            <a:pPr marL="1200150" lvl="3" indent="-342900"/>
            <a:r>
              <a:rPr lang="en-US" sz="1900" dirty="0">
                <a:ea typeface="+mn-ea"/>
                <a:cs typeface="+mn-cs"/>
              </a:rPr>
              <a:t>decreasing seizures</a:t>
            </a:r>
          </a:p>
          <a:p>
            <a:r>
              <a:rPr lang="en-US" sz="2800" dirty="0"/>
              <a:t>People’s opinion on federal government’s marijuana classification</a:t>
            </a:r>
          </a:p>
        </p:txBody>
      </p:sp>
    </p:spTree>
    <p:extLst>
      <p:ext uri="{BB962C8B-B14F-4D97-AF65-F5344CB8AC3E}">
        <p14:creationId xmlns:p14="http://schemas.microsoft.com/office/powerpoint/2010/main" val="97857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the Federal Policy on Marijuana?</a:t>
            </a:r>
          </a:p>
        </p:txBody>
      </p:sp>
      <p:sp>
        <p:nvSpPr>
          <p:cNvPr id="3" name="Content Placeholder 2"/>
          <p:cNvSpPr>
            <a:spLocks noGrp="1"/>
          </p:cNvSpPr>
          <p:nvPr>
            <p:ph idx="1"/>
          </p:nvPr>
        </p:nvSpPr>
        <p:spPr/>
        <p:txBody>
          <a:bodyPr/>
          <a:lstStyle/>
          <a:p>
            <a:r>
              <a:rPr lang="en-US" altLang="en-US" sz="2400" dirty="0"/>
              <a:t>The federal government has the power to enforce federal prohibitions against marijuana possession and use even in states that permit its use.</a:t>
            </a:r>
          </a:p>
          <a:p>
            <a:endParaRPr lang="en-US" altLang="en-US" sz="2400" dirty="0"/>
          </a:p>
          <a:p>
            <a:r>
              <a:rPr lang="en-US" altLang="en-US" sz="2400" dirty="0"/>
              <a:t>Federal law is that </a:t>
            </a:r>
            <a:r>
              <a:rPr lang="en-US" altLang="en-US" sz="2400" b="1" dirty="0"/>
              <a:t>marijuana use for any reason is illegal</a:t>
            </a:r>
            <a:r>
              <a:rPr lang="en-US" altLang="en-US" sz="2400" dirty="0"/>
              <a:t>. The federal government regulates drugs through the </a:t>
            </a:r>
            <a:r>
              <a:rPr lang="en-US" altLang="en-US" sz="2400" i="1" dirty="0"/>
              <a:t>Controlled Substances Act</a:t>
            </a:r>
            <a:r>
              <a:rPr lang="en-US" altLang="en-US" sz="2400" dirty="0"/>
              <a:t>, which does not recognize the difference between medical and recreational use of marijuana.</a:t>
            </a:r>
          </a:p>
          <a:p>
            <a:endParaRPr lang="en-US" altLang="en-US" sz="2400" dirty="0"/>
          </a:p>
          <a:p>
            <a:endParaRPr lang="en-US" sz="2000" dirty="0"/>
          </a:p>
        </p:txBody>
      </p:sp>
    </p:spTree>
    <p:extLst>
      <p:ext uri="{BB962C8B-B14F-4D97-AF65-F5344CB8AC3E}">
        <p14:creationId xmlns:p14="http://schemas.microsoft.com/office/powerpoint/2010/main" val="20046441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a:t>Schedules of Controlled Substances</a:t>
            </a:r>
          </a:p>
        </p:txBody>
      </p:sp>
      <p:sp>
        <p:nvSpPr>
          <p:cNvPr id="15363" name="Content Placeholder 2"/>
          <p:cNvSpPr>
            <a:spLocks noGrp="1"/>
          </p:cNvSpPr>
          <p:nvPr>
            <p:ph idx="1"/>
          </p:nvPr>
        </p:nvSpPr>
        <p:spPr/>
        <p:txBody>
          <a:bodyPr/>
          <a:lstStyle/>
          <a:p>
            <a:r>
              <a:rPr lang="en-US" altLang="en-US" sz="2300" dirty="0"/>
              <a:t>The Comprehensive Drug Abuse Prevention and Control Act of 1970 organized the control of drugs under 5 classifications, based on their potential for abuse.</a:t>
            </a:r>
          </a:p>
          <a:p>
            <a:r>
              <a:rPr lang="en-US" altLang="en-US" sz="2300" dirty="0"/>
              <a:t>All drugs, except those in Schedule I, are legally available on a prescription or nonprescription basis.</a:t>
            </a:r>
          </a:p>
          <a:p>
            <a:r>
              <a:rPr lang="en-US" altLang="en-US" sz="2300" dirty="0"/>
              <a:t>Marijuana has a Schedule I classification!</a:t>
            </a:r>
          </a:p>
          <a:p>
            <a:pPr lvl="1"/>
            <a:r>
              <a:rPr lang="en-US" altLang="en-US" sz="2400" dirty="0"/>
              <a:t>High potential for abuse</a:t>
            </a:r>
          </a:p>
          <a:p>
            <a:pPr lvl="1"/>
            <a:r>
              <a:rPr lang="en-US" altLang="en-US" sz="2400" dirty="0"/>
              <a:t>No accepted medical use</a:t>
            </a:r>
          </a:p>
          <a:p>
            <a:pPr lvl="1"/>
            <a:r>
              <a:rPr lang="en-US" altLang="en-US" sz="2400" dirty="0"/>
              <a:t>Also heroin, LSD, mescaline, PCP</a:t>
            </a:r>
          </a:p>
          <a:p>
            <a:endParaRPr lang="en-US" altLang="en-US" sz="2400" dirty="0"/>
          </a:p>
        </p:txBody>
      </p:sp>
    </p:spTree>
    <p:extLst>
      <p:ext uri="{BB962C8B-B14F-4D97-AF65-F5344CB8AC3E}">
        <p14:creationId xmlns:p14="http://schemas.microsoft.com/office/powerpoint/2010/main" val="112165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0250" y="0"/>
            <a:ext cx="5143500" cy="6858000"/>
          </a:xfrm>
          <a:prstGeom prst="rect">
            <a:avLst/>
          </a:prstGeom>
        </p:spPr>
      </p:pic>
    </p:spTree>
    <p:extLst>
      <p:ext uri="{BB962C8B-B14F-4D97-AF65-F5344CB8AC3E}">
        <p14:creationId xmlns:p14="http://schemas.microsoft.com/office/powerpoint/2010/main" val="13195690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4000" dirty="0"/>
              <a:t>Federal Marijuana Policy</a:t>
            </a:r>
          </a:p>
        </p:txBody>
      </p:sp>
      <p:sp>
        <p:nvSpPr>
          <p:cNvPr id="146435" name="Rectangle 3"/>
          <p:cNvSpPr>
            <a:spLocks noGrp="1" noChangeArrowheads="1"/>
          </p:cNvSpPr>
          <p:nvPr>
            <p:ph type="body" idx="1"/>
          </p:nvPr>
        </p:nvSpPr>
        <p:spPr/>
        <p:txBody>
          <a:bodyPr/>
          <a:lstStyle/>
          <a:p>
            <a:pPr marL="0" indent="0">
              <a:buNone/>
            </a:pPr>
            <a:r>
              <a:rPr lang="en-US" sz="2100" dirty="0"/>
              <a:t>The federal government will not prioritize enforcement of the marijuana ban against people who are adhering to state laws as long as those laws adequately take into account the following federal concerns:</a:t>
            </a:r>
          </a:p>
          <a:p>
            <a:pPr fontAlgn="ctr"/>
            <a:r>
              <a:rPr lang="en-US" sz="2100" dirty="0"/>
              <a:t>Preventing distribution of marijuana to minors;</a:t>
            </a:r>
          </a:p>
          <a:p>
            <a:pPr fontAlgn="ctr"/>
            <a:r>
              <a:rPr lang="en-US" sz="2100" dirty="0"/>
              <a:t>Preventing revenue from going to organized crime;</a:t>
            </a:r>
          </a:p>
          <a:p>
            <a:pPr fontAlgn="ctr"/>
            <a:r>
              <a:rPr lang="en-US" sz="2100" dirty="0"/>
              <a:t>Preventing diversion to states that have not legalized marijuana;</a:t>
            </a:r>
          </a:p>
          <a:p>
            <a:pPr fontAlgn="ctr"/>
            <a:r>
              <a:rPr lang="en-US" sz="2100" dirty="0"/>
              <a:t>Preventing commerce in other drugs;</a:t>
            </a:r>
          </a:p>
          <a:p>
            <a:pPr fontAlgn="ctr"/>
            <a:r>
              <a:rPr lang="en-US" sz="2100" dirty="0"/>
              <a:t>Preventing violence and illegal use of firearms;</a:t>
            </a:r>
          </a:p>
          <a:p>
            <a:pPr fontAlgn="ctr"/>
            <a:r>
              <a:rPr lang="en-US" sz="2100" dirty="0"/>
              <a:t>Preventing impaired driving;</a:t>
            </a:r>
          </a:p>
          <a:p>
            <a:pPr fontAlgn="ctr"/>
            <a:r>
              <a:rPr lang="en-US" sz="2100" dirty="0"/>
              <a:t>Preventing unauthorized cultivation on public lands; and,</a:t>
            </a:r>
          </a:p>
          <a:p>
            <a:pPr fontAlgn="ctr"/>
            <a:r>
              <a:rPr lang="en-US" sz="2100" dirty="0"/>
              <a:t>Preventing marijuana on federal property.</a:t>
            </a:r>
          </a:p>
        </p:txBody>
      </p:sp>
    </p:spTree>
    <p:extLst>
      <p:ext uri="{BB962C8B-B14F-4D97-AF65-F5344CB8AC3E}">
        <p14:creationId xmlns:p14="http://schemas.microsoft.com/office/powerpoint/2010/main" val="20982394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B8681-2A7B-4BBD-A4AC-D70602EC923D}"/>
              </a:ext>
            </a:extLst>
          </p:cNvPr>
          <p:cNvSpPr>
            <a:spLocks noGrp="1"/>
          </p:cNvSpPr>
          <p:nvPr>
            <p:ph type="title"/>
          </p:nvPr>
        </p:nvSpPr>
        <p:spPr/>
        <p:txBody>
          <a:bodyPr/>
          <a:lstStyle/>
          <a:p>
            <a:r>
              <a:rPr lang="en-US" dirty="0"/>
              <a:t>Marijuana</a:t>
            </a:r>
          </a:p>
        </p:txBody>
      </p:sp>
      <p:sp>
        <p:nvSpPr>
          <p:cNvPr id="3" name="Content Placeholder 2">
            <a:extLst>
              <a:ext uri="{FF2B5EF4-FFF2-40B4-BE49-F238E27FC236}">
                <a16:creationId xmlns:a16="http://schemas.microsoft.com/office/drawing/2014/main" id="{44032A61-7C44-47CE-9A91-89AEED425297}"/>
              </a:ext>
            </a:extLst>
          </p:cNvPr>
          <p:cNvSpPr>
            <a:spLocks noGrp="1"/>
          </p:cNvSpPr>
          <p:nvPr>
            <p:ph idx="1"/>
          </p:nvPr>
        </p:nvSpPr>
        <p:spPr/>
        <p:txBody>
          <a:bodyPr/>
          <a:lstStyle/>
          <a:p>
            <a:pPr marL="590550" indent="-533400">
              <a:lnSpc>
                <a:spcPct val="90000"/>
              </a:lnSpc>
              <a:buFontTx/>
              <a:buChar char="•"/>
            </a:pPr>
            <a:r>
              <a:rPr lang="en-US" altLang="en-US" sz="2400" dirty="0"/>
              <a:t>There are over 400 chemicals in marijuana, most psychoactive is THC (delta-9-tetrahydrocannabinol)</a:t>
            </a:r>
          </a:p>
          <a:p>
            <a:pPr marL="590550" indent="-533400">
              <a:lnSpc>
                <a:spcPct val="90000"/>
              </a:lnSpc>
              <a:buFontTx/>
              <a:buChar char="•"/>
            </a:pPr>
            <a:r>
              <a:rPr lang="en-US" altLang="en-US" sz="2400" dirty="0"/>
              <a:t>THC acts at CB</a:t>
            </a:r>
            <a:r>
              <a:rPr lang="en-US" altLang="en-US" sz="2400" baseline="-25000" dirty="0"/>
              <a:t>1</a:t>
            </a:r>
            <a:r>
              <a:rPr lang="en-US" altLang="en-US" sz="2400" dirty="0"/>
              <a:t> (cannabinoid) and CB</a:t>
            </a:r>
            <a:r>
              <a:rPr lang="en-US" altLang="en-US" sz="2400" baseline="-25000" dirty="0"/>
              <a:t>2</a:t>
            </a:r>
            <a:r>
              <a:rPr lang="en-US" altLang="en-US" sz="2400" dirty="0"/>
              <a:t> receptors to inhibit release of other neurotransmitters.</a:t>
            </a:r>
          </a:p>
          <a:p>
            <a:pPr marL="590550" indent="-533400">
              <a:lnSpc>
                <a:spcPct val="90000"/>
              </a:lnSpc>
              <a:buFontTx/>
              <a:buChar char="•"/>
            </a:pPr>
            <a:r>
              <a:rPr lang="en-US" altLang="en-US" sz="2400" dirty="0"/>
              <a:t>Endogenous neurotransmitters for these receptors are anandamide and 2-AG (2-arachidonoylglycerol).</a:t>
            </a:r>
          </a:p>
          <a:p>
            <a:pPr marL="590550" indent="-533400">
              <a:lnSpc>
                <a:spcPct val="90000"/>
              </a:lnSpc>
              <a:buFontTx/>
              <a:buChar char="•"/>
            </a:pPr>
            <a:r>
              <a:rPr lang="en-US" altLang="en-US" sz="2400" dirty="0"/>
              <a:t>CB receptors thought to be involved in learning and memory, hunger and eating, modulation of pain, alleviation of fear.</a:t>
            </a:r>
          </a:p>
          <a:p>
            <a:pPr marL="590550" indent="-533400">
              <a:lnSpc>
                <a:spcPct val="90000"/>
              </a:lnSpc>
              <a:buFontTx/>
              <a:buChar char="•"/>
            </a:pPr>
            <a:r>
              <a:rPr lang="en-US" altLang="en-US" sz="2400" dirty="0"/>
              <a:t>Cannabidiol (CBD) is not psychoactive, but may have some medicinal effects.</a:t>
            </a:r>
          </a:p>
          <a:p>
            <a:pPr marL="0" indent="0">
              <a:buNone/>
            </a:pPr>
            <a:endParaRPr lang="en-US" sz="2800" dirty="0"/>
          </a:p>
          <a:p>
            <a:pPr marL="590550" indent="-533400">
              <a:lnSpc>
                <a:spcPct val="90000"/>
              </a:lnSpc>
              <a:buFontTx/>
              <a:buChar char="•"/>
            </a:pPr>
            <a:endParaRPr lang="en-US" altLang="en-US" sz="2400" dirty="0"/>
          </a:p>
          <a:p>
            <a:pPr marL="990600" lvl="1" indent="-533400">
              <a:lnSpc>
                <a:spcPct val="90000"/>
              </a:lnSpc>
              <a:buFontTx/>
              <a:buChar char="•"/>
            </a:pPr>
            <a:endParaRPr lang="en-US" altLang="en-US" sz="2000" dirty="0"/>
          </a:p>
          <a:p>
            <a:endParaRPr lang="en-US" altLang="en-US" dirty="0"/>
          </a:p>
        </p:txBody>
      </p:sp>
    </p:spTree>
    <p:extLst>
      <p:ext uri="{BB962C8B-B14F-4D97-AF65-F5344CB8AC3E}">
        <p14:creationId xmlns:p14="http://schemas.microsoft.com/office/powerpoint/2010/main" val="693510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6EC50-D660-4445-8348-DCB0B7AD60F8}"/>
              </a:ext>
            </a:extLst>
          </p:cNvPr>
          <p:cNvSpPr>
            <a:spLocks noGrp="1"/>
          </p:cNvSpPr>
          <p:nvPr>
            <p:ph type="title"/>
          </p:nvPr>
        </p:nvSpPr>
        <p:spPr/>
        <p:txBody>
          <a:bodyPr/>
          <a:lstStyle/>
          <a:p>
            <a:r>
              <a:rPr lang="en-US" dirty="0"/>
              <a:t>Outline of talk</a:t>
            </a:r>
          </a:p>
        </p:txBody>
      </p:sp>
      <p:sp>
        <p:nvSpPr>
          <p:cNvPr id="3" name="Content Placeholder 2">
            <a:extLst>
              <a:ext uri="{FF2B5EF4-FFF2-40B4-BE49-F238E27FC236}">
                <a16:creationId xmlns:a16="http://schemas.microsoft.com/office/drawing/2014/main" id="{E29ECEE4-9974-433D-B489-576F9E199405}"/>
              </a:ext>
            </a:extLst>
          </p:cNvPr>
          <p:cNvSpPr>
            <a:spLocks noGrp="1"/>
          </p:cNvSpPr>
          <p:nvPr>
            <p:ph idx="1"/>
          </p:nvPr>
        </p:nvSpPr>
        <p:spPr/>
        <p:txBody>
          <a:bodyPr/>
          <a:lstStyle/>
          <a:p>
            <a:r>
              <a:rPr lang="en-US" sz="2000" dirty="0"/>
              <a:t>Definition of terms</a:t>
            </a:r>
          </a:p>
          <a:p>
            <a:r>
              <a:rPr lang="en-US" sz="2000" dirty="0"/>
              <a:t>Changes in state marijuana laws over time</a:t>
            </a:r>
          </a:p>
          <a:p>
            <a:r>
              <a:rPr lang="en-US" sz="2000" dirty="0"/>
              <a:t>What contributed to rapid change in public opinion?</a:t>
            </a:r>
          </a:p>
          <a:p>
            <a:pPr lvl="1"/>
            <a:r>
              <a:rPr lang="en-US" sz="1800" dirty="0"/>
              <a:t>War on Drugs</a:t>
            </a:r>
          </a:p>
          <a:p>
            <a:pPr lvl="1"/>
            <a:r>
              <a:rPr lang="en-US" sz="1800" dirty="0"/>
              <a:t>Scientific Research Findings</a:t>
            </a:r>
          </a:p>
          <a:p>
            <a:pPr lvl="1"/>
            <a:r>
              <a:rPr lang="en-US" sz="1800" dirty="0"/>
              <a:t>Federal Government’s marijuana classification</a:t>
            </a:r>
          </a:p>
          <a:p>
            <a:r>
              <a:rPr lang="en-US" sz="2000" dirty="0">
                <a:solidFill>
                  <a:srgbClr val="FFC000"/>
                </a:solidFill>
              </a:rPr>
              <a:t>Has use increased after passage of state laws?</a:t>
            </a:r>
          </a:p>
          <a:p>
            <a:pPr lvl="1"/>
            <a:r>
              <a:rPr lang="en-US" sz="1800" dirty="0">
                <a:solidFill>
                  <a:srgbClr val="FFC000"/>
                </a:solidFill>
              </a:rPr>
              <a:t>After decriminalization</a:t>
            </a:r>
          </a:p>
          <a:p>
            <a:pPr lvl="1"/>
            <a:r>
              <a:rPr lang="en-US" sz="1800" dirty="0">
                <a:solidFill>
                  <a:srgbClr val="FFC000"/>
                </a:solidFill>
              </a:rPr>
              <a:t>After medical marijuana</a:t>
            </a:r>
          </a:p>
          <a:p>
            <a:pPr lvl="1"/>
            <a:r>
              <a:rPr lang="en-US" sz="1800" dirty="0">
                <a:solidFill>
                  <a:srgbClr val="FFC000"/>
                </a:solidFill>
              </a:rPr>
              <a:t>After legalization</a:t>
            </a:r>
          </a:p>
          <a:p>
            <a:r>
              <a:rPr lang="en-US" sz="2000" dirty="0"/>
              <a:t>Alabama marijuana laws</a:t>
            </a:r>
          </a:p>
          <a:p>
            <a:pPr lvl="1"/>
            <a:endParaRPr lang="en-US" sz="2000" dirty="0"/>
          </a:p>
          <a:p>
            <a:pPr lvl="1"/>
            <a:endParaRPr lang="en-US" sz="2000" dirty="0"/>
          </a:p>
          <a:p>
            <a:endParaRPr lang="en-US" dirty="0"/>
          </a:p>
        </p:txBody>
      </p:sp>
    </p:spTree>
    <p:extLst>
      <p:ext uri="{BB962C8B-B14F-4D97-AF65-F5344CB8AC3E}">
        <p14:creationId xmlns:p14="http://schemas.microsoft.com/office/powerpoint/2010/main" val="27788019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Has marijuana use increased since these laws have been passed?</a:t>
            </a:r>
          </a:p>
        </p:txBody>
      </p:sp>
      <p:sp>
        <p:nvSpPr>
          <p:cNvPr id="3" name="Content Placeholder 2"/>
          <p:cNvSpPr>
            <a:spLocks noGrp="1"/>
          </p:cNvSpPr>
          <p:nvPr>
            <p:ph idx="1"/>
          </p:nvPr>
        </p:nvSpPr>
        <p:spPr/>
        <p:txBody>
          <a:bodyPr/>
          <a:lstStyle/>
          <a:p>
            <a:r>
              <a:rPr lang="en-US" sz="3600" dirty="0"/>
              <a:t>Caveats:</a:t>
            </a:r>
          </a:p>
          <a:p>
            <a:pPr lvl="1"/>
            <a:r>
              <a:rPr lang="en-US" dirty="0"/>
              <a:t>Decriminalization, Medical marijuana, and legalization are treated as binary variables (before and after), but it may take years for new policies to take effect.</a:t>
            </a:r>
          </a:p>
          <a:p>
            <a:pPr lvl="1"/>
            <a:r>
              <a:rPr lang="en-US" dirty="0"/>
              <a:t>There are major differences between states on the regulation, commercialization, types of marijuana available etc. </a:t>
            </a:r>
            <a:r>
              <a:rPr lang="en-US" sz="1400" dirty="0"/>
              <a:t>(</a:t>
            </a:r>
            <a:r>
              <a:rPr lang="en-US" sz="1400" dirty="0" err="1"/>
              <a:t>Pacula</a:t>
            </a:r>
            <a:r>
              <a:rPr lang="en-US" sz="1400" dirty="0"/>
              <a:t> &amp; Smart, 2017)</a:t>
            </a:r>
          </a:p>
          <a:p>
            <a:pPr lvl="1"/>
            <a:endParaRPr lang="en-US" dirty="0"/>
          </a:p>
        </p:txBody>
      </p:sp>
    </p:spTree>
    <p:extLst>
      <p:ext uri="{BB962C8B-B14F-4D97-AF65-F5344CB8AC3E}">
        <p14:creationId xmlns:p14="http://schemas.microsoft.com/office/powerpoint/2010/main" val="3373148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More Caveats</a:t>
            </a:r>
          </a:p>
        </p:txBody>
      </p:sp>
      <p:sp>
        <p:nvSpPr>
          <p:cNvPr id="3" name="Content Placeholder 2"/>
          <p:cNvSpPr>
            <a:spLocks noGrp="1"/>
          </p:cNvSpPr>
          <p:nvPr>
            <p:ph idx="1"/>
          </p:nvPr>
        </p:nvSpPr>
        <p:spPr/>
        <p:txBody>
          <a:bodyPr/>
          <a:lstStyle/>
          <a:p>
            <a:r>
              <a:rPr lang="en-US" sz="2800" dirty="0"/>
              <a:t>The studies are all different in terms of</a:t>
            </a:r>
          </a:p>
          <a:p>
            <a:pPr lvl="1"/>
            <a:r>
              <a:rPr lang="en-US" sz="2400" dirty="0"/>
              <a:t>Age of user (adolescent, college, adult)</a:t>
            </a:r>
          </a:p>
          <a:p>
            <a:pPr lvl="1"/>
            <a:r>
              <a:rPr lang="en-US" sz="2400" dirty="0"/>
              <a:t>Time period of use (daily, weekly, monthly)</a:t>
            </a:r>
          </a:p>
          <a:p>
            <a:pPr lvl="1"/>
            <a:r>
              <a:rPr lang="en-US" sz="2400" dirty="0"/>
              <a:t>Amount of marijuana used; light vs. heavy users</a:t>
            </a:r>
          </a:p>
          <a:p>
            <a:pPr lvl="1"/>
            <a:r>
              <a:rPr lang="en-US" sz="2400" dirty="0"/>
              <a:t>Type of marijuana used and THC content</a:t>
            </a:r>
          </a:p>
          <a:p>
            <a:pPr lvl="1"/>
            <a:r>
              <a:rPr lang="en-US" sz="2400" dirty="0"/>
              <a:t>How the study was conducted (survey, medical records, etc.)</a:t>
            </a:r>
            <a:endParaRPr lang="en-US" sz="2200" dirty="0"/>
          </a:p>
          <a:p>
            <a:r>
              <a:rPr lang="en-US" sz="2800" dirty="0"/>
              <a:t>I tried to mainly focus on marijuana use in adolescents.</a:t>
            </a:r>
          </a:p>
          <a:p>
            <a:endParaRPr lang="en-US" sz="2600" dirty="0"/>
          </a:p>
          <a:p>
            <a:pPr lvl="1"/>
            <a:endParaRPr lang="en-US" sz="2200" dirty="0"/>
          </a:p>
          <a:p>
            <a:pPr lvl="1"/>
            <a:endParaRPr lang="en-US" dirty="0"/>
          </a:p>
        </p:txBody>
      </p:sp>
    </p:spTree>
    <p:extLst>
      <p:ext uri="{BB962C8B-B14F-4D97-AF65-F5344CB8AC3E}">
        <p14:creationId xmlns:p14="http://schemas.microsoft.com/office/powerpoint/2010/main" val="1709313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a:t>Decriminalization</a:t>
            </a:r>
          </a:p>
        </p:txBody>
      </p:sp>
      <p:sp>
        <p:nvSpPr>
          <p:cNvPr id="57347" name="Rectangle 3"/>
          <p:cNvSpPr>
            <a:spLocks noGrp="1" noChangeArrowheads="1"/>
          </p:cNvSpPr>
          <p:nvPr>
            <p:ph type="body" idx="1"/>
          </p:nvPr>
        </p:nvSpPr>
        <p:spPr/>
        <p:txBody>
          <a:bodyPr/>
          <a:lstStyle/>
          <a:p>
            <a:pPr>
              <a:lnSpc>
                <a:spcPct val="90000"/>
              </a:lnSpc>
            </a:pPr>
            <a:r>
              <a:rPr lang="en-US" sz="2800" dirty="0"/>
              <a:t>Several studies based on data from the 1970’s and 1980’s did not find a significant increase in youth marijuana use after decriminalization </a:t>
            </a:r>
            <a:r>
              <a:rPr lang="en-US" sz="1400" dirty="0"/>
              <a:t>(</a:t>
            </a:r>
            <a:r>
              <a:rPr lang="en-US" sz="1400" dirty="0" err="1"/>
              <a:t>Maloff</a:t>
            </a:r>
            <a:r>
              <a:rPr lang="en-US" sz="1400" dirty="0"/>
              <a:t>, 1981; Single, 1989; Suggs, 1981; </a:t>
            </a:r>
            <a:r>
              <a:rPr lang="en-US" sz="1400" dirty="0" err="1"/>
              <a:t>Thies</a:t>
            </a:r>
            <a:r>
              <a:rPr lang="en-US" sz="1400" dirty="0"/>
              <a:t> &amp; Register, 1993) . </a:t>
            </a:r>
          </a:p>
          <a:p>
            <a:pPr>
              <a:lnSpc>
                <a:spcPct val="90000"/>
              </a:lnSpc>
            </a:pPr>
            <a:endParaRPr lang="en-US" sz="2800" dirty="0"/>
          </a:p>
          <a:p>
            <a:pPr>
              <a:lnSpc>
                <a:spcPct val="90000"/>
              </a:lnSpc>
            </a:pPr>
            <a:r>
              <a:rPr lang="en-US" sz="2800" dirty="0"/>
              <a:t>Use either didn’t increase </a:t>
            </a:r>
            <a:r>
              <a:rPr lang="en-US" sz="1400" dirty="0"/>
              <a:t>(e.g. </a:t>
            </a:r>
            <a:r>
              <a:rPr lang="en-US" sz="1400" dirty="0" err="1"/>
              <a:t>Maloff</a:t>
            </a:r>
            <a:r>
              <a:rPr lang="en-US" sz="1400" dirty="0"/>
              <a:t>, 1981; Suggs, 1981; </a:t>
            </a:r>
            <a:r>
              <a:rPr lang="en-US" sz="1400" dirty="0" err="1"/>
              <a:t>Thies</a:t>
            </a:r>
            <a:r>
              <a:rPr lang="en-US" sz="1400" dirty="0"/>
              <a:t> &amp; Register, 1993)</a:t>
            </a:r>
            <a:r>
              <a:rPr lang="en-US" sz="2800" dirty="0"/>
              <a:t> or only increased for a short period of time </a:t>
            </a:r>
            <a:r>
              <a:rPr lang="en-US" sz="1400" dirty="0"/>
              <a:t>(Single, 1989).</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a:t>Decriminalization</a:t>
            </a:r>
          </a:p>
        </p:txBody>
      </p:sp>
      <p:sp>
        <p:nvSpPr>
          <p:cNvPr id="57347" name="Rectangle 3"/>
          <p:cNvSpPr>
            <a:spLocks noGrp="1" noChangeArrowheads="1"/>
          </p:cNvSpPr>
          <p:nvPr>
            <p:ph type="body" idx="1"/>
          </p:nvPr>
        </p:nvSpPr>
        <p:spPr/>
        <p:txBody>
          <a:bodyPr/>
          <a:lstStyle/>
          <a:p>
            <a:pPr>
              <a:lnSpc>
                <a:spcPct val="90000"/>
              </a:lnSpc>
            </a:pPr>
            <a:r>
              <a:rPr lang="en-US" sz="2200" dirty="0"/>
              <a:t>Monitoring the Future surveys 8th, 10th, and 12th graders in several states on their use of psychoactive drugs and the frequency of use.  </a:t>
            </a:r>
          </a:p>
          <a:p>
            <a:pPr>
              <a:lnSpc>
                <a:spcPct val="90000"/>
              </a:lnSpc>
            </a:pPr>
            <a:r>
              <a:rPr lang="en-US" sz="2200" dirty="0"/>
              <a:t>3 years before and after the 2010 decriminalization legislation in CA, there was a correlational increase in use of marijuana and acceptance of marijuana in 12th graders (but not in 8th or 10th graders) when compared with 12th graders in other states </a:t>
            </a:r>
            <a:r>
              <a:rPr lang="en-US" sz="1400" dirty="0"/>
              <a:t>(</a:t>
            </a:r>
            <a:r>
              <a:rPr lang="en-US" sz="1400" dirty="0" err="1"/>
              <a:t>Miech</a:t>
            </a:r>
            <a:r>
              <a:rPr lang="en-US" sz="1400" dirty="0"/>
              <a:t>, Johnston, O’Malley, Bachman, </a:t>
            </a:r>
            <a:r>
              <a:rPr lang="en-US" sz="1400" dirty="0" err="1"/>
              <a:t>Schulenberg</a:t>
            </a:r>
            <a:r>
              <a:rPr lang="en-US" sz="1400" dirty="0"/>
              <a:t>, &amp; Patrick, 2015).  </a:t>
            </a:r>
          </a:p>
          <a:p>
            <a:pPr>
              <a:lnSpc>
                <a:spcPct val="90000"/>
              </a:lnSpc>
            </a:pPr>
            <a:r>
              <a:rPr lang="en-US" sz="2200" dirty="0"/>
              <a:t>An alternative interpretation for this finding was that this could have been a cohort effect that was more due to the media attention surrounding the legislation than the legislation itself. </a:t>
            </a:r>
          </a:p>
          <a:p>
            <a:pPr>
              <a:lnSpc>
                <a:spcPct val="90000"/>
              </a:lnSpc>
            </a:pPr>
            <a:endParaRPr lang="en-US" sz="2800" dirty="0"/>
          </a:p>
        </p:txBody>
      </p:sp>
    </p:spTree>
    <p:extLst>
      <p:ext uri="{BB962C8B-B14F-4D97-AF65-F5344CB8AC3E}">
        <p14:creationId xmlns:p14="http://schemas.microsoft.com/office/powerpoint/2010/main" val="25394933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a:t>Decriminalization</a:t>
            </a:r>
          </a:p>
        </p:txBody>
      </p:sp>
      <p:sp>
        <p:nvSpPr>
          <p:cNvPr id="57347" name="Rectangle 3"/>
          <p:cNvSpPr>
            <a:spLocks noGrp="1" noChangeArrowheads="1"/>
          </p:cNvSpPr>
          <p:nvPr>
            <p:ph type="body" idx="1"/>
          </p:nvPr>
        </p:nvSpPr>
        <p:spPr/>
        <p:txBody>
          <a:bodyPr/>
          <a:lstStyle/>
          <a:p>
            <a:pPr>
              <a:lnSpc>
                <a:spcPct val="90000"/>
              </a:lnSpc>
            </a:pPr>
            <a:r>
              <a:rPr lang="en-US" sz="2400" dirty="0"/>
              <a:t>Data</a:t>
            </a:r>
            <a:r>
              <a:rPr lang="en-US" sz="2400" dirty="0">
                <a:effectLst/>
                <a:latin typeface="Times New Roman" panose="02020603050405020304" pitchFamily="18" charset="0"/>
                <a:cs typeface="Times New Roman" panose="02020603050405020304" pitchFamily="18" charset="0"/>
              </a:rPr>
              <a:t> </a:t>
            </a:r>
            <a:r>
              <a:rPr lang="en-US" sz="2400" dirty="0"/>
              <a:t>from 861,082 adolescents drawn from 1999 to 2015 state Youth Risk Behavior Surveys did not find major shifts in marijuana use after decriminalization.</a:t>
            </a:r>
          </a:p>
          <a:p>
            <a:pPr>
              <a:lnSpc>
                <a:spcPct val="90000"/>
              </a:lnSpc>
            </a:pPr>
            <a:endParaRPr lang="en-US" sz="2400" dirty="0"/>
          </a:p>
          <a:p>
            <a:pPr>
              <a:lnSpc>
                <a:spcPct val="90000"/>
              </a:lnSpc>
            </a:pPr>
            <a:r>
              <a:rPr lang="en-US" sz="2400" dirty="0"/>
              <a:t>Use went down for some subgroups (14 year olds and Hispanic ancestry) and up for others (white adolescents). Decriminalization did not affect heavy marijuana use or the frequency of use, suggesting that heavy users may be relatively unaffected by such policy changes </a:t>
            </a:r>
            <a:r>
              <a:rPr lang="en-US" sz="1400" dirty="0"/>
              <a:t>(Coley, Hawkins, </a:t>
            </a:r>
            <a:r>
              <a:rPr lang="en-US" sz="1400" dirty="0" err="1"/>
              <a:t>Ghiani</a:t>
            </a:r>
            <a:r>
              <a:rPr lang="en-US" sz="1400" dirty="0"/>
              <a:t>, </a:t>
            </a:r>
            <a:r>
              <a:rPr lang="en-US" sz="1400" dirty="0" err="1"/>
              <a:t>Kruzik</a:t>
            </a:r>
            <a:r>
              <a:rPr lang="en-US" sz="1400" dirty="0"/>
              <a:t>, &amp; Baum, 2019).</a:t>
            </a:r>
          </a:p>
        </p:txBody>
      </p:sp>
    </p:spTree>
    <p:extLst>
      <p:ext uri="{BB962C8B-B14F-4D97-AF65-F5344CB8AC3E}">
        <p14:creationId xmlns:p14="http://schemas.microsoft.com/office/powerpoint/2010/main" val="3448644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a:t>Summary of Decriminalization Findings</a:t>
            </a:r>
          </a:p>
        </p:txBody>
      </p:sp>
      <p:sp>
        <p:nvSpPr>
          <p:cNvPr id="57347" name="Rectangle 3"/>
          <p:cNvSpPr>
            <a:spLocks noGrp="1" noChangeArrowheads="1"/>
          </p:cNvSpPr>
          <p:nvPr>
            <p:ph type="body" idx="1"/>
          </p:nvPr>
        </p:nvSpPr>
        <p:spPr/>
        <p:txBody>
          <a:bodyPr/>
          <a:lstStyle/>
          <a:p>
            <a:pPr>
              <a:lnSpc>
                <a:spcPct val="90000"/>
              </a:lnSpc>
            </a:pPr>
            <a:r>
              <a:rPr lang="en-US" dirty="0"/>
              <a:t>Overall, it appears that decriminalizing marijuana does NOT result in substantial changes in patterns of marijuana use.</a:t>
            </a:r>
          </a:p>
        </p:txBody>
      </p:sp>
    </p:spTree>
    <p:extLst>
      <p:ext uri="{BB962C8B-B14F-4D97-AF65-F5344CB8AC3E}">
        <p14:creationId xmlns:p14="http://schemas.microsoft.com/office/powerpoint/2010/main" val="36496100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Medical Use</a:t>
            </a:r>
            <a:endParaRPr lang="en-US" i="0" dirty="0"/>
          </a:p>
        </p:txBody>
      </p:sp>
      <p:sp>
        <p:nvSpPr>
          <p:cNvPr id="132099" name="Rectangle 3"/>
          <p:cNvSpPr>
            <a:spLocks noGrp="1" noChangeArrowheads="1"/>
          </p:cNvSpPr>
          <p:nvPr>
            <p:ph type="body" idx="1"/>
          </p:nvPr>
        </p:nvSpPr>
        <p:spPr/>
        <p:txBody>
          <a:bodyPr/>
          <a:lstStyle/>
          <a:p>
            <a:r>
              <a:rPr lang="en-US" sz="2800" dirty="0"/>
              <a:t>After medical marijuana laws were passed</a:t>
            </a:r>
          </a:p>
          <a:p>
            <a:pPr lvl="1"/>
            <a:r>
              <a:rPr lang="en-US" sz="2400" dirty="0"/>
              <a:t>Some studies reported </a:t>
            </a:r>
            <a:r>
              <a:rPr lang="en-US" sz="2400" i="1" dirty="0"/>
              <a:t>increases</a:t>
            </a:r>
            <a:r>
              <a:rPr lang="en-US" sz="2400" dirty="0"/>
              <a:t> in marijuana use in juveniles </a:t>
            </a:r>
            <a:r>
              <a:rPr lang="en-US" sz="1400" dirty="0"/>
              <a:t>(</a:t>
            </a:r>
            <a:r>
              <a:rPr lang="en-US" sz="1400" dirty="0" err="1"/>
              <a:t>Stolzenberg</a:t>
            </a:r>
            <a:r>
              <a:rPr lang="en-US" sz="1400" dirty="0"/>
              <a:t> et al., 2015),  </a:t>
            </a:r>
            <a:r>
              <a:rPr lang="en-US" sz="2400" dirty="0"/>
              <a:t>in college students </a:t>
            </a:r>
            <a:r>
              <a:rPr lang="en-US" sz="1400" dirty="0"/>
              <a:t>(</a:t>
            </a:r>
            <a:r>
              <a:rPr lang="en-US" sz="1400" dirty="0" err="1"/>
              <a:t>Blavos</a:t>
            </a:r>
            <a:r>
              <a:rPr lang="en-US" sz="1400" dirty="0"/>
              <a:t>, 2017), </a:t>
            </a:r>
            <a:r>
              <a:rPr lang="en-US" sz="2400" dirty="0"/>
              <a:t>and in adults 26 and over </a:t>
            </a:r>
            <a:r>
              <a:rPr lang="en-US" sz="1400" dirty="0"/>
              <a:t>(Mauro et al., 2017)</a:t>
            </a:r>
          </a:p>
          <a:p>
            <a:pPr lvl="1"/>
            <a:r>
              <a:rPr lang="en-US" sz="2400" dirty="0"/>
              <a:t>Other studies reported </a:t>
            </a:r>
            <a:r>
              <a:rPr lang="en-US" sz="2400" i="1" dirty="0"/>
              <a:t>no change </a:t>
            </a:r>
            <a:r>
              <a:rPr lang="en-US" sz="2400" dirty="0"/>
              <a:t>in adolescent marijuana use  </a:t>
            </a:r>
            <a:r>
              <a:rPr lang="en-US" sz="1400" dirty="0"/>
              <a:t>(</a:t>
            </a:r>
            <a:r>
              <a:rPr lang="en-US" sz="1400" dirty="0" err="1"/>
              <a:t>Hasin</a:t>
            </a:r>
            <a:r>
              <a:rPr lang="en-US" sz="1400" dirty="0"/>
              <a:t> et al., 2015; Johnson, Hodgkin, &amp; Harris, 2017; </a:t>
            </a:r>
            <a:r>
              <a:rPr lang="en-US" sz="1400" dirty="0" err="1"/>
              <a:t>Khatapoush</a:t>
            </a:r>
            <a:r>
              <a:rPr lang="en-US" sz="1400" dirty="0"/>
              <a:t> &amp; </a:t>
            </a:r>
            <a:r>
              <a:rPr lang="en-US" sz="1400" dirty="0" err="1"/>
              <a:t>Hallfors</a:t>
            </a:r>
            <a:r>
              <a:rPr lang="en-US" sz="1400" dirty="0"/>
              <a:t>, 2004; Lynne-Landsman, Livingston, &amp; </a:t>
            </a:r>
            <a:r>
              <a:rPr lang="en-US" sz="1400" dirty="0" err="1"/>
              <a:t>Wagenarr</a:t>
            </a:r>
            <a:r>
              <a:rPr lang="en-US" sz="1400" dirty="0"/>
              <a:t>, 2013; </a:t>
            </a:r>
            <a:r>
              <a:rPr lang="en-US" sz="1400" dirty="0" err="1"/>
              <a:t>Sarvet</a:t>
            </a:r>
            <a:r>
              <a:rPr lang="en-US" sz="1400" dirty="0"/>
              <a:t>, Wall, Fink et al., 2018; Schinke et al., 2017) </a:t>
            </a:r>
          </a:p>
          <a:p>
            <a:pPr lvl="1"/>
            <a:r>
              <a:rPr lang="en-US" sz="2400" dirty="0"/>
              <a:t>While other studies reported </a:t>
            </a:r>
            <a:r>
              <a:rPr lang="en-US" sz="2400" i="1" dirty="0"/>
              <a:t>decreased</a:t>
            </a:r>
            <a:r>
              <a:rPr lang="en-US" sz="2400" dirty="0"/>
              <a:t> use of marijuana </a:t>
            </a:r>
            <a:r>
              <a:rPr lang="en-US" sz="1400" dirty="0"/>
              <a:t>(Cerda et al., 2018; Keyes et al., 2016; Coley et al., 2019).</a:t>
            </a:r>
          </a:p>
        </p:txBody>
      </p:sp>
    </p:spTree>
    <p:extLst>
      <p:ext uri="{BB962C8B-B14F-4D97-AF65-F5344CB8AC3E}">
        <p14:creationId xmlns:p14="http://schemas.microsoft.com/office/powerpoint/2010/main" val="1369049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Rules of Marijuana “Coffee Shops” in Amsterdam</a:t>
            </a:r>
          </a:p>
        </p:txBody>
      </p:sp>
      <p:sp>
        <p:nvSpPr>
          <p:cNvPr id="3" name="Content Placeholder 2"/>
          <p:cNvSpPr>
            <a:spLocks noGrp="1"/>
          </p:cNvSpPr>
          <p:nvPr>
            <p:ph idx="1"/>
          </p:nvPr>
        </p:nvSpPr>
        <p:spPr/>
        <p:txBody>
          <a:bodyPr/>
          <a:lstStyle/>
          <a:p>
            <a:r>
              <a:rPr lang="en-US" sz="2400" dirty="0"/>
              <a:t>You must be 18 or older (21 years old in some establishments) and always have your passport or ID with you</a:t>
            </a:r>
          </a:p>
          <a:p>
            <a:r>
              <a:rPr lang="en-US" sz="2400" dirty="0"/>
              <a:t>You are allowed to come twice a day maximum to the same coffee shop</a:t>
            </a:r>
          </a:p>
          <a:p>
            <a:r>
              <a:rPr lang="en-US" sz="2400" dirty="0"/>
              <a:t>You can buy a maximum of 5 grams per day (you can bring your own, but then you should buy food or a drink)</a:t>
            </a:r>
          </a:p>
          <a:p>
            <a:r>
              <a:rPr lang="en-US" sz="2400" dirty="0"/>
              <a:t>Alcohol and cigarettes are forbidden</a:t>
            </a:r>
          </a:p>
          <a:p>
            <a:r>
              <a:rPr lang="en-US" sz="2400" dirty="0"/>
              <a:t>You must not cause any nuisance</a:t>
            </a:r>
          </a:p>
          <a:p>
            <a:r>
              <a:rPr lang="en-US" sz="2400" dirty="0"/>
              <a:t>The use of hard drugs is strictly forbidden</a:t>
            </a:r>
          </a:p>
          <a:p>
            <a:endParaRPr lang="en-US" dirty="0"/>
          </a:p>
        </p:txBody>
      </p:sp>
    </p:spTree>
    <p:extLst>
      <p:ext uri="{BB962C8B-B14F-4D97-AF65-F5344CB8AC3E}">
        <p14:creationId xmlns:p14="http://schemas.microsoft.com/office/powerpoint/2010/main" val="2160015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Medical Use</a:t>
            </a:r>
            <a:br>
              <a:rPr lang="en-US" dirty="0"/>
            </a:br>
            <a:r>
              <a:rPr lang="en-US" sz="3200" dirty="0"/>
              <a:t>This is how I would explain these findings</a:t>
            </a:r>
            <a:endParaRPr lang="en-US" sz="3200" i="0" dirty="0"/>
          </a:p>
        </p:txBody>
      </p:sp>
      <p:sp>
        <p:nvSpPr>
          <p:cNvPr id="132099" name="Rectangle 3"/>
          <p:cNvSpPr>
            <a:spLocks noGrp="1" noChangeArrowheads="1"/>
          </p:cNvSpPr>
          <p:nvPr>
            <p:ph type="body" idx="1"/>
          </p:nvPr>
        </p:nvSpPr>
        <p:spPr/>
        <p:txBody>
          <a:bodyPr/>
          <a:lstStyle/>
          <a:p>
            <a:r>
              <a:rPr lang="en-US" sz="2400" dirty="0"/>
              <a:t>The passage of state medical marijuana laws usually does not increase adolescent use of marijuana. </a:t>
            </a:r>
          </a:p>
          <a:p>
            <a:r>
              <a:rPr lang="en-US" sz="2400" dirty="0"/>
              <a:t>Overall, adolescent use tends to be higher in states that ever passed such a law than in other states. </a:t>
            </a:r>
          </a:p>
          <a:p>
            <a:pPr lvl="1"/>
            <a:r>
              <a:rPr lang="en-US" sz="2000" dirty="0"/>
              <a:t>State norms may be the impetus for medical marijuana law enactment </a:t>
            </a:r>
            <a:r>
              <a:rPr lang="en-US" sz="1400" dirty="0"/>
              <a:t>(Johnson, Hodgkin, &amp; Harris, 2017)</a:t>
            </a:r>
            <a:r>
              <a:rPr lang="en-US" sz="2000" dirty="0"/>
              <a:t>. </a:t>
            </a:r>
          </a:p>
          <a:p>
            <a:pPr lvl="1"/>
            <a:r>
              <a:rPr lang="en-US" sz="2000" dirty="0"/>
              <a:t>Some researchers </a:t>
            </a:r>
            <a:r>
              <a:rPr lang="en-US" sz="1400" dirty="0"/>
              <a:t>(Wall et al. ,2016) </a:t>
            </a:r>
            <a:r>
              <a:rPr lang="en-US" sz="2000" dirty="0"/>
              <a:t>argue that states that pass medical marijuana laws already have higher marijuana use than states that don’t pass these laws.  And after these laws are passed, there isn’t evidence for an increase in youth use </a:t>
            </a:r>
            <a:r>
              <a:rPr lang="en-US" sz="1400" dirty="0"/>
              <a:t>(</a:t>
            </a:r>
            <a:r>
              <a:rPr lang="en-US" sz="1400" dirty="0" err="1"/>
              <a:t>Cerdá</a:t>
            </a:r>
            <a:r>
              <a:rPr lang="en-US" sz="1400" dirty="0"/>
              <a:t> et al., 2012; Choo et al., 2014).</a:t>
            </a:r>
          </a:p>
          <a:p>
            <a:endParaRPr lang="en-US" sz="2200" dirty="0"/>
          </a:p>
        </p:txBody>
      </p:sp>
    </p:spTree>
    <p:extLst>
      <p:ext uri="{BB962C8B-B14F-4D97-AF65-F5344CB8AC3E}">
        <p14:creationId xmlns:p14="http://schemas.microsoft.com/office/powerpoint/2010/main" val="13785959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other studies of note</a:t>
            </a:r>
          </a:p>
        </p:txBody>
      </p:sp>
      <p:sp>
        <p:nvSpPr>
          <p:cNvPr id="3" name="Content Placeholder 2"/>
          <p:cNvSpPr>
            <a:spLocks noGrp="1"/>
          </p:cNvSpPr>
          <p:nvPr>
            <p:ph idx="1"/>
          </p:nvPr>
        </p:nvSpPr>
        <p:spPr/>
        <p:txBody>
          <a:bodyPr/>
          <a:lstStyle/>
          <a:p>
            <a:r>
              <a:rPr lang="en-US" sz="2400" dirty="0"/>
              <a:t>Students who attended college in states with medical marijuana laws were more likely to experience negative consequences (injury, memory loss, doing something they regretted) as a result of using marijuana compared to students in non-medical marijuana states </a:t>
            </a:r>
            <a:r>
              <a:rPr lang="en-US" sz="1400" dirty="0"/>
              <a:t>(</a:t>
            </a:r>
            <a:r>
              <a:rPr lang="en-US" sz="1400" dirty="0" err="1"/>
              <a:t>Blavos</a:t>
            </a:r>
            <a:r>
              <a:rPr lang="en-US" sz="1400" dirty="0"/>
              <a:t>, 2017)</a:t>
            </a:r>
            <a:r>
              <a:rPr lang="en-US" sz="2400" dirty="0"/>
              <a:t>.</a:t>
            </a:r>
          </a:p>
          <a:p>
            <a:endParaRPr lang="en-US" sz="2400" dirty="0"/>
          </a:p>
          <a:p>
            <a:r>
              <a:rPr lang="en-US" sz="2400" dirty="0"/>
              <a:t>Reported increase in use of other drugs (hallucinogens, designer drugs, opiates, cigarettes) after medical marijuana laws passed </a:t>
            </a:r>
            <a:r>
              <a:rPr lang="en-US" sz="1400" dirty="0"/>
              <a:t>(</a:t>
            </a:r>
            <a:r>
              <a:rPr lang="en-US" sz="1400" dirty="0" err="1"/>
              <a:t>Blavos</a:t>
            </a:r>
            <a:r>
              <a:rPr lang="en-US" sz="1400" dirty="0"/>
              <a:t>, 2017; Monitoring the Future 1991-2015)</a:t>
            </a:r>
            <a:r>
              <a:rPr lang="en-US" sz="2400" dirty="0"/>
              <a:t>.</a:t>
            </a:r>
          </a:p>
        </p:txBody>
      </p:sp>
    </p:spTree>
    <p:extLst>
      <p:ext uri="{BB962C8B-B14F-4D97-AF65-F5344CB8AC3E}">
        <p14:creationId xmlns:p14="http://schemas.microsoft.com/office/powerpoint/2010/main" val="24043958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Legalization</a:t>
            </a:r>
          </a:p>
        </p:txBody>
      </p:sp>
      <p:sp>
        <p:nvSpPr>
          <p:cNvPr id="3" name="Content Placeholder 2"/>
          <p:cNvSpPr>
            <a:spLocks noGrp="1"/>
          </p:cNvSpPr>
          <p:nvPr>
            <p:ph idx="1"/>
          </p:nvPr>
        </p:nvSpPr>
        <p:spPr/>
        <p:txBody>
          <a:bodyPr/>
          <a:lstStyle/>
          <a:p>
            <a:r>
              <a:rPr lang="en-US" sz="2400" dirty="0"/>
              <a:t>Several studies </a:t>
            </a:r>
            <a:r>
              <a:rPr lang="en-US" sz="2400" i="1" dirty="0"/>
              <a:t>do</a:t>
            </a:r>
            <a:r>
              <a:rPr lang="en-US" sz="2400" dirty="0"/>
              <a:t> show an increase in marijuana use after legalization </a:t>
            </a:r>
            <a:r>
              <a:rPr lang="en-US" sz="1400" dirty="0"/>
              <a:t>(Kerr, Bae, &amp; </a:t>
            </a:r>
            <a:r>
              <a:rPr lang="en-US" sz="1400" dirty="0" err="1"/>
              <a:t>Koval</a:t>
            </a:r>
            <a:r>
              <a:rPr lang="en-US" sz="1400" dirty="0"/>
              <a:t>, 2018; Miller, 2019; Schinke, Schwinn, Hopkins, </a:t>
            </a:r>
            <a:r>
              <a:rPr lang="en-US" sz="1400" dirty="0" err="1"/>
              <a:t>Gorroochurn</a:t>
            </a:r>
            <a:r>
              <a:rPr lang="en-US" sz="1400" dirty="0"/>
              <a:t>, &amp; Wahlstrom, 2017; </a:t>
            </a:r>
            <a:r>
              <a:rPr lang="en-US" sz="1400" dirty="0" err="1"/>
              <a:t>Stormshak</a:t>
            </a:r>
            <a:r>
              <a:rPr lang="en-US" sz="1400" dirty="0"/>
              <a:t> et al., 2019).</a:t>
            </a:r>
          </a:p>
          <a:p>
            <a:r>
              <a:rPr lang="en-US" sz="2400" dirty="0"/>
              <a:t>There is some evidence that this increase may be mostly in people who are already regular users, and maybe not in those who are occasional users </a:t>
            </a:r>
            <a:r>
              <a:rPr lang="en-US" sz="1400" dirty="0"/>
              <a:t>(</a:t>
            </a:r>
            <a:r>
              <a:rPr lang="en-US" sz="1400" dirty="0" err="1"/>
              <a:t>Pacula</a:t>
            </a:r>
            <a:r>
              <a:rPr lang="en-US" sz="1400" dirty="0"/>
              <a:t> &amp; Smart, 2017).</a:t>
            </a:r>
          </a:p>
          <a:p>
            <a:r>
              <a:rPr lang="en-US" sz="2400" dirty="0"/>
              <a:t>Other studies found </a:t>
            </a:r>
            <a:r>
              <a:rPr lang="en-US" sz="2400" i="1" dirty="0"/>
              <a:t>no change </a:t>
            </a:r>
            <a:r>
              <a:rPr lang="en-US" sz="2400" dirty="0"/>
              <a:t>in marijuana use after legalization </a:t>
            </a:r>
            <a:r>
              <a:rPr lang="en-US" sz="1400" dirty="0"/>
              <a:t>(</a:t>
            </a:r>
            <a:r>
              <a:rPr lang="en-US" sz="1400" dirty="0" err="1"/>
              <a:t>Estoup</a:t>
            </a:r>
            <a:r>
              <a:rPr lang="en-US" sz="1400"/>
              <a:t>, 2016; Schinke </a:t>
            </a:r>
            <a:r>
              <a:rPr lang="en-US" sz="1400" dirty="0"/>
              <a:t>et al., 2017).</a:t>
            </a:r>
          </a:p>
          <a:p>
            <a:endParaRPr lang="en-US" sz="2800" dirty="0">
              <a:effectLst/>
            </a:endParaRPr>
          </a:p>
        </p:txBody>
      </p:sp>
    </p:spTree>
    <p:extLst>
      <p:ext uri="{BB962C8B-B14F-4D97-AF65-F5344CB8AC3E}">
        <p14:creationId xmlns:p14="http://schemas.microsoft.com/office/powerpoint/2010/main" val="40245078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other studies of note</a:t>
            </a:r>
          </a:p>
        </p:txBody>
      </p:sp>
      <p:sp>
        <p:nvSpPr>
          <p:cNvPr id="3" name="Content Placeholder 2"/>
          <p:cNvSpPr>
            <a:spLocks noGrp="1"/>
          </p:cNvSpPr>
          <p:nvPr>
            <p:ph idx="1"/>
          </p:nvPr>
        </p:nvSpPr>
        <p:spPr/>
        <p:txBody>
          <a:bodyPr/>
          <a:lstStyle/>
          <a:p>
            <a:r>
              <a:rPr lang="en-US" sz="2400" dirty="0"/>
              <a:t>Adolescents have shown decreased perceptions of harm from marijuana and increases in favorable attitudes about use after legalization</a:t>
            </a:r>
            <a:r>
              <a:rPr lang="en-US" sz="1400" dirty="0"/>
              <a:t> (Cerda et al., 2018; Fleming, </a:t>
            </a:r>
            <a:r>
              <a:rPr lang="en-US" sz="1400" dirty="0" err="1"/>
              <a:t>Guttmannova</a:t>
            </a:r>
            <a:r>
              <a:rPr lang="en-US" sz="1400" dirty="0"/>
              <a:t>, </a:t>
            </a:r>
            <a:r>
              <a:rPr lang="en-US" sz="1400" dirty="0" err="1"/>
              <a:t>Cambron</a:t>
            </a:r>
            <a:r>
              <a:rPr lang="en-US" sz="1400" dirty="0"/>
              <a:t>, </a:t>
            </a:r>
            <a:r>
              <a:rPr lang="en-US" sz="1400" dirty="0" err="1"/>
              <a:t>Rhew</a:t>
            </a:r>
            <a:r>
              <a:rPr lang="en-US" sz="1400" dirty="0"/>
              <a:t> &amp; </a:t>
            </a:r>
            <a:r>
              <a:rPr lang="en-US" sz="1400" dirty="0" err="1"/>
              <a:t>Oesterle</a:t>
            </a:r>
            <a:r>
              <a:rPr lang="en-US" sz="1400" dirty="0"/>
              <a:t>, 2016; Keyes et al., 2016; Wen, </a:t>
            </a:r>
            <a:r>
              <a:rPr lang="en-US" sz="1400" dirty="0" err="1"/>
              <a:t>Hockenberry</a:t>
            </a:r>
            <a:r>
              <a:rPr lang="en-US" sz="1400" dirty="0"/>
              <a:t>, &amp; </a:t>
            </a:r>
            <a:r>
              <a:rPr lang="en-US" sz="1400" dirty="0" err="1"/>
              <a:t>Druss</a:t>
            </a:r>
            <a:r>
              <a:rPr lang="en-US" sz="1400" dirty="0"/>
              <a:t>, 2018). </a:t>
            </a:r>
          </a:p>
          <a:p>
            <a:r>
              <a:rPr lang="en-US" sz="2400" dirty="0"/>
              <a:t>Cannabis-involved driving increased in CA after legalization </a:t>
            </a:r>
            <a:r>
              <a:rPr lang="en-US" sz="1400" dirty="0"/>
              <a:t>(Johnson, Kelley-Baker, </a:t>
            </a:r>
            <a:r>
              <a:rPr lang="en-US" sz="1400" dirty="0" err="1"/>
              <a:t>Voas</a:t>
            </a:r>
            <a:r>
              <a:rPr lang="en-US" sz="1400" dirty="0"/>
              <a:t>, &amp; Lacey, 2012). </a:t>
            </a:r>
          </a:p>
          <a:p>
            <a:r>
              <a:rPr lang="en-US" sz="2400" dirty="0"/>
              <a:t>Significant increase in adolescent marijuana-associated emergency department and urgent care visits in CO after marijuana was legalized </a:t>
            </a:r>
            <a:r>
              <a:rPr lang="en-US" sz="1400" dirty="0"/>
              <a:t>(Wang, Davies, </a:t>
            </a:r>
            <a:r>
              <a:rPr lang="en-US" sz="1400" dirty="0" err="1"/>
              <a:t>Halmo</a:t>
            </a:r>
            <a:r>
              <a:rPr lang="en-US" sz="1400" dirty="0"/>
              <a:t>, Sass, &amp; Mistry, 2018). </a:t>
            </a:r>
          </a:p>
          <a:p>
            <a:r>
              <a:rPr lang="en-US" sz="2400" dirty="0"/>
              <a:t>Marijuana use associated with increase in odds of physical dating violence victimization </a:t>
            </a:r>
            <a:r>
              <a:rPr lang="en-US" sz="1400" dirty="0"/>
              <a:t>(Johnson, La Valley, et al., 2017).</a:t>
            </a:r>
          </a:p>
          <a:p>
            <a:endParaRPr lang="en-US" sz="2000" dirty="0">
              <a:effectLst/>
              <a:latin typeface="Times New Roman" panose="02020603050405020304" pitchFamily="18" charset="0"/>
              <a:cs typeface="Times New Roman" panose="02020603050405020304" pitchFamily="18" charset="0"/>
            </a:endParaRPr>
          </a:p>
          <a:p>
            <a:endParaRPr lang="en-US" sz="2000" dirty="0">
              <a:effectLst/>
            </a:endParaRPr>
          </a:p>
          <a:p>
            <a:endParaRPr lang="en-US" sz="2000" dirty="0">
              <a:effectLst/>
            </a:endParaRPr>
          </a:p>
          <a:p>
            <a:endParaRPr lang="en-US" dirty="0"/>
          </a:p>
        </p:txBody>
      </p:sp>
    </p:spTree>
    <p:extLst>
      <p:ext uri="{BB962C8B-B14F-4D97-AF65-F5344CB8AC3E}">
        <p14:creationId xmlns:p14="http://schemas.microsoft.com/office/powerpoint/2010/main" val="35882572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 we summarize all this?</a:t>
            </a:r>
          </a:p>
        </p:txBody>
      </p:sp>
      <p:sp>
        <p:nvSpPr>
          <p:cNvPr id="3" name="Content Placeholder 2"/>
          <p:cNvSpPr>
            <a:spLocks noGrp="1"/>
          </p:cNvSpPr>
          <p:nvPr>
            <p:ph idx="1"/>
          </p:nvPr>
        </p:nvSpPr>
        <p:spPr/>
        <p:txBody>
          <a:bodyPr/>
          <a:lstStyle/>
          <a:p>
            <a:pPr marL="0" indent="0">
              <a:buNone/>
            </a:pPr>
            <a:r>
              <a:rPr lang="en-US" sz="2000" dirty="0"/>
              <a:t>This is how I would summarize the above data (but keep in mind earlier mentioned caveats):  </a:t>
            </a:r>
          </a:p>
          <a:p>
            <a:r>
              <a:rPr lang="en-US" sz="2000" dirty="0"/>
              <a:t>The majority of the data do </a:t>
            </a:r>
            <a:r>
              <a:rPr lang="en-US" sz="2000" i="1" dirty="0"/>
              <a:t>not</a:t>
            </a:r>
            <a:r>
              <a:rPr lang="en-US" sz="2000" dirty="0"/>
              <a:t> show an increase in marijuana use after decriminalization. </a:t>
            </a:r>
          </a:p>
          <a:p>
            <a:r>
              <a:rPr lang="en-US" sz="2000" dirty="0"/>
              <a:t>For medical marijuana, most evidence would indicate that it does </a:t>
            </a:r>
            <a:r>
              <a:rPr lang="en-US" sz="2000" i="1" dirty="0"/>
              <a:t>not</a:t>
            </a:r>
            <a:r>
              <a:rPr lang="en-US" sz="2000" dirty="0"/>
              <a:t> result in an increase in marijuana use in adolescents.  Many researchers argue that marijuana use is already higher in those states that eventually enact medical marijuana laws compared to states that don’t allow medical marijuana. </a:t>
            </a:r>
          </a:p>
          <a:p>
            <a:r>
              <a:rPr lang="en-US" sz="2000" dirty="0"/>
              <a:t>For legalization, there seems to be some evidence of </a:t>
            </a:r>
            <a:r>
              <a:rPr lang="en-US" sz="2000" i="1" dirty="0"/>
              <a:t>increased use </a:t>
            </a:r>
            <a:r>
              <a:rPr lang="en-US" sz="2000" dirty="0"/>
              <a:t>after legalization. </a:t>
            </a:r>
          </a:p>
          <a:p>
            <a:r>
              <a:rPr lang="en-US" sz="2000" dirty="0"/>
              <a:t>There are some disturbing trends in terms of perception of harm, traffic accidents, and emergency room visits in states passing marijuana laws.</a:t>
            </a:r>
          </a:p>
        </p:txBody>
      </p:sp>
    </p:spTree>
    <p:extLst>
      <p:ext uri="{BB962C8B-B14F-4D97-AF65-F5344CB8AC3E}">
        <p14:creationId xmlns:p14="http://schemas.microsoft.com/office/powerpoint/2010/main" val="18568056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Alabama’s Marijuana Laws?</a:t>
            </a:r>
          </a:p>
        </p:txBody>
      </p:sp>
      <p:sp>
        <p:nvSpPr>
          <p:cNvPr id="3" name="Content Placeholder 2"/>
          <p:cNvSpPr>
            <a:spLocks noGrp="1"/>
          </p:cNvSpPr>
          <p:nvPr>
            <p:ph idx="1"/>
          </p:nvPr>
        </p:nvSpPr>
        <p:spPr/>
        <p:txBody>
          <a:bodyPr/>
          <a:lstStyle/>
          <a:p>
            <a:r>
              <a:rPr lang="en-US" sz="2000" dirty="0"/>
              <a:t>AL has passed a medical CBD (</a:t>
            </a:r>
            <a:r>
              <a:rPr lang="en-US" sz="2000" dirty="0" err="1"/>
              <a:t>cannabidiol</a:t>
            </a:r>
            <a:r>
              <a:rPr lang="en-US" sz="2000" dirty="0"/>
              <a:t>) law allowing for the use of cannabis extracts that are high in CBD and low in THC in instances where a physician has recommended such treatment to a patient with a state-qualifying condition (epilepsy).</a:t>
            </a:r>
          </a:p>
          <a:p>
            <a:r>
              <a:rPr lang="en-US" sz="2000" dirty="0"/>
              <a:t>In Alabama, marijuana for "personal use only" is a Class A Misdemeanor, punishable by a maximum sentence of 1 year and a maximum fine of $6,000.</a:t>
            </a:r>
          </a:p>
          <a:p>
            <a:r>
              <a:rPr lang="en-US" sz="2000" dirty="0"/>
              <a:t>Marijuana possessed for reasons other than "personal use," or if the offender has been previously convicted of marijuana possession for "personal use" only, is unlawful possession of marijuana in the first degree and is a Class C felony, punishable by a prison sentence of a minimum of one year in prison and a maximum sentence of 10 years in prison, along with a maximum fine of $15,000.</a:t>
            </a:r>
          </a:p>
          <a:p>
            <a:endParaRPr lang="en-US" sz="2400" dirty="0">
              <a:effectLst/>
            </a:endParaRPr>
          </a:p>
          <a:p>
            <a:pPr marL="0" indent="0">
              <a:buNone/>
            </a:pPr>
            <a:endParaRPr lang="en-US" sz="2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a:xfrm>
            <a:off x="473825" y="1600200"/>
            <a:ext cx="8229600" cy="4114800"/>
          </a:xfrm>
        </p:spPr>
        <p:txBody>
          <a:bodyPr/>
          <a:lstStyle/>
          <a:p>
            <a:r>
              <a:rPr lang="en-US" sz="1000" dirty="0" err="1">
                <a:effectLst/>
              </a:rPr>
              <a:t>Blavos</a:t>
            </a:r>
            <a:r>
              <a:rPr lang="en-US" sz="1000" dirty="0">
                <a:effectLst/>
              </a:rPr>
              <a:t>, A. A. (2017). </a:t>
            </a:r>
            <a:r>
              <a:rPr lang="en-US" sz="1000" i="1" dirty="0">
                <a:effectLst/>
              </a:rPr>
              <a:t>Medical marijuana: The impact on college students</a:t>
            </a:r>
            <a:r>
              <a:rPr lang="en-US" sz="1000" dirty="0">
                <a:effectLst/>
              </a:rPr>
              <a:t>. </a:t>
            </a:r>
            <a:r>
              <a:rPr lang="en-US" sz="1000" i="1" dirty="0">
                <a:effectLst/>
              </a:rPr>
              <a:t>Dissertation Abstracts International: Section B: The Sciences 	and Engineering</a:t>
            </a:r>
            <a:r>
              <a:rPr lang="en-US" sz="1000" dirty="0">
                <a:effectLst/>
              </a:rPr>
              <a:t>. ProQuest Information &amp; Learning. Retrieved from 	</a:t>
            </a:r>
            <a:r>
              <a:rPr lang="en-US" sz="1000" u="sng" dirty="0">
                <a:effectLst/>
                <a:hlinkClick r:id="rId2"/>
              </a:rPr>
              <a:t>https://search.ebscohost.com.ezproxy.bsc.edu/login.aspx?direct=true&amp;db=psyh&amp;AN=2017-01060-127&amp;site=ehost-live</a:t>
            </a:r>
            <a:endParaRPr lang="en-US" sz="1000" u="sng" dirty="0">
              <a:effectLst/>
            </a:endParaRPr>
          </a:p>
          <a:p>
            <a:r>
              <a:rPr lang="en-US" sz="1000" dirty="0" err="1">
                <a:effectLst/>
              </a:rPr>
              <a:t>Cerdá</a:t>
            </a:r>
            <a:r>
              <a:rPr lang="en-US" sz="1000" dirty="0">
                <a:effectLst/>
              </a:rPr>
              <a:t>, M., </a:t>
            </a:r>
            <a:r>
              <a:rPr lang="en-US" sz="1000" dirty="0" err="1">
                <a:effectLst/>
              </a:rPr>
              <a:t>Sarvet</a:t>
            </a:r>
            <a:r>
              <a:rPr lang="en-US" sz="1000" dirty="0">
                <a:effectLst/>
              </a:rPr>
              <a:t>, A. L., Wall, M., Feng, T., Keyes, K. M., </a:t>
            </a:r>
            <a:r>
              <a:rPr lang="en-US" sz="1000" dirty="0" err="1">
                <a:effectLst/>
              </a:rPr>
              <a:t>Galea</a:t>
            </a:r>
            <a:r>
              <a:rPr lang="en-US" sz="1000" dirty="0">
                <a:effectLst/>
              </a:rPr>
              <a:t>, S., &amp; </a:t>
            </a:r>
            <a:r>
              <a:rPr lang="en-US" sz="1000" dirty="0" err="1">
                <a:effectLst/>
              </a:rPr>
              <a:t>Hasin</a:t>
            </a:r>
            <a:r>
              <a:rPr lang="en-US" sz="1000" dirty="0">
                <a:effectLst/>
              </a:rPr>
              <a:t>, D. S. (2018). Medical marijuana laws and adolescent use of 	marijuana and other substances: Alcohol, cigarettes, prescription drugs, and other illicit drugs. </a:t>
            </a:r>
            <a:r>
              <a:rPr lang="en-US" sz="1000" i="1" dirty="0">
                <a:effectLst/>
              </a:rPr>
              <a:t>Drug And Alcohol Dependence</a:t>
            </a:r>
            <a:r>
              <a:rPr lang="en-US" sz="1000" dirty="0">
                <a:effectLst/>
              </a:rPr>
              <a:t>, 	</a:t>
            </a:r>
            <a:r>
              <a:rPr lang="en-US" sz="1000" i="1" dirty="0">
                <a:effectLst/>
              </a:rPr>
              <a:t>183,</a:t>
            </a:r>
            <a:r>
              <a:rPr lang="en-US" sz="1000" dirty="0">
                <a:effectLst/>
              </a:rPr>
              <a:t>62-68. doi:10.1016/j.drugalcdep.2017.10.021</a:t>
            </a:r>
          </a:p>
          <a:p>
            <a:r>
              <a:rPr lang="en-US" sz="1000" dirty="0" err="1">
                <a:effectLst/>
              </a:rPr>
              <a:t>Cerdá</a:t>
            </a:r>
            <a:r>
              <a:rPr lang="en-US" sz="1000" dirty="0">
                <a:effectLst/>
              </a:rPr>
              <a:t>, M., Wall, M., Keyes, K. M., </a:t>
            </a:r>
            <a:r>
              <a:rPr lang="en-US" sz="1000" dirty="0" err="1">
                <a:effectLst/>
              </a:rPr>
              <a:t>Galea</a:t>
            </a:r>
            <a:r>
              <a:rPr lang="en-US" sz="1000" dirty="0">
                <a:effectLst/>
              </a:rPr>
              <a:t>, S., &amp; </a:t>
            </a:r>
            <a:r>
              <a:rPr lang="en-US" sz="1000" dirty="0" err="1">
                <a:effectLst/>
              </a:rPr>
              <a:t>Hasin</a:t>
            </a:r>
            <a:r>
              <a:rPr lang="en-US" sz="1000" dirty="0">
                <a:effectLst/>
              </a:rPr>
              <a:t>, D. (2012). Medical marijuana laws in 50 states: Investigating the relationship 	between state legalization of medical marijuana and marijuana use, abuse and dependence. </a:t>
            </a:r>
            <a:r>
              <a:rPr lang="en-US" sz="1000" i="1" dirty="0">
                <a:effectLst/>
              </a:rPr>
              <a:t>Drug And Alcohol Dependence</a:t>
            </a:r>
            <a:r>
              <a:rPr lang="en-US" sz="1000" dirty="0">
                <a:effectLst/>
              </a:rPr>
              <a:t>, 	</a:t>
            </a:r>
            <a:r>
              <a:rPr lang="en-US" sz="1000" i="1" dirty="0">
                <a:effectLst/>
              </a:rPr>
              <a:t>120</a:t>
            </a:r>
            <a:r>
              <a:rPr lang="en-US" sz="1000" dirty="0">
                <a:effectLst/>
              </a:rPr>
              <a:t>(1-3), 22-27. doi:10.1016/j.drugalcdep.2011.06.011</a:t>
            </a:r>
          </a:p>
          <a:p>
            <a:r>
              <a:rPr lang="en-US" sz="1000" dirty="0">
                <a:effectLst/>
              </a:rPr>
              <a:t>Choo, E. K., Benz, M., </a:t>
            </a:r>
            <a:r>
              <a:rPr lang="en-US" sz="1000" dirty="0" err="1">
                <a:effectLst/>
              </a:rPr>
              <a:t>Zaller</a:t>
            </a:r>
            <a:r>
              <a:rPr lang="en-US" sz="1000" dirty="0">
                <a:effectLst/>
              </a:rPr>
              <a:t>, N., Warren, O., Rising, K. L., &amp; McConnell, K. J. (2014). The impact of state medical marijuana legislation 	on adolescent marijuana use. </a:t>
            </a:r>
            <a:r>
              <a:rPr lang="en-US" sz="1000" i="1" dirty="0">
                <a:effectLst/>
              </a:rPr>
              <a:t>Journal Of Adolescent Health</a:t>
            </a:r>
            <a:r>
              <a:rPr lang="en-US" sz="1000" dirty="0">
                <a:effectLst/>
              </a:rPr>
              <a:t>, </a:t>
            </a:r>
            <a:r>
              <a:rPr lang="en-US" sz="1000" i="1" dirty="0">
                <a:effectLst/>
              </a:rPr>
              <a:t>55</a:t>
            </a:r>
            <a:r>
              <a:rPr lang="en-US" sz="1000" dirty="0">
                <a:effectLst/>
              </a:rPr>
              <a:t>(2), 160-166. doi:10.1016/j.jadohealth.2014.02.018</a:t>
            </a:r>
          </a:p>
          <a:p>
            <a:r>
              <a:rPr lang="en-US" sz="1000" dirty="0">
                <a:effectLst/>
              </a:rPr>
              <a:t>Coley, R. L., Hawkins, S. S., </a:t>
            </a:r>
            <a:r>
              <a:rPr lang="en-US" sz="1000" dirty="0" err="1">
                <a:effectLst/>
              </a:rPr>
              <a:t>Ghiani</a:t>
            </a:r>
            <a:r>
              <a:rPr lang="en-US" sz="1000" dirty="0">
                <a:effectLst/>
              </a:rPr>
              <a:t>, M., </a:t>
            </a:r>
            <a:r>
              <a:rPr lang="en-US" sz="1000" dirty="0" err="1">
                <a:effectLst/>
              </a:rPr>
              <a:t>Kruzik</a:t>
            </a:r>
            <a:r>
              <a:rPr lang="en-US" sz="1000" dirty="0">
                <a:effectLst/>
              </a:rPr>
              <a:t>, C., &amp; Baum, C. F. (2019). A quasi-experimental evaluation of marijuana policies and 	youth marijuana use. </a:t>
            </a:r>
            <a:r>
              <a:rPr lang="en-US" sz="1000" i="1" dirty="0">
                <a:effectLst/>
              </a:rPr>
              <a:t>The American Journal of Drug and Alcohol Abuse</a:t>
            </a:r>
            <a:r>
              <a:rPr lang="en-US" sz="1000" dirty="0">
                <a:effectLst/>
              </a:rPr>
              <a:t>. https://doi.org/10.1080/00952990.2018.1559847</a:t>
            </a:r>
          </a:p>
          <a:p>
            <a:r>
              <a:rPr lang="en-US" sz="1000" dirty="0">
                <a:effectLst/>
              </a:rPr>
              <a:t>Fleming, C. B., </a:t>
            </a:r>
            <a:r>
              <a:rPr lang="en-US" sz="1000" dirty="0" err="1">
                <a:effectLst/>
              </a:rPr>
              <a:t>Guttmannova</a:t>
            </a:r>
            <a:r>
              <a:rPr lang="en-US" sz="1000" dirty="0">
                <a:effectLst/>
              </a:rPr>
              <a:t>, K., </a:t>
            </a:r>
            <a:r>
              <a:rPr lang="en-US" sz="1000" dirty="0" err="1">
                <a:effectLst/>
              </a:rPr>
              <a:t>Cambron</a:t>
            </a:r>
            <a:r>
              <a:rPr lang="en-US" sz="1000" dirty="0">
                <a:effectLst/>
              </a:rPr>
              <a:t>, C., </a:t>
            </a:r>
            <a:r>
              <a:rPr lang="en-US" sz="1000" dirty="0" err="1">
                <a:effectLst/>
              </a:rPr>
              <a:t>Rhew</a:t>
            </a:r>
            <a:r>
              <a:rPr lang="en-US" sz="1000" dirty="0">
                <a:effectLst/>
              </a:rPr>
              <a:t>, I. C., &amp; </a:t>
            </a:r>
            <a:r>
              <a:rPr lang="en-US" sz="1000" dirty="0" err="1">
                <a:effectLst/>
              </a:rPr>
              <a:t>Oesterle</a:t>
            </a:r>
            <a:r>
              <a:rPr lang="en-US" sz="1000" dirty="0">
                <a:effectLst/>
              </a:rPr>
              <a:t>, S. (2016). Examination of the divergence in trends for 	adolescent marijuana use and marijuana-specific risk factors in Washington State. </a:t>
            </a:r>
            <a:r>
              <a:rPr lang="en-US" sz="1000" i="1" dirty="0">
                <a:effectLst/>
              </a:rPr>
              <a:t>Journal of Adolescent Health</a:t>
            </a:r>
            <a:r>
              <a:rPr lang="en-US" sz="1000" dirty="0">
                <a:effectLst/>
              </a:rPr>
              <a:t>, </a:t>
            </a:r>
            <a:r>
              <a:rPr lang="en-US" sz="1000" i="1" dirty="0">
                <a:effectLst/>
              </a:rPr>
              <a:t>59</a:t>
            </a:r>
            <a:r>
              <a:rPr lang="en-US" sz="1000" dirty="0">
                <a:effectLst/>
              </a:rPr>
              <a:t>(3), 269–	275. </a:t>
            </a:r>
            <a:r>
              <a:rPr lang="en-US" sz="1000" dirty="0">
                <a:effectLst/>
                <a:hlinkClick r:id="rId3"/>
              </a:rPr>
              <a:t>https://doi.org/10.1016/j.jadohealth.2016.05.008</a:t>
            </a:r>
            <a:endParaRPr lang="en-US" sz="1000" dirty="0">
              <a:effectLst/>
            </a:endParaRPr>
          </a:p>
          <a:p>
            <a:r>
              <a:rPr lang="en-US" sz="1000" dirty="0" err="1">
                <a:effectLst/>
              </a:rPr>
              <a:t>Hasin</a:t>
            </a:r>
            <a:r>
              <a:rPr lang="en-US" sz="1000" dirty="0">
                <a:effectLst/>
              </a:rPr>
              <a:t>, D. S., Wall, M., Keyes, K. M., </a:t>
            </a:r>
            <a:r>
              <a:rPr lang="en-US" sz="1000" dirty="0" err="1">
                <a:effectLst/>
              </a:rPr>
              <a:t>Cerdá</a:t>
            </a:r>
            <a:r>
              <a:rPr lang="en-US" sz="1000" dirty="0">
                <a:effectLst/>
              </a:rPr>
              <a:t>, M., </a:t>
            </a:r>
            <a:r>
              <a:rPr lang="en-US" sz="1000" dirty="0" err="1">
                <a:effectLst/>
              </a:rPr>
              <a:t>Schulenberg</a:t>
            </a:r>
            <a:r>
              <a:rPr lang="en-US" sz="1000" dirty="0">
                <a:effectLst/>
              </a:rPr>
              <a:t>, J., O'Malley, P. M., &amp; ... Feng, T. (2015). Medical marijuana laws and 	adolescent marijuana use in the USA from 1991 to 2014: Results from annual, repeated cross-sectional surveys. </a:t>
            </a:r>
            <a:r>
              <a:rPr lang="en-US" sz="1000" i="1" dirty="0">
                <a:effectLst/>
              </a:rPr>
              <a:t>The Lancet 	Psychiatry</a:t>
            </a:r>
            <a:r>
              <a:rPr lang="en-US" sz="1000" dirty="0">
                <a:effectLst/>
              </a:rPr>
              <a:t>, </a:t>
            </a:r>
            <a:r>
              <a:rPr lang="en-US" sz="1000" i="1" dirty="0">
                <a:effectLst/>
              </a:rPr>
              <a:t>2</a:t>
            </a:r>
            <a:r>
              <a:rPr lang="en-US" sz="1000" dirty="0">
                <a:effectLst/>
              </a:rPr>
              <a:t>(7), 601-608. doi:10.1016/S2215-0366(15)00217-5</a:t>
            </a:r>
          </a:p>
          <a:p>
            <a:r>
              <a:rPr lang="en-US" sz="1000" dirty="0">
                <a:effectLst/>
              </a:rPr>
              <a:t>Johnson, J., Hodgkin, D., &amp; Harris, S. K. (2017). The design of medical marijuana laws and adolescent use and heavy use of marijuana: 	Analysis of 45 states from 1991 to 2011. </a:t>
            </a:r>
            <a:r>
              <a:rPr lang="en-US" sz="1000" i="1" dirty="0">
                <a:effectLst/>
              </a:rPr>
              <a:t>Drug And Alcohol Dependence</a:t>
            </a:r>
            <a:r>
              <a:rPr lang="en-US" sz="1000" dirty="0">
                <a:effectLst/>
              </a:rPr>
              <a:t>, </a:t>
            </a:r>
            <a:r>
              <a:rPr lang="en-US" sz="1000" i="1" dirty="0">
                <a:effectLst/>
              </a:rPr>
              <a:t>170</a:t>
            </a:r>
            <a:r>
              <a:rPr lang="en-US" sz="1000" dirty="0">
                <a:effectLst/>
              </a:rPr>
              <a:t>1-8. doi:10.1016/j.drugalcdep.2016.10.028</a:t>
            </a:r>
          </a:p>
          <a:p>
            <a:r>
              <a:rPr lang="en-US" sz="1000" dirty="0">
                <a:effectLst/>
              </a:rPr>
              <a:t>Johnson, M. B., Kelley-Baker, T., </a:t>
            </a:r>
            <a:r>
              <a:rPr lang="en-US" sz="1000" dirty="0" err="1">
                <a:effectLst/>
              </a:rPr>
              <a:t>Voas</a:t>
            </a:r>
            <a:r>
              <a:rPr lang="en-US" sz="1000" dirty="0">
                <a:effectLst/>
              </a:rPr>
              <a:t>, R. B., &amp; Lacey, J. H. (2012). The prevalence of cannabis-involved driving in California. </a:t>
            </a:r>
            <a:r>
              <a:rPr lang="en-US" sz="1000" i="1" dirty="0">
                <a:effectLst/>
              </a:rPr>
              <a:t>Drug And 	Alcohol Dependence</a:t>
            </a:r>
            <a:r>
              <a:rPr lang="en-US" sz="1000" dirty="0">
                <a:effectLst/>
              </a:rPr>
              <a:t>, </a:t>
            </a:r>
            <a:r>
              <a:rPr lang="en-US" sz="1000" i="1" dirty="0">
                <a:effectLst/>
              </a:rPr>
              <a:t>123</a:t>
            </a:r>
            <a:r>
              <a:rPr lang="en-US" sz="1000" dirty="0">
                <a:effectLst/>
              </a:rPr>
              <a:t>(1-3), 105-109. doi:10.1016/j.drugalcdep.2011.10.023</a:t>
            </a:r>
          </a:p>
          <a:p>
            <a:r>
              <a:rPr lang="en-US" sz="1000" dirty="0">
                <a:effectLst/>
              </a:rPr>
              <a:t>Kerr, D. R., Bae, H., &amp; </a:t>
            </a:r>
            <a:r>
              <a:rPr lang="en-US" sz="1000" dirty="0" err="1">
                <a:effectLst/>
              </a:rPr>
              <a:t>Koval</a:t>
            </a:r>
            <a:r>
              <a:rPr lang="en-US" sz="1000" dirty="0">
                <a:effectLst/>
              </a:rPr>
              <a:t>, A. L. (2018). Oregon recreational marijuana legalization: Changes in undergraduates’ marijuana use rates 	from 2008 to 2016. </a:t>
            </a:r>
            <a:r>
              <a:rPr lang="en-US" sz="1000" i="1" dirty="0">
                <a:effectLst/>
              </a:rPr>
              <a:t>Psychology Of Addictive Behaviors</a:t>
            </a:r>
            <a:r>
              <a:rPr lang="en-US" sz="1000" dirty="0">
                <a:effectLst/>
              </a:rPr>
              <a:t>, </a:t>
            </a:r>
            <a:r>
              <a:rPr lang="en-US" sz="1000" i="1" dirty="0">
                <a:effectLst/>
              </a:rPr>
              <a:t>32</a:t>
            </a:r>
            <a:r>
              <a:rPr lang="en-US" sz="1000" dirty="0">
                <a:effectLst/>
              </a:rPr>
              <a:t>(6), 670-678. doi:10.1037/adb0000385</a:t>
            </a:r>
          </a:p>
          <a:p>
            <a:r>
              <a:rPr lang="en-US" sz="1000" dirty="0">
                <a:effectLst/>
              </a:rPr>
              <a:t>Keyes, K. M., Wall, M., </a:t>
            </a:r>
            <a:r>
              <a:rPr lang="en-US" sz="1000" dirty="0" err="1">
                <a:effectLst/>
              </a:rPr>
              <a:t>Cerdá</a:t>
            </a:r>
            <a:r>
              <a:rPr lang="en-US" sz="1000" dirty="0">
                <a:effectLst/>
              </a:rPr>
              <a:t>, M., </a:t>
            </a:r>
            <a:r>
              <a:rPr lang="en-US" sz="1000" dirty="0" err="1">
                <a:effectLst/>
              </a:rPr>
              <a:t>Schulenberg</a:t>
            </a:r>
            <a:r>
              <a:rPr lang="en-US" sz="1000" dirty="0">
                <a:effectLst/>
              </a:rPr>
              <a:t>, J., O'Malley, P. M., </a:t>
            </a:r>
            <a:r>
              <a:rPr lang="en-US" sz="1000" dirty="0" err="1">
                <a:effectLst/>
              </a:rPr>
              <a:t>Galea</a:t>
            </a:r>
            <a:r>
              <a:rPr lang="en-US" sz="1000" dirty="0">
                <a:effectLst/>
              </a:rPr>
              <a:t>, S., &amp; ... </a:t>
            </a:r>
            <a:r>
              <a:rPr lang="en-US" sz="1000" dirty="0" err="1">
                <a:effectLst/>
              </a:rPr>
              <a:t>Hasin</a:t>
            </a:r>
            <a:r>
              <a:rPr lang="en-US" sz="1000" dirty="0">
                <a:effectLst/>
              </a:rPr>
              <a:t>, D. S. (2016). How does state marijuana policy 	affect US youth? Medical marijuana laws, marijuana use and perceived harmfulness: 1991–2014. </a:t>
            </a:r>
            <a:r>
              <a:rPr lang="en-US" sz="1000" i="1" dirty="0">
                <a:effectLst/>
              </a:rPr>
              <a:t>Addiction</a:t>
            </a:r>
            <a:r>
              <a:rPr lang="en-US" sz="1000" dirty="0">
                <a:effectLst/>
              </a:rPr>
              <a:t>, </a:t>
            </a:r>
            <a:r>
              <a:rPr lang="en-US" sz="1000" i="1" dirty="0">
                <a:effectLst/>
              </a:rPr>
              <a:t>111</a:t>
            </a:r>
            <a:r>
              <a:rPr lang="en-US" sz="1000" dirty="0">
                <a:effectLst/>
              </a:rPr>
              <a:t>(12), 2187-	2195. doi:10.1111/add.13523</a:t>
            </a:r>
          </a:p>
          <a:p>
            <a:endParaRPr lang="en-US" sz="1000" dirty="0">
              <a:effectLst/>
            </a:endParaRPr>
          </a:p>
          <a:p>
            <a:endParaRPr lang="en-US" sz="1000" dirty="0">
              <a:effectLst/>
            </a:endParaRPr>
          </a:p>
          <a:p>
            <a:endParaRPr lang="en-US" sz="1200" dirty="0">
              <a:effectLst/>
            </a:endParaRPr>
          </a:p>
          <a:p>
            <a:endParaRPr lang="en-US" sz="1200" dirty="0">
              <a:effectLst/>
            </a:endParaRPr>
          </a:p>
          <a:p>
            <a:endParaRPr lang="en-US" sz="1200" dirty="0">
              <a:effectLst/>
            </a:endParaRPr>
          </a:p>
          <a:p>
            <a:endParaRPr lang="en-US" sz="1800" dirty="0"/>
          </a:p>
          <a:p>
            <a:endParaRPr lang="en-US" sz="1800" dirty="0"/>
          </a:p>
          <a:p>
            <a:endParaRPr lang="en-US" sz="1800" dirty="0"/>
          </a:p>
          <a:p>
            <a:endParaRPr lang="en-US" sz="1800" dirty="0"/>
          </a:p>
          <a:p>
            <a:endParaRPr lang="en-US" sz="1800" dirty="0"/>
          </a:p>
        </p:txBody>
      </p:sp>
    </p:spTree>
    <p:extLst>
      <p:ext uri="{BB962C8B-B14F-4D97-AF65-F5344CB8AC3E}">
        <p14:creationId xmlns:p14="http://schemas.microsoft.com/office/powerpoint/2010/main" val="18530775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r>
              <a:rPr lang="en-US" sz="1000" dirty="0" err="1">
                <a:effectLst/>
              </a:rPr>
              <a:t>Khatapoush</a:t>
            </a:r>
            <a:r>
              <a:rPr lang="en-US" sz="1000" dirty="0">
                <a:effectLst/>
              </a:rPr>
              <a:t>, S., &amp; </a:t>
            </a:r>
            <a:r>
              <a:rPr lang="en-US" sz="1000" dirty="0" err="1">
                <a:effectLst/>
              </a:rPr>
              <a:t>Hallfors</a:t>
            </a:r>
            <a:r>
              <a:rPr lang="en-US" sz="1000" dirty="0">
                <a:effectLst/>
              </a:rPr>
              <a:t>, D. (2004). 'Sending the Wrong Message': Did Medical Marijuana Legalization in California Change Attitudes 	About and Use of Marijuana?. </a:t>
            </a:r>
            <a:r>
              <a:rPr lang="en-US" sz="1000" i="1" dirty="0">
                <a:effectLst/>
              </a:rPr>
              <a:t>Journal Of Drug Issues</a:t>
            </a:r>
            <a:r>
              <a:rPr lang="en-US" sz="1000" dirty="0">
                <a:effectLst/>
              </a:rPr>
              <a:t>, </a:t>
            </a:r>
            <a:r>
              <a:rPr lang="en-US" sz="1000" i="1" dirty="0">
                <a:effectLst/>
              </a:rPr>
              <a:t>34</a:t>
            </a:r>
            <a:r>
              <a:rPr lang="en-US" sz="1000" dirty="0">
                <a:effectLst/>
              </a:rPr>
              <a:t>(4), 751-770. doi:10.1177/002204260403400402</a:t>
            </a:r>
          </a:p>
          <a:p>
            <a:r>
              <a:rPr lang="en-US" sz="1000" dirty="0">
                <a:effectLst/>
              </a:rPr>
              <a:t>Kuhn, C., </a:t>
            </a:r>
            <a:r>
              <a:rPr lang="en-US" sz="1000" dirty="0" err="1">
                <a:effectLst/>
              </a:rPr>
              <a:t>Swartzwelder</a:t>
            </a:r>
            <a:r>
              <a:rPr lang="en-US" sz="1000" dirty="0">
                <a:effectLst/>
              </a:rPr>
              <a:t>, S., &amp; Wilson, W. (2019). Buzzed: The straight facts about the most used and abused drugs from alcohol to 	ecstasy. New York: W.W. Norton and Company.</a:t>
            </a:r>
          </a:p>
          <a:p>
            <a:r>
              <a:rPr lang="en-US" sz="1000" dirty="0">
                <a:effectLst/>
              </a:rPr>
              <a:t>Lynne-Landsman, S. D., Livingston, M. D., &amp; </a:t>
            </a:r>
            <a:r>
              <a:rPr lang="en-US" sz="1000" dirty="0" err="1">
                <a:effectLst/>
              </a:rPr>
              <a:t>Wagenaar</a:t>
            </a:r>
            <a:r>
              <a:rPr lang="en-US" sz="1000" dirty="0">
                <a:effectLst/>
              </a:rPr>
              <a:t>, A. C. (2013). Effects of state medical marijuana laws on adolescent marijuana 	use. </a:t>
            </a:r>
            <a:r>
              <a:rPr lang="en-US" sz="1000" i="1" dirty="0">
                <a:effectLst/>
              </a:rPr>
              <a:t>American Journal Of Public Health</a:t>
            </a:r>
            <a:r>
              <a:rPr lang="en-US" sz="1000" dirty="0">
                <a:effectLst/>
              </a:rPr>
              <a:t>, </a:t>
            </a:r>
            <a:r>
              <a:rPr lang="en-US" sz="1000" i="1" dirty="0">
                <a:effectLst/>
              </a:rPr>
              <a:t>103</a:t>
            </a:r>
            <a:r>
              <a:rPr lang="en-US" sz="1000" dirty="0">
                <a:effectLst/>
              </a:rPr>
              <a:t>(8), 1500-1506. doi:10.2105/AJPH.2012.301117</a:t>
            </a:r>
          </a:p>
          <a:p>
            <a:r>
              <a:rPr lang="en-US" sz="1000" dirty="0">
                <a:effectLst/>
              </a:rPr>
              <a:t>Malouf, D. (1981). A review of the effects of the decriminalization of marijuana. Contemporary Drug Problems, 8, 307-322.</a:t>
            </a:r>
          </a:p>
          <a:p>
            <a:r>
              <a:rPr lang="en-US" sz="1000" dirty="0">
                <a:effectLst/>
              </a:rPr>
              <a:t>Mauro, C. M., </a:t>
            </a:r>
            <a:r>
              <a:rPr lang="en-US" sz="1000" dirty="0" err="1">
                <a:effectLst/>
              </a:rPr>
              <a:t>Newswanger</a:t>
            </a:r>
            <a:r>
              <a:rPr lang="en-US" sz="1000" dirty="0">
                <a:effectLst/>
              </a:rPr>
              <a:t>, P., </a:t>
            </a:r>
            <a:r>
              <a:rPr lang="en-US" sz="1000" dirty="0" err="1">
                <a:effectLst/>
              </a:rPr>
              <a:t>Santaella</a:t>
            </a:r>
            <a:r>
              <a:rPr lang="en-US" sz="1000" dirty="0">
                <a:effectLst/>
              </a:rPr>
              <a:t>-Tenorio, J., Mauro, P. M., </a:t>
            </a:r>
            <a:r>
              <a:rPr lang="en-US" sz="1000" dirty="0" err="1">
                <a:effectLst/>
              </a:rPr>
              <a:t>Carliner</a:t>
            </a:r>
            <a:r>
              <a:rPr lang="en-US" sz="1000" dirty="0">
                <a:effectLst/>
              </a:rPr>
              <a:t>, H., &amp; Martins, S. S. (2017). Impact of medical marijuana 	laws on state-level marijuana use by age and gender, 2004–2013. </a:t>
            </a:r>
            <a:r>
              <a:rPr lang="en-US" sz="1000" i="1" dirty="0">
                <a:effectLst/>
              </a:rPr>
              <a:t>Prevention Science</a:t>
            </a:r>
            <a:r>
              <a:rPr lang="en-US" sz="1000" dirty="0">
                <a:effectLst/>
              </a:rPr>
              <a:t>. </a:t>
            </a:r>
            <a:r>
              <a:rPr lang="en-US" sz="1000" dirty="0">
                <a:effectLst/>
                <a:hlinkClick r:id="rId2"/>
              </a:rPr>
              <a:t>https://doi.org/10.1007/s11121-</a:t>
            </a:r>
            <a:r>
              <a:rPr lang="en-US" sz="1000" dirty="0">
                <a:effectLst/>
              </a:rPr>
              <a:t>	017</a:t>
            </a:r>
            <a:r>
              <a:rPr lang="en-US" sz="1000" dirty="0">
                <a:effectLst/>
                <a:hlinkClick r:id="rId3"/>
              </a:rPr>
              <a:t>0848-3</a:t>
            </a:r>
            <a:endParaRPr lang="en-US" sz="1000" dirty="0"/>
          </a:p>
          <a:p>
            <a:r>
              <a:rPr lang="en-US" sz="1000" dirty="0" err="1">
                <a:effectLst/>
              </a:rPr>
              <a:t>Miech</a:t>
            </a:r>
            <a:r>
              <a:rPr lang="en-US" sz="1000" dirty="0">
                <a:effectLst/>
              </a:rPr>
              <a:t>, R. A., Johnston, L., O’Malley, P. M., Bachman, J. G., Schulenberg, J., &amp; Patrick, M. E. (2015). Trends in use of marijuana and 	attitudes toward marijuana among youth before and after decriminalization: The case of California 2007-2013. </a:t>
            </a:r>
            <a:r>
              <a:rPr lang="en-US" sz="1000" i="1" dirty="0">
                <a:effectLst/>
              </a:rPr>
              <a:t>International 	Journal of Drug Policy, 26</a:t>
            </a:r>
            <a:r>
              <a:rPr lang="en-US" sz="1000" dirty="0">
                <a:effectLst/>
              </a:rPr>
              <a:t>, 336-344. Suggs, D. L. (1981). A qualitative and quantitative analysis of the impact of Nebraska’s 	decriminalization of marijuana</a:t>
            </a:r>
            <a:r>
              <a:rPr lang="en-US" sz="1000" i="1" dirty="0">
                <a:effectLst/>
              </a:rPr>
              <a:t>. Law and Human Behavior, 5</a:t>
            </a:r>
            <a:r>
              <a:rPr lang="en-US" sz="1000" dirty="0">
                <a:effectLst/>
              </a:rPr>
              <a:t>(1), 45-71.</a:t>
            </a:r>
          </a:p>
          <a:p>
            <a:r>
              <a:rPr lang="en-US" sz="1000" dirty="0">
                <a:effectLst/>
              </a:rPr>
              <a:t>Miller, T. (2019). </a:t>
            </a:r>
            <a:r>
              <a:rPr lang="en-US" sz="1000" i="1" dirty="0">
                <a:effectLst/>
              </a:rPr>
              <a:t>The consequences of legalizing recreational marijuana: Evidence from Colorado and Washington</a:t>
            </a:r>
            <a:r>
              <a:rPr lang="en-US" sz="1000" dirty="0">
                <a:effectLst/>
              </a:rPr>
              <a:t>. </a:t>
            </a:r>
            <a:r>
              <a:rPr lang="en-US" sz="1000" i="1" dirty="0">
                <a:effectLst/>
              </a:rPr>
              <a:t>Dissertation Abstracts 	International Section A: Humanities and Social Sciences</a:t>
            </a:r>
            <a:r>
              <a:rPr lang="en-US" sz="1000" dirty="0">
                <a:effectLst/>
              </a:rPr>
              <a:t>. ProQuest Information &amp; Learning. Retrieved from 	</a:t>
            </a:r>
            <a:r>
              <a:rPr lang="en-US" sz="1000" dirty="0">
                <a:effectLst/>
                <a:hlinkClick r:id="rId4"/>
              </a:rPr>
              <a:t>https://search.ebscohost.com.ezproxy.bsc.edu/login.aspx?direct=true&amp;db=psyh&amp;AN=2018-52506-010&amp;site=ehost-live</a:t>
            </a:r>
            <a:endParaRPr lang="en-US" sz="1000" dirty="0">
              <a:effectLst/>
            </a:endParaRPr>
          </a:p>
          <a:p>
            <a:r>
              <a:rPr lang="en-US" sz="1000" dirty="0" err="1">
                <a:effectLst/>
              </a:rPr>
              <a:t>Pacula</a:t>
            </a:r>
            <a:r>
              <a:rPr lang="en-US" sz="1000" dirty="0">
                <a:effectLst/>
              </a:rPr>
              <a:t>, R. L. &amp; Smart, R. (2017). Medical Marijuana and Marijuana Legalization, Annual Review of Clinical Psychology, 13, 397-419.</a:t>
            </a:r>
          </a:p>
          <a:p>
            <a:r>
              <a:rPr lang="en-US" sz="1000" dirty="0" err="1">
                <a:effectLst/>
              </a:rPr>
              <a:t>Sarvet</a:t>
            </a:r>
            <a:r>
              <a:rPr lang="en-US" sz="1000" dirty="0">
                <a:effectLst/>
              </a:rPr>
              <a:t>, A. L., Wall, M. M., Fink, D. S., Greene, E., Le, A., Boustead, A. E., &amp; ... </a:t>
            </a:r>
            <a:r>
              <a:rPr lang="en-US" sz="1000" dirty="0" err="1">
                <a:effectLst/>
              </a:rPr>
              <a:t>Hasin</a:t>
            </a:r>
            <a:r>
              <a:rPr lang="en-US" sz="1000" dirty="0">
                <a:effectLst/>
              </a:rPr>
              <a:t>, D. S. (2018). Medical marijuana laws and 	adolescent marijuana use in the united states: A systematic review and meta‐analysis. </a:t>
            </a:r>
            <a:r>
              <a:rPr lang="en-US" sz="1000" i="1" dirty="0">
                <a:effectLst/>
              </a:rPr>
              <a:t>Addiction</a:t>
            </a:r>
            <a:r>
              <a:rPr lang="en-US" sz="1000" dirty="0">
                <a:effectLst/>
              </a:rPr>
              <a:t>, doi:10.1111/add.14136</a:t>
            </a:r>
          </a:p>
          <a:p>
            <a:r>
              <a:rPr lang="en-US" sz="1000" dirty="0">
                <a:effectLst/>
              </a:rPr>
              <a:t>Schinke, S., Schwinn, T., Hopkins, J., </a:t>
            </a:r>
            <a:r>
              <a:rPr lang="en-US" sz="1000" dirty="0" err="1">
                <a:effectLst/>
              </a:rPr>
              <a:t>Gorroochurn</a:t>
            </a:r>
            <a:r>
              <a:rPr lang="en-US" sz="1000" dirty="0">
                <a:effectLst/>
              </a:rPr>
              <a:t>, P., &amp; Wahlstrom, L. (2017). Is the legalization of marijuana associated with its use by 	adolescents?. </a:t>
            </a:r>
            <a:r>
              <a:rPr lang="en-US" sz="1000" i="1" dirty="0">
                <a:effectLst/>
              </a:rPr>
              <a:t>Substance Use &amp; Misuse</a:t>
            </a:r>
            <a:r>
              <a:rPr lang="en-US" sz="1000" dirty="0">
                <a:effectLst/>
              </a:rPr>
              <a:t>, </a:t>
            </a:r>
            <a:r>
              <a:rPr lang="en-US" sz="1000" i="1" dirty="0">
                <a:effectLst/>
              </a:rPr>
              <a:t>52</a:t>
            </a:r>
            <a:r>
              <a:rPr lang="en-US" sz="1000" dirty="0">
                <a:effectLst/>
              </a:rPr>
              <a:t>(2), 256-258. doi:10.1080/10826084.2016.1223139</a:t>
            </a:r>
          </a:p>
          <a:p>
            <a:r>
              <a:rPr lang="en-US" sz="1000" dirty="0">
                <a:effectLst/>
              </a:rPr>
              <a:t>Single, E. W (1989). The impact of marijuana decriminalization: An update. Journal of Public Health Policy, 10, 456-466.</a:t>
            </a:r>
          </a:p>
          <a:p>
            <a:endParaRPr lang="en-US" sz="1000" dirty="0"/>
          </a:p>
          <a:p>
            <a:endParaRPr lang="en-US" sz="1000" dirty="0"/>
          </a:p>
          <a:p>
            <a:endParaRPr lang="en-US" sz="1000" dirty="0"/>
          </a:p>
          <a:p>
            <a:endParaRPr lang="en-US" sz="10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800" dirty="0"/>
          </a:p>
          <a:p>
            <a:endParaRPr lang="en-US" sz="1800" dirty="0"/>
          </a:p>
          <a:p>
            <a:endParaRPr lang="en-US" sz="1800" dirty="0"/>
          </a:p>
          <a:p>
            <a:endParaRPr lang="en-US" sz="1800" dirty="0"/>
          </a:p>
          <a:p>
            <a:endParaRPr lang="en-US" sz="1800" dirty="0"/>
          </a:p>
        </p:txBody>
      </p:sp>
    </p:spTree>
    <p:extLst>
      <p:ext uri="{BB962C8B-B14F-4D97-AF65-F5344CB8AC3E}">
        <p14:creationId xmlns:p14="http://schemas.microsoft.com/office/powerpoint/2010/main" val="40634726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r>
              <a:rPr lang="en-US" sz="1000" dirty="0">
                <a:effectLst/>
              </a:rPr>
              <a:t>The Sentencing Project</a:t>
            </a:r>
            <a:r>
              <a:rPr lang="en-US" sz="1000" dirty="0">
                <a:effectLst/>
                <a:hlinkClick r:id="rId2">
                  <a:extLst>
                    <a:ext uri="{A12FA001-AC4F-418D-AE19-62706E023703}">
                      <ahyp:hlinkClr xmlns:ahyp="http://schemas.microsoft.com/office/drawing/2018/hyperlinkcolor" val="tx"/>
                    </a:ext>
                  </a:extLst>
                </a:hlinkClick>
              </a:rPr>
              <a:t>https://www.sentencingproject.org/criminal-justice-facts/</a:t>
            </a:r>
            <a:endParaRPr lang="en-US" sz="1000" dirty="0">
              <a:effectLst/>
            </a:endParaRPr>
          </a:p>
          <a:p>
            <a:r>
              <a:rPr lang="en-US" sz="1000" dirty="0" err="1">
                <a:effectLst/>
              </a:rPr>
              <a:t>Thies</a:t>
            </a:r>
            <a:r>
              <a:rPr lang="en-US" sz="1000" dirty="0">
                <a:effectLst/>
              </a:rPr>
              <a:t>, C. F., &amp; Register, C. A. (1993). Decriminalization of marijuana and the demand for alcohol, marijuana and cocaine. The Social 	Science Journal, 30(4), 385–399. https://doi.org/10.1016/0362-3319(93)90016-O</a:t>
            </a:r>
          </a:p>
          <a:p>
            <a:r>
              <a:rPr lang="en-US" sz="1000" dirty="0">
                <a:effectLst/>
              </a:rPr>
              <a:t>Third Way</a:t>
            </a:r>
            <a:r>
              <a:rPr lang="en-US" sz="1000" dirty="0">
                <a:effectLst/>
                <a:hlinkClick r:id="rId3">
                  <a:extLst>
                    <a:ext uri="{A12FA001-AC4F-418D-AE19-62706E023703}">
                      <ahyp:hlinkClr xmlns:ahyp="http://schemas.microsoft.com/office/drawing/2018/hyperlinkcolor" val="tx"/>
                    </a:ext>
                  </a:extLst>
                </a:hlinkClick>
              </a:rPr>
              <a:t>https://www.thirdway.org/infographic/timeline-of-state-marijuana-legalization-laws</a:t>
            </a:r>
            <a:endParaRPr lang="en-US" sz="1000" dirty="0">
              <a:effectLst/>
            </a:endParaRPr>
          </a:p>
          <a:p>
            <a:r>
              <a:rPr lang="en-US" sz="1000" dirty="0">
                <a:effectLst/>
              </a:rPr>
              <a:t>Wall M. M., Mauro, C., </a:t>
            </a:r>
            <a:r>
              <a:rPr lang="en-US" sz="1000" dirty="0" err="1">
                <a:effectLst/>
              </a:rPr>
              <a:t>Hasin</a:t>
            </a:r>
            <a:r>
              <a:rPr lang="en-US" sz="1000" dirty="0">
                <a:effectLst/>
              </a:rPr>
              <a:t>, D.S., Keyes, K. M. Cerda, M., Martins, S., Feng, T., et al. Prevalence of marijuana use does not 	differentially increase among youth after states pass medical marijuana laws: Commentary on </a:t>
            </a:r>
            <a:r>
              <a:rPr lang="en-US" sz="1000" dirty="0" err="1">
                <a:effectLst/>
              </a:rPr>
              <a:t>Stolzenberg</a:t>
            </a:r>
            <a:r>
              <a:rPr lang="en-US" sz="1000" dirty="0">
                <a:effectLst/>
              </a:rPr>
              <a:t> et al (2015) and 	reanalysis of US National Survey on Drug Use in Households data 2002–2011. International Journal Of Drug Policy [serial 	online]. March 2016;29:9-13</a:t>
            </a:r>
          </a:p>
          <a:p>
            <a:r>
              <a:rPr lang="en-US" sz="1000" dirty="0">
                <a:effectLst/>
              </a:rPr>
              <a:t>Wang, G. S., Davies, S. D., </a:t>
            </a:r>
            <a:r>
              <a:rPr lang="en-US" sz="1000" dirty="0" err="1">
                <a:effectLst/>
              </a:rPr>
              <a:t>Halmo</a:t>
            </a:r>
            <a:r>
              <a:rPr lang="en-US" sz="1000" dirty="0">
                <a:effectLst/>
              </a:rPr>
              <a:t>, L. S., Sass, A., &amp; Mistry, R. D. (2018). Impact of marijuana legalization in </a:t>
            </a:r>
            <a:r>
              <a:rPr lang="en-US" sz="1000" dirty="0" err="1">
                <a:effectLst/>
              </a:rPr>
              <a:t>colorado</a:t>
            </a:r>
            <a:r>
              <a:rPr lang="en-US" sz="1000" dirty="0">
                <a:effectLst/>
              </a:rPr>
              <a:t> on adolescent 	emergency and urgent care visits. Journal Of Adolescent Health, doi:10.1016/j.jadohealth.2017.12.010</a:t>
            </a:r>
          </a:p>
          <a:p>
            <a:r>
              <a:rPr lang="en-US" sz="1000" dirty="0">
                <a:effectLst/>
              </a:rPr>
              <a:t>Wen, H., </a:t>
            </a:r>
            <a:r>
              <a:rPr lang="en-US" sz="1000" dirty="0" err="1">
                <a:effectLst/>
              </a:rPr>
              <a:t>Hockenberry</a:t>
            </a:r>
            <a:r>
              <a:rPr lang="en-US" sz="1000" dirty="0">
                <a:effectLst/>
              </a:rPr>
              <a:t>, J. M., &amp; </a:t>
            </a:r>
            <a:r>
              <a:rPr lang="en-US" sz="1000" dirty="0" err="1">
                <a:effectLst/>
              </a:rPr>
              <a:t>Druss</a:t>
            </a:r>
            <a:r>
              <a:rPr lang="en-US" sz="1000" dirty="0">
                <a:effectLst/>
              </a:rPr>
              <a:t>, B. G. (2018). The effect of medical marijuana laws on marijuana-related attitude and perception 	among us adolescents and young adults. Prevention Science, doi:10.1007/s11121-018-0903-8</a:t>
            </a:r>
          </a:p>
          <a:p>
            <a:r>
              <a:rPr lang="en-US" sz="1000" dirty="0">
                <a:effectLst/>
              </a:rPr>
              <a:t>Wikipedia </a:t>
            </a:r>
            <a:r>
              <a:rPr lang="en-US" sz="1000" dirty="0">
                <a:effectLst/>
                <a:hlinkClick r:id="rId4">
                  <a:extLst>
                    <a:ext uri="{A12FA001-AC4F-418D-AE19-62706E023703}">
                      <ahyp:hlinkClr xmlns:ahyp="http://schemas.microsoft.com/office/drawing/2018/hyperlinkcolor" val="tx"/>
                    </a:ext>
                  </a:extLst>
                </a:hlinkClick>
              </a:rPr>
              <a:t>https://en.wikipedia.org/wiki/Timeline_of_cannabis_laws_in_the_United_States</a:t>
            </a:r>
            <a:endParaRPr lang="en-US" sz="1000" dirty="0">
              <a:effectLst/>
            </a:endParaRPr>
          </a:p>
          <a:p>
            <a:endParaRPr lang="en-US" sz="1200" dirty="0"/>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200" dirty="0">
              <a:effectLst/>
            </a:endParaRPr>
          </a:p>
          <a:p>
            <a:endParaRPr lang="en-US" sz="1800" dirty="0"/>
          </a:p>
          <a:p>
            <a:endParaRPr lang="en-US" sz="1800" dirty="0"/>
          </a:p>
          <a:p>
            <a:endParaRPr lang="en-US" sz="1800" dirty="0"/>
          </a:p>
          <a:p>
            <a:endParaRPr lang="en-US" sz="1800" dirty="0"/>
          </a:p>
          <a:p>
            <a:endParaRPr lang="en-US" sz="1800" dirty="0"/>
          </a:p>
        </p:txBody>
      </p:sp>
    </p:spTree>
    <p:extLst>
      <p:ext uri="{BB962C8B-B14F-4D97-AF65-F5344CB8AC3E}">
        <p14:creationId xmlns:p14="http://schemas.microsoft.com/office/powerpoint/2010/main" val="2105217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Sabbatical Project</a:t>
            </a:r>
            <a:endParaRPr lang="en-US" i="1" dirty="0"/>
          </a:p>
        </p:txBody>
      </p:sp>
      <p:sp>
        <p:nvSpPr>
          <p:cNvPr id="3" name="Content Placeholder 2"/>
          <p:cNvSpPr>
            <a:spLocks noGrp="1"/>
          </p:cNvSpPr>
          <p:nvPr>
            <p:ph idx="1"/>
          </p:nvPr>
        </p:nvSpPr>
        <p:spPr/>
        <p:txBody>
          <a:bodyPr/>
          <a:lstStyle/>
          <a:p>
            <a:pPr marL="0" indent="0">
              <a:buNone/>
            </a:pPr>
            <a:r>
              <a:rPr lang="en-US" dirty="0"/>
              <a:t>Drugs, Brain, &amp; Behavior Class and Text</a:t>
            </a:r>
          </a:p>
        </p:txBody>
      </p:sp>
      <p:pic>
        <p:nvPicPr>
          <p:cNvPr id="4" name="Picture 3">
            <a:extLst>
              <a:ext uri="{FF2B5EF4-FFF2-40B4-BE49-F238E27FC236}">
                <a16:creationId xmlns:a16="http://schemas.microsoft.com/office/drawing/2014/main" id="{76F143C9-8E31-434D-9C12-105174EFD9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2590800"/>
            <a:ext cx="5308600" cy="39814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Sabbatical Project</a:t>
            </a:r>
            <a:endParaRPr lang="en-US" i="1" dirty="0"/>
          </a:p>
        </p:txBody>
      </p:sp>
      <p:sp>
        <p:nvSpPr>
          <p:cNvPr id="3" name="Content Placeholder 2"/>
          <p:cNvSpPr>
            <a:spLocks noGrp="1"/>
          </p:cNvSpPr>
          <p:nvPr>
            <p:ph idx="1"/>
          </p:nvPr>
        </p:nvSpPr>
        <p:spPr/>
        <p:txBody>
          <a:bodyPr/>
          <a:lstStyle/>
          <a:p>
            <a:r>
              <a:rPr lang="en-US" dirty="0"/>
              <a:t>Decision to write 3 chapters I wish were in my current Drugs Brain and Behavior text</a:t>
            </a:r>
          </a:p>
          <a:p>
            <a:pPr lvl="1"/>
            <a:r>
              <a:rPr lang="en-US" sz="2400" dirty="0"/>
              <a:t>Treatment</a:t>
            </a:r>
          </a:p>
          <a:p>
            <a:pPr lvl="1"/>
            <a:r>
              <a:rPr lang="en-US" sz="2400" dirty="0"/>
              <a:t>Prevention</a:t>
            </a:r>
          </a:p>
          <a:p>
            <a:pPr lvl="1"/>
            <a:r>
              <a:rPr lang="en-US" sz="2400" dirty="0"/>
              <a:t>Decriminalization and Harm Reduction</a:t>
            </a:r>
          </a:p>
          <a:p>
            <a:pPr lvl="2"/>
            <a:r>
              <a:rPr lang="en-US" dirty="0"/>
              <a:t>I will pull a bit out of this chapter and include some background info to appeal to a general audience</a:t>
            </a:r>
          </a:p>
          <a:p>
            <a:pPr lvl="2"/>
            <a:r>
              <a:rPr lang="en-US" dirty="0"/>
              <a:t>research on marijuana use after decriminalization, medical use, and legalization</a:t>
            </a:r>
          </a:p>
        </p:txBody>
      </p:sp>
    </p:spTree>
    <p:extLst>
      <p:ext uri="{BB962C8B-B14F-4D97-AF65-F5344CB8AC3E}">
        <p14:creationId xmlns:p14="http://schemas.microsoft.com/office/powerpoint/2010/main" val="3467108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6EC50-D660-4445-8348-DCB0B7AD60F8}"/>
              </a:ext>
            </a:extLst>
          </p:cNvPr>
          <p:cNvSpPr>
            <a:spLocks noGrp="1"/>
          </p:cNvSpPr>
          <p:nvPr>
            <p:ph type="title"/>
          </p:nvPr>
        </p:nvSpPr>
        <p:spPr/>
        <p:txBody>
          <a:bodyPr/>
          <a:lstStyle/>
          <a:p>
            <a:r>
              <a:rPr lang="en-US" dirty="0"/>
              <a:t>Outline of talk</a:t>
            </a:r>
          </a:p>
        </p:txBody>
      </p:sp>
      <p:sp>
        <p:nvSpPr>
          <p:cNvPr id="3" name="Content Placeholder 2">
            <a:extLst>
              <a:ext uri="{FF2B5EF4-FFF2-40B4-BE49-F238E27FC236}">
                <a16:creationId xmlns:a16="http://schemas.microsoft.com/office/drawing/2014/main" id="{E29ECEE4-9974-433D-B489-576F9E199405}"/>
              </a:ext>
            </a:extLst>
          </p:cNvPr>
          <p:cNvSpPr>
            <a:spLocks noGrp="1"/>
          </p:cNvSpPr>
          <p:nvPr>
            <p:ph idx="1"/>
          </p:nvPr>
        </p:nvSpPr>
        <p:spPr/>
        <p:txBody>
          <a:bodyPr/>
          <a:lstStyle/>
          <a:p>
            <a:r>
              <a:rPr lang="en-US" sz="2000" dirty="0"/>
              <a:t>Definition of terms</a:t>
            </a:r>
          </a:p>
          <a:p>
            <a:r>
              <a:rPr lang="en-US" sz="2000" dirty="0"/>
              <a:t>Changes in state marijuana laws over time</a:t>
            </a:r>
          </a:p>
          <a:p>
            <a:r>
              <a:rPr lang="en-US" sz="2000" dirty="0"/>
              <a:t>What contributed to rapid change in public opinion?</a:t>
            </a:r>
          </a:p>
          <a:p>
            <a:pPr lvl="1"/>
            <a:r>
              <a:rPr lang="en-US" sz="1800" dirty="0"/>
              <a:t>War on Drugs</a:t>
            </a:r>
          </a:p>
          <a:p>
            <a:pPr lvl="1"/>
            <a:r>
              <a:rPr lang="en-US" sz="1800" dirty="0"/>
              <a:t>Scientific Research Findings</a:t>
            </a:r>
          </a:p>
          <a:p>
            <a:pPr lvl="1"/>
            <a:r>
              <a:rPr lang="en-US" sz="1800" dirty="0"/>
              <a:t>Federal Government’s marijuana classification</a:t>
            </a:r>
          </a:p>
          <a:p>
            <a:r>
              <a:rPr lang="en-US" sz="2000" dirty="0">
                <a:solidFill>
                  <a:srgbClr val="FFC000"/>
                </a:solidFill>
              </a:rPr>
              <a:t>Has use increased after passage of state laws?</a:t>
            </a:r>
          </a:p>
          <a:p>
            <a:pPr lvl="1"/>
            <a:r>
              <a:rPr lang="en-US" sz="1800" dirty="0">
                <a:solidFill>
                  <a:srgbClr val="FFC000"/>
                </a:solidFill>
              </a:rPr>
              <a:t>After decriminalization</a:t>
            </a:r>
          </a:p>
          <a:p>
            <a:pPr lvl="1"/>
            <a:r>
              <a:rPr lang="en-US" sz="1800" dirty="0">
                <a:solidFill>
                  <a:srgbClr val="FFC000"/>
                </a:solidFill>
              </a:rPr>
              <a:t>After medical marijuana</a:t>
            </a:r>
          </a:p>
          <a:p>
            <a:pPr lvl="1"/>
            <a:r>
              <a:rPr lang="en-US" sz="1800" dirty="0">
                <a:solidFill>
                  <a:srgbClr val="FFC000"/>
                </a:solidFill>
              </a:rPr>
              <a:t>After legalization</a:t>
            </a:r>
          </a:p>
          <a:p>
            <a:r>
              <a:rPr lang="en-US" sz="2000" dirty="0"/>
              <a:t>Alabama marijuana laws</a:t>
            </a:r>
          </a:p>
          <a:p>
            <a:pPr lvl="1"/>
            <a:endParaRPr lang="en-US" sz="2000" dirty="0"/>
          </a:p>
          <a:p>
            <a:pPr lvl="1"/>
            <a:endParaRPr lang="en-US" sz="2000" dirty="0"/>
          </a:p>
          <a:p>
            <a:endParaRPr lang="en-US" dirty="0"/>
          </a:p>
        </p:txBody>
      </p:sp>
    </p:spTree>
    <p:extLst>
      <p:ext uri="{BB962C8B-B14F-4D97-AF65-F5344CB8AC3E}">
        <p14:creationId xmlns:p14="http://schemas.microsoft.com/office/powerpoint/2010/main" val="1337641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Definitions</a:t>
            </a:r>
          </a:p>
        </p:txBody>
      </p:sp>
      <p:sp>
        <p:nvSpPr>
          <p:cNvPr id="3" name="Content Placeholder 2"/>
          <p:cNvSpPr>
            <a:spLocks noGrp="1"/>
          </p:cNvSpPr>
          <p:nvPr>
            <p:ph idx="1"/>
          </p:nvPr>
        </p:nvSpPr>
        <p:spPr>
          <a:xfrm>
            <a:off x="609600" y="1600200"/>
            <a:ext cx="8229600" cy="4114800"/>
          </a:xfrm>
        </p:spPr>
        <p:txBody>
          <a:bodyPr/>
          <a:lstStyle/>
          <a:p>
            <a:r>
              <a:rPr lang="en-US" sz="2400" dirty="0"/>
              <a:t>Decriminalization</a:t>
            </a:r>
          </a:p>
          <a:p>
            <a:pPr lvl="1"/>
            <a:r>
              <a:rPr lang="en-US" sz="2000" dirty="0"/>
              <a:t>The absence of laws punishing people for having or using small amounts of drugs, unless they are below a certain age.  </a:t>
            </a:r>
          </a:p>
          <a:p>
            <a:pPr lvl="1"/>
            <a:r>
              <a:rPr lang="en-US" sz="2000" dirty="0"/>
              <a:t>The drug remains illegal, but penalties for personal possession of small amounts are reduced or eliminated.</a:t>
            </a:r>
          </a:p>
          <a:p>
            <a:r>
              <a:rPr lang="en-US" sz="2400" dirty="0"/>
              <a:t>Medical Use</a:t>
            </a:r>
          </a:p>
          <a:p>
            <a:pPr lvl="1"/>
            <a:r>
              <a:rPr lang="en-US" sz="2000" dirty="0"/>
              <a:t>Many states have determined that marijuana can be used (without penalty) for certain medical conditions.  This must be recommended by a physician.</a:t>
            </a:r>
          </a:p>
          <a:p>
            <a:r>
              <a:rPr lang="en-US" sz="2400" dirty="0"/>
              <a:t>Legalization</a:t>
            </a:r>
          </a:p>
          <a:p>
            <a:pPr lvl="1"/>
            <a:r>
              <a:rPr lang="en-US" sz="2000" dirty="0"/>
              <a:t>The possession and sale of the drug is legal, but the drug is regulated like alcohol.</a:t>
            </a:r>
          </a:p>
          <a:p>
            <a:endParaRPr lang="en-US" sz="2400" dirty="0"/>
          </a:p>
        </p:txBody>
      </p:sp>
    </p:spTree>
    <p:extLst>
      <p:ext uri="{BB962C8B-B14F-4D97-AF65-F5344CB8AC3E}">
        <p14:creationId xmlns:p14="http://schemas.microsoft.com/office/powerpoint/2010/main" val="554070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Some History</a:t>
            </a:r>
          </a:p>
        </p:txBody>
      </p:sp>
      <p:sp>
        <p:nvSpPr>
          <p:cNvPr id="3" name="Content Placeholder 2"/>
          <p:cNvSpPr>
            <a:spLocks noGrp="1"/>
          </p:cNvSpPr>
          <p:nvPr>
            <p:ph idx="1"/>
          </p:nvPr>
        </p:nvSpPr>
        <p:spPr/>
        <p:txBody>
          <a:bodyPr/>
          <a:lstStyle/>
          <a:p>
            <a:r>
              <a:rPr lang="en-US" dirty="0"/>
              <a:t>In the 1970’s several states decriminalized</a:t>
            </a:r>
          </a:p>
          <a:p>
            <a:r>
              <a:rPr lang="en-US" dirty="0"/>
              <a:t>In the 1990’s medical marijuana</a:t>
            </a:r>
          </a:p>
          <a:p>
            <a:r>
              <a:rPr lang="en-US" dirty="0"/>
              <a:t>Starting in 2012 legalization</a:t>
            </a:r>
          </a:p>
          <a:p>
            <a:r>
              <a:rPr lang="en-US" dirty="0">
                <a:hlinkClick r:id="rId2"/>
              </a:rPr>
              <a:t>Visual Timeline</a:t>
            </a:r>
            <a:endParaRPr lang="en-US" dirty="0"/>
          </a:p>
        </p:txBody>
      </p:sp>
    </p:spTree>
    <p:extLst>
      <p:ext uri="{BB962C8B-B14F-4D97-AF65-F5344CB8AC3E}">
        <p14:creationId xmlns:p14="http://schemas.microsoft.com/office/powerpoint/2010/main" val="1859757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There have been many changes in state marijuana laws in the time I have been here at BSC</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33831" y="1544955"/>
            <a:ext cx="6876337" cy="5313045"/>
          </a:xfrm>
        </p:spPr>
      </p:pic>
    </p:spTree>
    <p:extLst>
      <p:ext uri="{BB962C8B-B14F-4D97-AF65-F5344CB8AC3E}">
        <p14:creationId xmlns:p14="http://schemas.microsoft.com/office/powerpoint/2010/main" val="3781702237"/>
      </p:ext>
    </p:extLst>
  </p:cSld>
  <p:clrMapOvr>
    <a:masterClrMapping/>
  </p:clrMapOvr>
</p:sld>
</file>

<file path=ppt/theme/theme1.xml><?xml version="1.0" encoding="utf-8"?>
<a:theme xmlns:a="http://schemas.openxmlformats.org/drawingml/2006/main" name="Textured">
  <a:themeElements>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5126</TotalTime>
  <Words>4075</Words>
  <Application>Microsoft Office PowerPoint</Application>
  <PresentationFormat>On-screen Show (4:3)</PresentationFormat>
  <Paragraphs>268</Paragraphs>
  <Slides>38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Tahoma</vt:lpstr>
      <vt:lpstr>Times New Roman</vt:lpstr>
      <vt:lpstr>Wingdings</vt:lpstr>
      <vt:lpstr>Textured</vt:lpstr>
      <vt:lpstr>How Have Changing Marijuana Laws Affected Marijuana Use in the U.S.?</vt:lpstr>
      <vt:lpstr>PowerPoint Presentation</vt:lpstr>
      <vt:lpstr>Rules of Marijuana “Coffee Shops” in Amsterdam</vt:lpstr>
      <vt:lpstr>Sabbatical Project</vt:lpstr>
      <vt:lpstr>Sabbatical Project</vt:lpstr>
      <vt:lpstr>Outline of talk</vt:lpstr>
      <vt:lpstr>Some Definitions</vt:lpstr>
      <vt:lpstr>Some History</vt:lpstr>
      <vt:lpstr>There have been many changes in state marijuana laws in the time I have been here at BSC</vt:lpstr>
      <vt:lpstr>PowerPoint Presentation</vt:lpstr>
      <vt:lpstr>What Contributed to the rapid change in Public Opinion?</vt:lpstr>
      <vt:lpstr>Outline of talk</vt:lpstr>
      <vt:lpstr>What Contributed to the rapid change in Public Opinion?</vt:lpstr>
      <vt:lpstr>PowerPoint Presentation</vt:lpstr>
      <vt:lpstr>What Contributed to the rapid change in Public Opinion?</vt:lpstr>
      <vt:lpstr>Other Reasons for the rapid change in Public Opinion</vt:lpstr>
      <vt:lpstr>Other Reasons for the rapid change in Public Opinion</vt:lpstr>
      <vt:lpstr>What is the Federal Policy on Marijuana?</vt:lpstr>
      <vt:lpstr>Schedules of Controlled Substances</vt:lpstr>
      <vt:lpstr>Federal Marijuana Policy</vt:lpstr>
      <vt:lpstr>Marijuana</vt:lpstr>
      <vt:lpstr>Outline of talk</vt:lpstr>
      <vt:lpstr>Has marijuana use increased since these laws have been passed?</vt:lpstr>
      <vt:lpstr>More Caveats</vt:lpstr>
      <vt:lpstr>Decriminalization</vt:lpstr>
      <vt:lpstr>Decriminalization</vt:lpstr>
      <vt:lpstr>Decriminalization</vt:lpstr>
      <vt:lpstr>Summary of Decriminalization Findings</vt:lpstr>
      <vt:lpstr>Medical Use</vt:lpstr>
      <vt:lpstr>Medical Use This is how I would explain these findings</vt:lpstr>
      <vt:lpstr>Some other studies of note</vt:lpstr>
      <vt:lpstr>Legalization</vt:lpstr>
      <vt:lpstr>Some other studies of note</vt:lpstr>
      <vt:lpstr>How do we summarize all this?</vt:lpstr>
      <vt:lpstr>What are Alabama’s Marijuana Laws?</vt:lpstr>
      <vt:lpstr>References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Reinforcement</dc:title>
  <dc:creator>06DX022</dc:creator>
  <cp:lastModifiedBy>Lynne Trench</cp:lastModifiedBy>
  <cp:revision>196</cp:revision>
  <dcterms:created xsi:type="dcterms:W3CDTF">2006-09-12T04:45:00Z</dcterms:created>
  <dcterms:modified xsi:type="dcterms:W3CDTF">2020-04-17T19:50:16Z</dcterms:modified>
</cp:coreProperties>
</file>