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7"/>
  </p:handoutMasterIdLst>
  <p:sldIdLst>
    <p:sldId id="256" r:id="rId2"/>
    <p:sldId id="257" r:id="rId3"/>
    <p:sldId id="297" r:id="rId4"/>
    <p:sldId id="259" r:id="rId5"/>
    <p:sldId id="282" r:id="rId6"/>
    <p:sldId id="284" r:id="rId7"/>
    <p:sldId id="286" r:id="rId8"/>
    <p:sldId id="294" r:id="rId9"/>
    <p:sldId id="295" r:id="rId10"/>
    <p:sldId id="290" r:id="rId11"/>
    <p:sldId id="293" r:id="rId12"/>
    <p:sldId id="262" r:id="rId13"/>
    <p:sldId id="263" r:id="rId14"/>
    <p:sldId id="264" r:id="rId15"/>
    <p:sldId id="296" r:id="rId16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33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4" autoAdjust="0"/>
    <p:restoredTop sz="94676" autoAdjust="0"/>
  </p:normalViewPr>
  <p:slideViewPr>
    <p:cSldViewPr>
      <p:cViewPr varScale="1">
        <p:scale>
          <a:sx n="75" d="100"/>
          <a:sy n="75" d="100"/>
        </p:scale>
        <p:origin x="78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E95A50B-12A8-4C5B-841A-B464A0C112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" name="Date Placeholder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57585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65889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30990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89065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295697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2050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066134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74648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4368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74060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57228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8612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7684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2771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2775 w 4806"/>
                <a:gd name="T7" fmla="*/ 1 h 665"/>
                <a:gd name="T8" fmla="*/ 2771 w 4806"/>
                <a:gd name="T9" fmla="*/ 153 h 665"/>
                <a:gd name="T10" fmla="*/ 2771 w 4806"/>
                <a:gd name="T11" fmla="*/ 299 h 6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8C000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8C000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8C0000"/>
                  </a:outerShdw>
                </a:effectLst>
              </a:defRPr>
            </a:lvl1pPr>
          </a:lstStyle>
          <a:p>
            <a:pPr>
              <a:defRPr/>
            </a:pPr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Papyru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Papyru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Papyru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Papyru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%0c24-04a_1.jpg%20%20%20%20%20%20%20%20%20%20%20%20%20%20%20%20%20%20%20%20%20%20%20%20%20%20%20%20%20%20%20%20%20%20%20%20%20%20%20%20%20%20%20%20%20%20%20%20%20%20%20000163BE%0cMacintosh%20HD%20%20%20%20%20%20%20%20%20%20%20%20%20%20%20%20%20%20%20ABA78158: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04800"/>
            <a:ext cx="5867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cap="small" dirty="0" smtClean="0"/>
              <a:t>The Urinary System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21939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62" y="3048000"/>
            <a:ext cx="6657110" cy="33285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7536" y="565404"/>
            <a:ext cx="5419147" cy="5987796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cap="small" dirty="0" smtClean="0">
                <a:solidFill>
                  <a:srgbClr val="FF0000"/>
                </a:solidFill>
              </a:rPr>
              <a:t>The </a:t>
            </a:r>
            <a:r>
              <a:rPr lang="en-US" altLang="en-US" cap="small" dirty="0" smtClean="0">
                <a:solidFill>
                  <a:srgbClr val="FF0000"/>
                </a:solidFill>
              </a:rPr>
              <a:t>Urethra</a:t>
            </a:r>
            <a:r>
              <a:rPr lang="en-US" altLang="en-US" cap="small" dirty="0" smtClean="0"/>
              <a:t>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/>
              <a:t>A single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muscular tube </a:t>
            </a:r>
            <a:r>
              <a:rPr lang="en-US" altLang="en-US" sz="2800" cap="small" dirty="0" smtClean="0"/>
              <a:t>betwee</a:t>
            </a:r>
            <a:r>
              <a:rPr lang="en-US" altLang="en-US" sz="2800" cap="small" dirty="0" smtClean="0"/>
              <a:t>n the</a:t>
            </a:r>
            <a:endParaRPr lang="en-US" altLang="en-US" sz="2800" cap="small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>
                <a:solidFill>
                  <a:srgbClr val="FF0000"/>
                </a:solidFill>
              </a:rPr>
              <a:t>b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ladder </a:t>
            </a:r>
            <a:r>
              <a:rPr lang="en-US" altLang="en-US" sz="2800" cap="small" dirty="0" smtClean="0">
                <a:sym typeface="Wingdings" panose="05000000000000000000" pitchFamily="2" charset="2"/>
              </a:rPr>
              <a:t>and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800" cap="small" dirty="0" smtClean="0">
                <a:sym typeface="Wingdings" panose="05000000000000000000" pitchFamily="2" charset="2"/>
              </a:rPr>
              <a:t>the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altLang="en-US" sz="2800" cap="small" dirty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xternal </a:t>
            </a:r>
            <a:r>
              <a:rPr lang="en-US" altLang="en-US" sz="2800" cap="small" dirty="0">
                <a:solidFill>
                  <a:srgbClr val="FF0000"/>
                </a:solidFill>
                <a:sym typeface="Wingdings" panose="05000000000000000000" pitchFamily="2" charset="2"/>
              </a:rPr>
              <a:t>u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rethral </a:t>
            </a:r>
            <a:r>
              <a:rPr lang="en-US" altLang="en-US" sz="2800" cap="small" dirty="0">
                <a:solidFill>
                  <a:srgbClr val="FF0000"/>
                </a:solidFill>
                <a:sym typeface="Wingdings" panose="05000000000000000000" pitchFamily="2" charset="2"/>
              </a:rPr>
              <a:t>o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pening</a:t>
            </a:r>
            <a:endParaRPr lang="en-US" altLang="en-US" sz="2800" cap="small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cap="small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/>
              <a:t>The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e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xternal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urethral sphincter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(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v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oluntary </a:t>
            </a:r>
            <a:r>
              <a:rPr lang="en-US" altLang="en-US" sz="2800" cap="small" dirty="0"/>
              <a:t>s</a:t>
            </a:r>
            <a:r>
              <a:rPr lang="en-US" altLang="en-US" sz="2800" cap="small" dirty="0" smtClean="0"/>
              <a:t>phincter) is thick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skeletal muscle </a:t>
            </a:r>
            <a:r>
              <a:rPr lang="en-US" altLang="en-US" sz="2800" i="1" cap="small" dirty="0" smtClean="0"/>
              <a:t>surrounding</a:t>
            </a:r>
            <a:r>
              <a:rPr lang="en-US" altLang="en-US" sz="2800" cap="small" dirty="0" smtClean="0"/>
              <a:t> the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external </a:t>
            </a:r>
            <a:r>
              <a:rPr lang="en-US" altLang="en-US" sz="2800" cap="small" dirty="0">
                <a:solidFill>
                  <a:srgbClr val="FF0000"/>
                </a:solidFill>
              </a:rPr>
              <a:t>urethral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opening. </a:t>
            </a:r>
            <a:endParaRPr lang="en-US" altLang="en-US" sz="2800" cap="small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 eaLnBrk="1" hangingPunct="1">
              <a:buNone/>
              <a:defRPr/>
            </a:pPr>
            <a:endParaRPr lang="en-US" altLang="en-US" sz="2800" cap="small" dirty="0">
              <a:sym typeface="Wingdings" panose="05000000000000000000" pitchFamily="2" charset="2"/>
            </a:endParaRPr>
          </a:p>
          <a:p>
            <a:pPr marL="0" indent="0" eaLnBrk="1" hangingPunct="1">
              <a:buNone/>
              <a:defRPr/>
            </a:pPr>
            <a:r>
              <a:rPr lang="en-US" altLang="en-US" sz="2800" cap="small" dirty="0" smtClean="0">
                <a:sym typeface="Wingdings" panose="05000000000000000000" pitchFamily="2" charset="2"/>
              </a:rPr>
              <a:t>Urine passes from 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bladder </a:t>
            </a:r>
            <a:r>
              <a:rPr lang="en-US" altLang="en-US" sz="2800" cap="small" dirty="0" smtClean="0">
                <a:sym typeface="Wingdings" panose="05000000000000000000" pitchFamily="2" charset="2"/>
              </a:rPr>
              <a:t>through </a:t>
            </a:r>
            <a:r>
              <a:rPr lang="en-US" altLang="en-US" sz="2800" cap="small" dirty="0" smtClean="0">
                <a:solidFill>
                  <a:srgbClr val="FF0000"/>
                </a:solidFill>
                <a:sym typeface="Wingdings" panose="05000000000000000000" pitchFamily="2" charset="2"/>
              </a:rPr>
              <a:t>urethra </a:t>
            </a:r>
            <a:r>
              <a:rPr lang="en-US" altLang="en-US" sz="2800" cap="small" dirty="0" smtClean="0">
                <a:sym typeface="Wingdings" panose="05000000000000000000" pitchFamily="2" charset="2"/>
              </a:rPr>
              <a:t>and through </a:t>
            </a:r>
            <a:r>
              <a:rPr lang="en-US" altLang="en-US" sz="2800" cap="small" dirty="0" smtClean="0"/>
              <a:t>the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u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rogenital diaphragm </a:t>
            </a:r>
            <a:r>
              <a:rPr lang="en-US" altLang="en-US" sz="2800" cap="small" dirty="0"/>
              <a:t>(skeletal muscle</a:t>
            </a:r>
            <a:r>
              <a:rPr lang="en-US" altLang="en-US" sz="2800" cap="small" dirty="0" smtClean="0"/>
              <a:t>)</a:t>
            </a:r>
            <a:endParaRPr lang="en-US" altLang="en-US" sz="2800" cap="small" dirty="0"/>
          </a:p>
          <a:p>
            <a:pPr marL="0" indent="0" eaLnBrk="1" hangingPunct="1">
              <a:buNone/>
              <a:defRPr/>
            </a:pPr>
            <a:endParaRPr lang="en-US" altLang="en-US" sz="2800" cap="small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en-US" altLang="en-US" sz="2800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6200" y="0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Urethra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181600" y="457200"/>
            <a:ext cx="3779399" cy="5204010"/>
            <a:chOff x="5222255" y="589684"/>
            <a:chExt cx="3779399" cy="5204010"/>
          </a:xfrm>
        </p:grpSpPr>
        <p:pic>
          <p:nvPicPr>
            <p:cNvPr id="47108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2255" y="838200"/>
              <a:ext cx="3292036" cy="426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370919" y="4778031"/>
              <a:ext cx="110799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External</a:t>
              </a:r>
            </a:p>
            <a:p>
              <a:r>
                <a:rPr lang="en-US" sz="2000" cap="small" dirty="0" smtClean="0">
                  <a:latin typeface="+mn-lt"/>
                </a:rPr>
                <a:t>Urethral</a:t>
              </a:r>
            </a:p>
            <a:p>
              <a:pPr algn="ctr"/>
              <a:r>
                <a:rPr lang="en-US" sz="2000" cap="small" dirty="0" smtClean="0">
                  <a:latin typeface="+mn-lt"/>
                </a:rPr>
                <a:t>opening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630368" y="2376421"/>
              <a:ext cx="104637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cap="small" dirty="0" smtClean="0">
                  <a:latin typeface="+mn-lt"/>
                </a:rPr>
                <a:t>External</a:t>
              </a:r>
            </a:p>
            <a:p>
              <a:r>
                <a:rPr lang="en-US" sz="1800" cap="small" dirty="0" smtClean="0">
                  <a:latin typeface="+mn-lt"/>
                </a:rPr>
                <a:t>Urethral</a:t>
              </a:r>
            </a:p>
            <a:p>
              <a:r>
                <a:rPr lang="en-US" sz="1800" cap="small" dirty="0" smtClean="0">
                  <a:latin typeface="+mn-lt"/>
                </a:rPr>
                <a:t>Sphincter</a:t>
              </a:r>
              <a:endParaRPr lang="en-US" sz="1800" cap="small" dirty="0"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05869" y="589684"/>
              <a:ext cx="9957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Bladder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40314" y="2662534"/>
              <a:ext cx="10214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Urethra</a:t>
              </a:r>
              <a:endParaRPr lang="en-US" sz="2000" cap="small" dirty="0">
                <a:latin typeface="+mn-lt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H="1">
              <a:off x="8175706" y="926137"/>
              <a:ext cx="338585" cy="68117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>
              <a:stCxn id="5" idx="0"/>
            </p:cNvCxnSpPr>
            <p:nvPr/>
          </p:nvCxnSpPr>
          <p:spPr bwMode="auto">
            <a:xfrm flipV="1">
              <a:off x="6924917" y="4406393"/>
              <a:ext cx="51163" cy="37163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ight Bracket 12"/>
            <p:cNvSpPr/>
            <p:nvPr/>
          </p:nvSpPr>
          <p:spPr bwMode="auto">
            <a:xfrm>
              <a:off x="7255342" y="3330231"/>
              <a:ext cx="447146" cy="555970"/>
            </a:xfrm>
            <a:prstGeom prst="rightBracket">
              <a:avLst/>
            </a:prstGeom>
            <a:noFill/>
            <a:ln w="53975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H="1">
              <a:off x="7445131" y="2971800"/>
              <a:ext cx="185237" cy="342726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Right Bracket 17"/>
            <p:cNvSpPr/>
            <p:nvPr/>
          </p:nvSpPr>
          <p:spPr bwMode="auto">
            <a:xfrm rot="10800000">
              <a:off x="6317704" y="2680380"/>
              <a:ext cx="447146" cy="1683432"/>
            </a:xfrm>
            <a:prstGeom prst="rightBracket">
              <a:avLst/>
            </a:prstGeom>
            <a:noFill/>
            <a:ln w="57150" cap="flat" cmpd="sng" algn="ctr">
              <a:solidFill>
                <a:srgbClr val="FFFF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5887158" y="2997999"/>
              <a:ext cx="309806" cy="30175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156" y="3124200"/>
            <a:ext cx="15621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04938"/>
            <a:ext cx="6019800" cy="3886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Female</a:t>
            </a:r>
            <a:r>
              <a:rPr lang="en-US" altLang="en-US" sz="2800" cap="small" dirty="0" smtClean="0"/>
              <a:t> Urethra: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Urinary function </a:t>
            </a:r>
            <a:r>
              <a:rPr lang="en-US" altLang="en-US" sz="2800" u="sng" cap="small" dirty="0" smtClean="0"/>
              <a:t>only</a:t>
            </a:r>
          </a:p>
          <a:p>
            <a:pPr eaLnBrk="1" hangingPunct="1">
              <a:defRPr/>
            </a:pPr>
            <a:endParaRPr lang="en-US" altLang="en-US" sz="2800" b="1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Male </a:t>
            </a:r>
            <a:r>
              <a:rPr lang="en-US" altLang="en-US" sz="2800" cap="small" dirty="0" smtClean="0"/>
              <a:t>Urethra: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Urinary </a:t>
            </a:r>
            <a:r>
              <a:rPr lang="en-US" altLang="en-US" sz="2800" u="sng" cap="small" dirty="0" smtClean="0"/>
              <a:t>and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reproductive functions</a:t>
            </a:r>
          </a:p>
        </p:txBody>
      </p:sp>
      <p:pic>
        <p:nvPicPr>
          <p:cNvPr id="5018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838200"/>
            <a:ext cx="214471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3528" y="47626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Urethra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19170"/>
            <a:ext cx="2917825" cy="354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066800"/>
            <a:ext cx="7772400" cy="51816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The Kidneys </a:t>
            </a:r>
            <a:r>
              <a:rPr lang="en-US" altLang="en-US" sz="2800" cap="small" dirty="0" smtClean="0"/>
              <a:t>are paired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Retroperitoneal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Organs                                </a:t>
            </a:r>
            <a:r>
              <a:rPr lang="en-US" altLang="en-US" sz="2800" cap="small" dirty="0" smtClean="0"/>
              <a:t>Located posterior to abdominal peritoneum </a:t>
            </a:r>
          </a:p>
          <a:p>
            <a:pPr marL="0" indent="0" eaLnBrk="1" hangingPunct="1">
              <a:buNone/>
              <a:defRPr/>
            </a:pPr>
            <a:endParaRPr lang="en-US" altLang="en-US" sz="2800" cap="small" dirty="0" smtClean="0"/>
          </a:p>
          <a:p>
            <a:pPr marL="0" indent="0" eaLnBrk="1" hangingPunct="1">
              <a:buNone/>
              <a:defRPr/>
            </a:pPr>
            <a:r>
              <a:rPr lang="en-US" altLang="en-US" sz="2800" cap="small" dirty="0" smtClean="0"/>
              <a:t>The </a:t>
            </a:r>
            <a:r>
              <a:rPr lang="en-US" altLang="en-US" sz="2800" cap="small" dirty="0">
                <a:solidFill>
                  <a:srgbClr val="FF0000"/>
                </a:solidFill>
              </a:rPr>
              <a:t>right kidney </a:t>
            </a:r>
            <a:r>
              <a:rPr lang="en-US" altLang="en-US" sz="2800" cap="small" dirty="0" smtClean="0"/>
              <a:t>sits lower </a:t>
            </a:r>
            <a:r>
              <a:rPr lang="en-US" altLang="en-US" sz="2800" cap="small" dirty="0"/>
              <a:t>than </a:t>
            </a:r>
            <a:r>
              <a:rPr lang="en-US" altLang="en-US" sz="2800" cap="small" dirty="0">
                <a:solidFill>
                  <a:srgbClr val="FF0000"/>
                </a:solidFill>
              </a:rPr>
              <a:t>left</a:t>
            </a:r>
          </a:p>
          <a:p>
            <a:pPr marL="0" indent="0" eaLnBrk="1" hangingPunct="1">
              <a:buNone/>
              <a:defRPr/>
            </a:pPr>
            <a:endParaRPr lang="en-US" altLang="en-US" sz="28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The </a:t>
            </a:r>
            <a:r>
              <a:rPr lang="en-US" altLang="en-US" sz="2800" cap="small" dirty="0">
                <a:solidFill>
                  <a:srgbClr val="FF0000"/>
                </a:solidFill>
              </a:rPr>
              <a:t>Kidneys </a:t>
            </a:r>
            <a:r>
              <a:rPr lang="en-US" altLang="en-US" sz="2800" cap="small" dirty="0"/>
              <a:t>are </a:t>
            </a:r>
            <a:r>
              <a:rPr lang="en-US" altLang="en-US" sz="2800" cap="small" dirty="0" smtClean="0"/>
              <a:t>encapsulated </a:t>
            </a:r>
            <a:r>
              <a:rPr lang="en-US" altLang="en-US" sz="2800" cap="small" dirty="0" smtClean="0"/>
              <a:t>in                                             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renal fascia (connective tissue)</a:t>
            </a:r>
            <a:r>
              <a:rPr lang="en-US" altLang="en-US" sz="2800" cap="small" dirty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/>
              <a:t>and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                                                                   </a:t>
            </a:r>
            <a:r>
              <a:rPr lang="en-US" altLang="en-US" sz="2800" cap="small" dirty="0" smtClean="0"/>
              <a:t>protected </a:t>
            </a:r>
            <a:r>
              <a:rPr lang="en-US" altLang="en-US" sz="2800" cap="small" dirty="0" smtClean="0"/>
              <a:t>by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lots of fat </a:t>
            </a:r>
            <a:r>
              <a:rPr lang="en-US" altLang="en-US" sz="2800" cap="small" dirty="0" smtClean="0"/>
              <a:t>(adipose)</a:t>
            </a:r>
          </a:p>
          <a:p>
            <a:pPr marL="0" indent="0" eaLnBrk="1" hangingPunct="1">
              <a:buNone/>
              <a:defRPr/>
            </a:pPr>
            <a:endParaRPr lang="en-US" altLang="en-US" sz="2800" cap="small" dirty="0" smtClean="0"/>
          </a:p>
          <a:p>
            <a:pPr marL="0" indent="0" eaLnBrk="1" hangingPunct="1"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Renal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Hilum: </a:t>
            </a:r>
            <a:r>
              <a:rPr lang="en-US" altLang="en-US" sz="2800" cap="small" dirty="0" smtClean="0"/>
              <a:t>Indented, </a:t>
            </a:r>
            <a:r>
              <a:rPr lang="en-US" altLang="en-US" sz="2800" cap="small" dirty="0" smtClean="0"/>
              <a:t>concave, medial</a:t>
            </a:r>
            <a:endParaRPr lang="en-US" altLang="en-US" sz="2800" cap="small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168275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The Kidney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5928" y="842657"/>
            <a:ext cx="6858000" cy="5791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Kidney Anatomy                                                                               	</a:t>
            </a:r>
            <a:r>
              <a:rPr lang="en-US" altLang="en-US" sz="2800" cap="small" dirty="0" smtClean="0"/>
              <a:t>Outer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Cortex</a:t>
            </a:r>
          </a:p>
          <a:p>
            <a:pPr marL="0" indent="0" eaLnBrk="1" hangingPunct="1">
              <a:buNone/>
            </a:pPr>
            <a:r>
              <a:rPr lang="en-US" altLang="en-US" sz="2800" cap="small" dirty="0" smtClean="0"/>
              <a:t>	Inner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Medulla</a:t>
            </a:r>
          </a:p>
          <a:p>
            <a:pPr marL="0" indent="0" eaLnBrk="1" hangingPunct="1">
              <a:buNone/>
            </a:pPr>
            <a:endParaRPr lang="en-US" altLang="en-US" sz="28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Renal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Columns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2800" cap="small" dirty="0" smtClean="0"/>
              <a:t>Extensions of cortex                          </a:t>
            </a:r>
            <a:r>
              <a:rPr lang="en-US" altLang="en-US" sz="2800" cap="small" dirty="0" smtClean="0"/>
              <a:t>                       that </a:t>
            </a:r>
            <a:r>
              <a:rPr lang="en-US" altLang="en-US" sz="2800" u="sng" cap="small" dirty="0" smtClean="0"/>
              <a:t>subdivide the medulla</a:t>
            </a:r>
          </a:p>
          <a:p>
            <a:pPr marL="0" indent="0" eaLnBrk="1" hangingPunct="1">
              <a:buNone/>
            </a:pPr>
            <a:endParaRPr lang="en-US" altLang="en-US" sz="28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Renal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Pyramids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: </a:t>
            </a:r>
            <a:r>
              <a:rPr lang="en-US" altLang="en-US" sz="2800" cap="small" dirty="0" smtClean="0"/>
              <a:t>Medulla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/>
              <a:t>Subdivisions </a:t>
            </a:r>
          </a:p>
          <a:p>
            <a:pPr marL="0" indent="0" eaLnBrk="1" hangingPunct="1">
              <a:buNone/>
            </a:pPr>
            <a:r>
              <a:rPr lang="en-US" altLang="en-US" sz="2800" cap="small" dirty="0" smtClean="0"/>
              <a:t>Widest area </a:t>
            </a:r>
            <a:r>
              <a:rPr lang="en-US" altLang="en-US" sz="2800" cap="small" dirty="0" smtClean="0"/>
              <a:t>of </a:t>
            </a:r>
            <a:r>
              <a:rPr lang="en-US" altLang="en-US" sz="2800" cap="small" dirty="0">
                <a:solidFill>
                  <a:srgbClr val="FF0000"/>
                </a:solidFill>
              </a:rPr>
              <a:t>Renal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Pyramid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is </a:t>
            </a:r>
            <a:r>
              <a:rPr lang="en-US" altLang="en-US" sz="2800" cap="small" dirty="0" smtClean="0"/>
              <a:t>the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Corticomedullary </a:t>
            </a:r>
            <a:r>
              <a:rPr lang="en-US" altLang="en-US" sz="2800" cap="small" dirty="0">
                <a:solidFill>
                  <a:srgbClr val="FF0000"/>
                </a:solidFill>
              </a:rPr>
              <a:t>J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unction</a:t>
            </a:r>
            <a:r>
              <a:rPr lang="en-US" altLang="en-US" sz="2800" cap="small" dirty="0" smtClean="0"/>
              <a:t>                                                               Narrow </a:t>
            </a:r>
            <a:r>
              <a:rPr lang="en-US" altLang="en-US" sz="2800" cap="small" dirty="0" smtClean="0"/>
              <a:t>base of </a:t>
            </a:r>
            <a:r>
              <a:rPr lang="en-US" altLang="en-US" sz="2800" cap="small" dirty="0">
                <a:solidFill>
                  <a:srgbClr val="FF0000"/>
                </a:solidFill>
              </a:rPr>
              <a:t>Renal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Pyramid</a:t>
            </a:r>
            <a:r>
              <a:rPr lang="en-US" altLang="en-US" sz="2800" cap="small" dirty="0" smtClean="0"/>
              <a:t>: </a:t>
            </a:r>
            <a:r>
              <a:rPr lang="en-US" altLang="en-US" sz="2800" cap="small" dirty="0">
                <a:solidFill>
                  <a:srgbClr val="FF0000"/>
                </a:solidFill>
              </a:rPr>
              <a:t>R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enal </a:t>
            </a:r>
            <a:r>
              <a:rPr lang="en-US" altLang="en-US" sz="2800" cap="small" dirty="0">
                <a:solidFill>
                  <a:srgbClr val="FF0000"/>
                </a:solidFill>
              </a:rPr>
              <a:t>P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apilla</a:t>
            </a:r>
            <a:endParaRPr lang="en-US" altLang="en-US" sz="2800" cap="small" dirty="0" smtClean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207896" y="990600"/>
            <a:ext cx="4707504" cy="4464439"/>
            <a:chOff x="4207896" y="990600"/>
            <a:chExt cx="4707504" cy="4464439"/>
          </a:xfrm>
        </p:grpSpPr>
        <p:pic>
          <p:nvPicPr>
            <p:cNvPr id="23556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576" y="990600"/>
              <a:ext cx="3262824" cy="396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801138" y="990600"/>
              <a:ext cx="8713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Cortex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56439" y="1538653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Medulla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34200" y="5054929"/>
              <a:ext cx="16356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Renal Pyramid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32927" y="1538653"/>
              <a:ext cx="16126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Renal Column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07896" y="2117215"/>
              <a:ext cx="15026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Renal Papilla</a:t>
              </a:r>
              <a:endParaRPr lang="en-US" sz="2000" cap="small" dirty="0">
                <a:latin typeface="+mn-lt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5665351" y="1911357"/>
              <a:ext cx="1091088" cy="51174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5632659" y="2423102"/>
              <a:ext cx="1214459" cy="205918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Right Bracket 17"/>
            <p:cNvSpPr/>
            <p:nvPr/>
          </p:nvSpPr>
          <p:spPr bwMode="auto">
            <a:xfrm>
              <a:off x="7543800" y="1054314"/>
              <a:ext cx="447146" cy="410368"/>
            </a:xfrm>
            <a:prstGeom prst="rightBracket">
              <a:avLst/>
            </a:prstGeom>
            <a:noFill/>
            <a:ln w="31750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7380141" y="4223324"/>
              <a:ext cx="163659" cy="831605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" name="Oval 20"/>
            <p:cNvSpPr/>
            <p:nvPr/>
          </p:nvSpPr>
          <p:spPr bwMode="auto">
            <a:xfrm>
              <a:off x="6908193" y="3281057"/>
              <a:ext cx="914400" cy="914400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miter lim="800000"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701675" y="14296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The Kidney: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Anatomy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" y="838200"/>
            <a:ext cx="5524500" cy="55626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Urine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drains </a:t>
            </a:r>
            <a:r>
              <a:rPr lang="en-US" altLang="en-US" sz="2800" cap="small" dirty="0" smtClean="0"/>
              <a:t>from each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renal pyramid </a:t>
            </a:r>
            <a:r>
              <a:rPr lang="en-US" altLang="en-US" sz="2800" cap="small" dirty="0" smtClean="0"/>
              <a:t>into a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minor calyx (calyces pl.)</a:t>
            </a:r>
          </a:p>
          <a:p>
            <a:pPr eaLnBrk="1" hangingPunct="1">
              <a:defRPr/>
            </a:pPr>
            <a:endParaRPr lang="en-US" altLang="en-US" sz="2800" cap="small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i="1" cap="small" dirty="0" smtClean="0"/>
              <a:t>Several</a:t>
            </a:r>
            <a:r>
              <a:rPr lang="en-US" altLang="en-US" sz="2800" cap="small" dirty="0" smtClean="0"/>
              <a:t>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minor calyces </a:t>
            </a:r>
            <a:r>
              <a:rPr lang="en-US" altLang="en-US" sz="2800" u="sng" cap="small" dirty="0" smtClean="0"/>
              <a:t>unite</a:t>
            </a:r>
            <a:r>
              <a:rPr lang="en-US" altLang="en-US" sz="2800" cap="small" dirty="0" smtClean="0"/>
              <a:t> to form </a:t>
            </a:r>
            <a:r>
              <a:rPr lang="en-US" altLang="en-US" sz="2800" cap="small" dirty="0" smtClean="0"/>
              <a:t> a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major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calyx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  <a:defRPr/>
            </a:pPr>
            <a:r>
              <a:rPr lang="en-US" altLang="en-US" sz="2800" cap="small" dirty="0">
                <a:solidFill>
                  <a:srgbClr val="FF0000"/>
                </a:solidFill>
              </a:rPr>
              <a:t>Major calyces </a:t>
            </a:r>
            <a:r>
              <a:rPr lang="en-US" altLang="en-US" sz="2800" cap="small" dirty="0"/>
              <a:t>drain into the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renal pelvis </a:t>
            </a:r>
            <a:r>
              <a:rPr lang="en-US" altLang="en-US" sz="2800" cap="small" dirty="0"/>
              <a:t>which connects to the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ureter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01675" y="14296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The Kidney: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Anatomy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482714" y="390435"/>
            <a:ext cx="3566789" cy="5572275"/>
            <a:chOff x="5482714" y="390435"/>
            <a:chExt cx="3566789" cy="5572275"/>
          </a:xfrm>
        </p:grpSpPr>
        <p:pic>
          <p:nvPicPr>
            <p:cNvPr id="2457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1186" y="1143000"/>
              <a:ext cx="3388317" cy="411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 bwMode="auto">
            <a:xfrm flipH="1" flipV="1">
              <a:off x="7543800" y="3560065"/>
              <a:ext cx="533399" cy="198119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TextBox 8"/>
            <p:cNvSpPr txBox="1"/>
            <p:nvPr/>
          </p:nvSpPr>
          <p:spPr>
            <a:xfrm>
              <a:off x="7239000" y="5562600"/>
              <a:ext cx="14246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Minor Calyx</a:t>
              </a:r>
              <a:endParaRPr lang="en-US" sz="2000" cap="small" dirty="0">
                <a:latin typeface="+mn-lt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flipV="1">
              <a:off x="6092951" y="3153921"/>
              <a:ext cx="1447801" cy="2086354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5482714" y="5199477"/>
              <a:ext cx="14269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Major Calyx</a:t>
              </a:r>
              <a:endParaRPr lang="en-US" sz="2000" cap="small" dirty="0">
                <a:latin typeface="+mn-lt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>
              <a:off x="7800467" y="817564"/>
              <a:ext cx="190498" cy="2336357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7097002" y="390435"/>
              <a:ext cx="13898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Renal Pelvis</a:t>
              </a:r>
              <a:endParaRPr lang="en-US" sz="2000" cap="small" dirty="0"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5400000">
              <a:off x="8094717" y="4047726"/>
              <a:ext cx="8755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cap="small" dirty="0" smtClean="0">
                  <a:latin typeface="+mn-lt"/>
                </a:rPr>
                <a:t>Ureter</a:t>
              </a:r>
              <a:endParaRPr lang="en-US" sz="2000" cap="small" dirty="0">
                <a:latin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24-04a_1.jpg                                                   000163BEMacintosh HD                   ABA78158:"/>
          <p:cNvPicPr preferRelativeResize="0"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795338"/>
            <a:ext cx="9140825" cy="526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5181600" y="2971800"/>
            <a:ext cx="533400" cy="3048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3294888" y="4953000"/>
            <a:ext cx="914400" cy="6858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4267200" y="762000"/>
            <a:ext cx="609600" cy="3810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4953000" y="1447800"/>
            <a:ext cx="685800" cy="3810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3733800" y="1066800"/>
            <a:ext cx="762000" cy="609600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4038600" y="2133600"/>
            <a:ext cx="762000" cy="4572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0" y="3200400"/>
            <a:ext cx="1066800" cy="4572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191000" y="2743200"/>
            <a:ext cx="609600" cy="609600"/>
          </a:xfrm>
          <a:prstGeom prst="ellipse">
            <a:avLst/>
          </a:prstGeom>
          <a:solidFill>
            <a:srgbClr val="FFFF00">
              <a:alpha val="23000"/>
            </a:srgbClr>
          </a:solidFill>
          <a:ln w="28575" algn="ctr">
            <a:solidFill>
              <a:schemeClr val="accent2">
                <a:lumMod val="75000"/>
              </a:schemeClr>
            </a:solidFill>
            <a:round/>
            <a:headEnd type="oval" w="med" len="med"/>
            <a:tailEnd/>
          </a:ln>
          <a:extLst/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228600" y="4495800"/>
            <a:ext cx="609600" cy="457200"/>
          </a:xfrm>
          <a:prstGeom prst="ellipse">
            <a:avLst/>
          </a:prstGeom>
          <a:noFill/>
          <a:ln w="28575" algn="ctr">
            <a:solidFill>
              <a:schemeClr val="accent2">
                <a:lumMod val="75000"/>
              </a:schemeClr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imes" panose="02020603050405020304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85800" y="69999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The Kidney: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Anatomy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5850" y="1066800"/>
            <a:ext cx="6400800" cy="31242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The Entire Urinary System Consists of:</a:t>
            </a:r>
          </a:p>
          <a:p>
            <a:pPr marL="0" lvl="1" indent="0" eaLnBrk="1" hangingPunct="1">
              <a:buNone/>
            </a:pPr>
            <a:r>
              <a:rPr lang="en-US" altLang="en-US" cap="small" dirty="0" smtClean="0"/>
              <a:t>Two </a:t>
            </a:r>
            <a:r>
              <a:rPr lang="en-US" altLang="en-US" cap="small" dirty="0" smtClean="0">
                <a:solidFill>
                  <a:srgbClr val="FF0000"/>
                </a:solidFill>
              </a:rPr>
              <a:t>Kidneys</a:t>
            </a:r>
            <a:r>
              <a:rPr lang="en-US" altLang="en-US" cap="small" dirty="0" smtClean="0"/>
              <a:t>                                                              </a:t>
            </a:r>
            <a:r>
              <a:rPr lang="en-US" altLang="en-US" cap="small" dirty="0" smtClean="0"/>
              <a:t>Two </a:t>
            </a:r>
            <a:r>
              <a:rPr lang="en-US" altLang="en-US" cap="small" dirty="0" smtClean="0">
                <a:solidFill>
                  <a:srgbClr val="FF0000"/>
                </a:solidFill>
              </a:rPr>
              <a:t>Ureters </a:t>
            </a:r>
            <a:r>
              <a:rPr lang="en-US" altLang="en-US" cap="small" dirty="0" smtClean="0"/>
              <a:t>(urinary tract)                                </a:t>
            </a:r>
            <a:r>
              <a:rPr lang="en-US" altLang="en-US" cap="small" dirty="0" smtClean="0"/>
              <a:t>One </a:t>
            </a:r>
            <a:r>
              <a:rPr lang="en-US" altLang="en-US" cap="small" dirty="0" smtClean="0">
                <a:solidFill>
                  <a:srgbClr val="FF0000"/>
                </a:solidFill>
              </a:rPr>
              <a:t>Urinary bladder </a:t>
            </a:r>
            <a:r>
              <a:rPr lang="en-US" altLang="en-US" cap="small" dirty="0" smtClean="0"/>
              <a:t>(urinary tract)</a:t>
            </a:r>
          </a:p>
          <a:p>
            <a:pPr marL="457200" lvl="1" indent="-457200" eaLnBrk="1" hangingPunct="1">
              <a:buNone/>
            </a:pPr>
            <a:r>
              <a:rPr lang="en-US" altLang="en-US" cap="small" dirty="0" smtClean="0"/>
              <a:t>One</a:t>
            </a:r>
            <a:r>
              <a:rPr lang="en-US" altLang="en-US" cap="small" dirty="0" smtClean="0"/>
              <a:t> </a:t>
            </a:r>
            <a:r>
              <a:rPr lang="en-US" altLang="en-US" cap="small" dirty="0" smtClean="0">
                <a:solidFill>
                  <a:srgbClr val="FF0000"/>
                </a:solidFill>
              </a:rPr>
              <a:t>Urethra</a:t>
            </a:r>
            <a:r>
              <a:rPr lang="en-US" altLang="en-US" cap="small" dirty="0" smtClean="0"/>
              <a:t> (urinary tract)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2491317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0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System: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Structures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4800" y="990600"/>
            <a:ext cx="7696200" cy="5867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>
                <a:solidFill>
                  <a:srgbClr val="FF0000"/>
                </a:solidFill>
              </a:rPr>
              <a:t>Functions</a:t>
            </a:r>
            <a:r>
              <a:rPr lang="en-US" altLang="en-US" sz="2800" kern="0" cap="small" dirty="0" smtClean="0"/>
              <a:t>                                               </a:t>
            </a:r>
            <a:endParaRPr lang="en-US" altLang="en-US" sz="2800" kern="0" cap="small" dirty="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/>
              <a:t>Store </a:t>
            </a:r>
            <a:r>
              <a:rPr lang="en-US" altLang="en-US" sz="2800" kern="0" cap="small" dirty="0"/>
              <a:t>w</a:t>
            </a:r>
            <a:r>
              <a:rPr lang="en-US" altLang="en-US" sz="2800" kern="0" cap="small" dirty="0" smtClean="0"/>
              <a:t>aste products                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/>
              <a:t>Remove/void waste products                                                       </a:t>
            </a:r>
            <a:endParaRPr lang="en-US" altLang="en-US" sz="2800" kern="0" cap="small" dirty="0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z="2800" kern="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>
                <a:solidFill>
                  <a:srgbClr val="FF0000"/>
                </a:solidFill>
              </a:rPr>
              <a:t>The Kidneys                                                                        	</a:t>
            </a:r>
            <a:r>
              <a:rPr lang="en-US" altLang="en-US" sz="2800" kern="0" cap="small" dirty="0" smtClean="0"/>
              <a:t>R</a:t>
            </a:r>
            <a:r>
              <a:rPr lang="en-US" altLang="en-US" sz="2800" kern="0" cap="small" dirty="0" smtClean="0"/>
              <a:t>egulate </a:t>
            </a:r>
            <a:r>
              <a:rPr lang="en-US" altLang="en-US" sz="2800" kern="0" cap="small" dirty="0" smtClean="0"/>
              <a:t>blood </a:t>
            </a:r>
            <a:r>
              <a:rPr lang="en-US" altLang="en-US" sz="2800" kern="0" cap="small" dirty="0" smtClean="0"/>
              <a:t>volume 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/>
              <a:t>	Regulate </a:t>
            </a:r>
            <a:r>
              <a:rPr lang="en-US" altLang="en-US" sz="2800" kern="0" cap="small" dirty="0" smtClean="0"/>
              <a:t>blood ions and acidity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z="2800" kern="0" cap="small" dirty="0" smtClean="0"/>
              <a:t>	Increase </a:t>
            </a:r>
            <a:r>
              <a:rPr lang="en-US" altLang="en-US" sz="2800" kern="0" cap="small" dirty="0" smtClean="0">
                <a:solidFill>
                  <a:srgbClr val="FF0000"/>
                </a:solidFill>
              </a:rPr>
              <a:t>erythrocyte production </a:t>
            </a:r>
            <a:r>
              <a:rPr lang="en-US" altLang="en-US" sz="2800" kern="0" cap="small" dirty="0" smtClean="0"/>
              <a:t>by releasing	</a:t>
            </a:r>
            <a:r>
              <a:rPr lang="en-US" altLang="en-US" sz="2800" kern="0" cap="small" dirty="0" smtClean="0">
                <a:solidFill>
                  <a:srgbClr val="FF0000"/>
                </a:solidFill>
              </a:rPr>
              <a:t>erythropoietin </a:t>
            </a:r>
            <a:r>
              <a:rPr lang="en-US" altLang="en-US" sz="2800" kern="0" cap="small" dirty="0" smtClean="0">
                <a:solidFill>
                  <a:srgbClr val="FF0000"/>
                </a:solidFill>
              </a:rPr>
              <a:t>(EPO</a:t>
            </a:r>
            <a:r>
              <a:rPr lang="en-US" altLang="en-US" sz="2800" kern="0" cap="small" dirty="0" smtClean="0">
                <a:solidFill>
                  <a:srgbClr val="FF0000"/>
                </a:solidFill>
              </a:rPr>
              <a:t>) </a:t>
            </a:r>
            <a:r>
              <a:rPr lang="en-US" altLang="en-US" sz="2800" kern="0" cap="small" dirty="0" smtClean="0"/>
              <a:t>if low</a:t>
            </a:r>
            <a:r>
              <a:rPr lang="en-US" altLang="en-US" sz="2800" kern="0" cap="small" dirty="0" smtClean="0"/>
              <a:t> </a:t>
            </a:r>
            <a:r>
              <a:rPr lang="en-US" altLang="en-US" sz="2800" kern="0" cap="small" dirty="0" smtClean="0"/>
              <a:t>blood </a:t>
            </a:r>
            <a:r>
              <a:rPr lang="en-US" altLang="en-US" sz="2800" kern="0" cap="small" dirty="0" smtClean="0"/>
              <a:t>oxygen</a:t>
            </a:r>
            <a:endParaRPr lang="en-US" altLang="en-US" sz="2800" kern="0" cap="small" dirty="0" smtClean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2400" y="152400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</a:t>
            </a:r>
            <a:r>
              <a:rPr lang="en-US" altLang="en-US" sz="3200" kern="0" cap="small" dirty="0" smtClean="0">
                <a:solidFill>
                  <a:schemeClr val="tx1"/>
                </a:solidFill>
              </a:rPr>
              <a:t>System: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Functions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656549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6700" y="988147"/>
            <a:ext cx="5905500" cy="5565053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u="sng" cap="small" dirty="0" smtClean="0">
                <a:solidFill>
                  <a:srgbClr val="FF0000"/>
                </a:solidFill>
              </a:rPr>
              <a:t>Micturition: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/>
              <a:t>Process </a:t>
            </a:r>
            <a:r>
              <a:rPr lang="en-US" altLang="en-US" sz="2800" cap="small" dirty="0" smtClean="0"/>
              <a:t>of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Releasing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U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rine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cap="small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What is Urine?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                                                     Fluid </a:t>
            </a:r>
            <a:r>
              <a:rPr lang="en-US" altLang="en-US" sz="2800" cap="small" dirty="0" smtClean="0"/>
              <a:t>containing dissolved waste </a:t>
            </a:r>
            <a:r>
              <a:rPr lang="en-US" altLang="en-US" sz="2800" cap="small" dirty="0" smtClean="0"/>
              <a:t>products </a:t>
            </a:r>
            <a:r>
              <a:rPr lang="en-US" altLang="en-US" sz="2800" cap="small" dirty="0" smtClean="0"/>
              <a:t>to be </a:t>
            </a:r>
            <a:r>
              <a:rPr lang="en-US" altLang="en-US" sz="2800" cap="small" dirty="0" smtClean="0"/>
              <a:t>removed from body</a:t>
            </a:r>
            <a:endParaRPr lang="en-US" altLang="en-US" sz="2800" cap="small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altLang="en-US" sz="2800" cap="small" dirty="0" smtClean="0"/>
          </a:p>
          <a:p>
            <a:pPr marL="0" lvl="1" indent="0" eaLnBrk="1" hangingPunct="1">
              <a:buNone/>
              <a:defRPr/>
            </a:pPr>
            <a:r>
              <a:rPr lang="en-US" altLang="en-US" cap="small" dirty="0" smtClean="0"/>
              <a:t>U</a:t>
            </a:r>
            <a:r>
              <a:rPr lang="en-US" altLang="en-US" cap="small" dirty="0" smtClean="0"/>
              <a:t>rinary </a:t>
            </a:r>
            <a:r>
              <a:rPr lang="en-US" altLang="en-US" cap="small" dirty="0"/>
              <a:t>system </a:t>
            </a:r>
            <a:r>
              <a:rPr lang="en-US" altLang="en-US" cap="small" dirty="0">
                <a:solidFill>
                  <a:srgbClr val="FF0000"/>
                </a:solidFill>
              </a:rPr>
              <a:t>primarily innervated </a:t>
            </a:r>
            <a:r>
              <a:rPr lang="en-US" altLang="en-US" cap="small" dirty="0"/>
              <a:t>by </a:t>
            </a:r>
            <a:r>
              <a:rPr lang="en-US" altLang="en-US" cap="small" dirty="0" smtClean="0"/>
              <a:t>the </a:t>
            </a:r>
            <a:r>
              <a:rPr lang="en-US" altLang="en-US" cap="small" dirty="0" smtClean="0">
                <a:solidFill>
                  <a:srgbClr val="FF0000"/>
                </a:solidFill>
              </a:rPr>
              <a:t>ANS</a:t>
            </a:r>
          </a:p>
          <a:p>
            <a:pPr marL="55563" lvl="1" indent="-55563" eaLnBrk="1" hangingPunct="1">
              <a:buFontTx/>
              <a:buNone/>
              <a:defRPr/>
            </a:pPr>
            <a:endParaRPr lang="en-US" altLang="en-US" dirty="0" smtClean="0"/>
          </a:p>
        </p:txBody>
      </p:sp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631" y="2362200"/>
            <a:ext cx="299968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66700" y="152400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</a:t>
            </a:r>
            <a:r>
              <a:rPr lang="en-US" altLang="en-US" sz="3200" kern="0" cap="small" dirty="0" smtClean="0">
                <a:solidFill>
                  <a:schemeClr val="tx1"/>
                </a:solidFill>
              </a:rPr>
              <a:t>System: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Functions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2900" y="990600"/>
            <a:ext cx="8382000" cy="44958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cap="small" dirty="0" smtClean="0">
                <a:solidFill>
                  <a:srgbClr val="FF0000"/>
                </a:solidFill>
              </a:rPr>
              <a:t>Ureters                                                                                       </a:t>
            </a:r>
            <a:r>
              <a:rPr lang="en-US" altLang="en-US" sz="2800" cap="small" dirty="0" smtClean="0"/>
              <a:t>Long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paired</a:t>
            </a:r>
            <a:r>
              <a:rPr lang="en-US" altLang="en-US" sz="2800" cap="small" dirty="0" smtClean="0"/>
              <a:t> </a:t>
            </a:r>
            <a:r>
              <a:rPr lang="en-US" altLang="en-US" sz="2800" cap="small" dirty="0" smtClean="0"/>
              <a:t>muscular tubes that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transport urine </a:t>
            </a:r>
            <a:r>
              <a:rPr lang="en-US" altLang="en-US" sz="2800" cap="small" dirty="0" smtClean="0">
                <a:solidFill>
                  <a:schemeClr val="tx2"/>
                </a:solidFill>
              </a:rPr>
              <a:t>(via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peristalsis</a:t>
            </a:r>
            <a:r>
              <a:rPr lang="en-US" altLang="en-US" sz="2800" cap="small" dirty="0" smtClean="0">
                <a:solidFill>
                  <a:schemeClr val="tx2"/>
                </a:solidFill>
              </a:rPr>
              <a:t>) </a:t>
            </a:r>
            <a:r>
              <a:rPr lang="en-US" altLang="en-US" sz="2800" cap="small" dirty="0" smtClean="0"/>
              <a:t>from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K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idneys </a:t>
            </a:r>
            <a:r>
              <a:rPr lang="en-US" altLang="en-US" sz="2800" cap="small" dirty="0" smtClean="0"/>
              <a:t>to 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Urinary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B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ladder</a:t>
            </a:r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43200"/>
            <a:ext cx="4572000" cy="332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14300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Ureters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85285" y="914400"/>
            <a:ext cx="8991600" cy="4343400"/>
          </a:xfrm>
        </p:spPr>
        <p:txBody>
          <a:bodyPr/>
          <a:lstStyle/>
          <a:p>
            <a:pPr marL="457200" lvl="1" indent="0" eaLnBrk="1" hangingPunct="1">
              <a:buNone/>
              <a:defRPr/>
            </a:pPr>
            <a:r>
              <a:rPr lang="en-US" altLang="en-US" sz="3200" cap="small" dirty="0" smtClean="0">
                <a:solidFill>
                  <a:srgbClr val="FF0000"/>
                </a:solidFill>
              </a:rPr>
              <a:t>Urinary </a:t>
            </a:r>
            <a:r>
              <a:rPr lang="en-US" altLang="en-US" sz="3200" cap="small" dirty="0" smtClean="0">
                <a:solidFill>
                  <a:srgbClr val="FF0000"/>
                </a:solidFill>
              </a:rPr>
              <a:t>Bladder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cap="small" dirty="0" smtClean="0"/>
              <a:t>Muscular urine storage </a:t>
            </a:r>
            <a:r>
              <a:rPr lang="en-US" altLang="en-US" cap="small" dirty="0" smtClean="0"/>
              <a:t>sac </a:t>
            </a:r>
            <a:r>
              <a:rPr lang="en-US" altLang="en-US" cap="small" dirty="0" smtClean="0"/>
              <a:t>                                                                    lined </a:t>
            </a:r>
            <a:r>
              <a:rPr lang="en-US" altLang="en-US" cap="small" dirty="0" smtClean="0"/>
              <a:t>with </a:t>
            </a:r>
            <a:r>
              <a:rPr lang="en-US" altLang="en-US" cap="small" dirty="0" smtClean="0">
                <a:solidFill>
                  <a:srgbClr val="FF0000"/>
                </a:solidFill>
              </a:rPr>
              <a:t>Transitional Epithelium</a:t>
            </a:r>
            <a:endParaRPr lang="en-US" altLang="en-US" cap="small" dirty="0" smtClean="0"/>
          </a:p>
          <a:p>
            <a:pPr marL="457200" lvl="1" indent="0" eaLnBrk="1" hangingPunct="1">
              <a:buNone/>
              <a:defRPr/>
            </a:pPr>
            <a:endParaRPr lang="en-US" altLang="en-US" cap="small" dirty="0" smtClean="0"/>
          </a:p>
          <a:p>
            <a:pPr marL="457200" lvl="1" indent="0" eaLnBrk="1" hangingPunct="1">
              <a:buNone/>
              <a:defRPr/>
            </a:pPr>
            <a:r>
              <a:rPr lang="en-US" altLang="en-US" cap="small" dirty="0" smtClean="0"/>
              <a:t>Bladder </a:t>
            </a:r>
            <a:r>
              <a:rPr lang="en-US" altLang="en-US" u="sng" cap="small" dirty="0" smtClean="0"/>
              <a:t>shape changes as its fills 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cap="small" dirty="0" smtClean="0">
                <a:solidFill>
                  <a:srgbClr val="FF0000"/>
                </a:solidFill>
              </a:rPr>
              <a:t>Empty:</a:t>
            </a:r>
            <a:r>
              <a:rPr lang="en-US" altLang="en-US" cap="small" dirty="0" smtClean="0"/>
              <a:t> Inverted triangle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cap="small" dirty="0" smtClean="0">
                <a:solidFill>
                  <a:srgbClr val="FF0000"/>
                </a:solidFill>
              </a:rPr>
              <a:t>Full</a:t>
            </a:r>
            <a:r>
              <a:rPr lang="en-US" altLang="en-US" cap="small" dirty="0">
                <a:solidFill>
                  <a:srgbClr val="FF0000"/>
                </a:solidFill>
              </a:rPr>
              <a:t>: </a:t>
            </a:r>
            <a:r>
              <a:rPr lang="en-US" altLang="en-US" cap="small" dirty="0" smtClean="0"/>
              <a:t>Oval-shaped</a:t>
            </a:r>
          </a:p>
          <a:p>
            <a:pPr marL="457200" lvl="1" indent="0" eaLnBrk="1" hangingPunct="1">
              <a:buNone/>
              <a:defRPr/>
            </a:pPr>
            <a:r>
              <a:rPr lang="en-US" altLang="en-US" cap="small" dirty="0">
                <a:solidFill>
                  <a:srgbClr val="FF0000"/>
                </a:solidFill>
              </a:rPr>
              <a:t>Neck of bladder </a:t>
            </a:r>
            <a:r>
              <a:rPr lang="en-US" altLang="en-US" cap="small" dirty="0"/>
              <a:t>= narrow </a:t>
            </a:r>
            <a:r>
              <a:rPr lang="en-US" altLang="en-US" u="sng" cap="small" dirty="0">
                <a:solidFill>
                  <a:srgbClr val="FF0000"/>
                </a:solidFill>
              </a:rPr>
              <a:t>base</a:t>
            </a:r>
            <a:r>
              <a:rPr lang="en-US" altLang="en-US" cap="small" dirty="0"/>
              <a:t> of bladder</a:t>
            </a:r>
          </a:p>
          <a:p>
            <a:pPr marL="457200" lvl="1" indent="0" eaLnBrk="1" hangingPunct="1">
              <a:buNone/>
              <a:defRPr/>
            </a:pPr>
            <a:endParaRPr lang="en-US" altLang="en-US" dirty="0"/>
          </a:p>
          <a:p>
            <a:pPr marL="457200" lvl="1" indent="0" eaLnBrk="1" hangingPunct="1">
              <a:buNone/>
              <a:defRPr/>
            </a:pPr>
            <a:endParaRPr lang="en-US" altLang="en-US" sz="32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-3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Bladder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058977" y="1295400"/>
            <a:ext cx="3618738" cy="2571750"/>
            <a:chOff x="5058977" y="1295400"/>
            <a:chExt cx="3618738" cy="2571750"/>
          </a:xfrm>
        </p:grpSpPr>
        <p:pic>
          <p:nvPicPr>
            <p:cNvPr id="4403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8977" y="1295400"/>
              <a:ext cx="3600450" cy="257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978320" y="2969567"/>
              <a:ext cx="9113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cap="small" dirty="0">
                  <a:latin typeface="+mj-lt"/>
                </a:rPr>
                <a:t>E</a:t>
              </a:r>
              <a:r>
                <a:rPr lang="en-US" cap="small" dirty="0" smtClean="0">
                  <a:latin typeface="+mj-lt"/>
                </a:rPr>
                <a:t>mpty</a:t>
              </a:r>
              <a:endParaRPr lang="en-US" cap="small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984897" y="2969566"/>
              <a:ext cx="6928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cap="small" dirty="0" smtClean="0">
                  <a:latin typeface="+mj-lt"/>
                </a:rPr>
                <a:t>Full</a:t>
              </a:r>
              <a:endParaRPr lang="en-US" cap="small" dirty="0">
                <a:latin typeface="+mj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628900"/>
            <a:ext cx="4650445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914400"/>
            <a:ext cx="8610600" cy="44958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rgbClr val="FF0000"/>
                </a:solidFill>
              </a:rPr>
              <a:t>Urinary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Bladder Wall: </a:t>
            </a:r>
            <a:r>
              <a:rPr lang="en-US" altLang="en-US" sz="2800" cap="small" dirty="0" smtClean="0"/>
              <a:t>3 muscles </a:t>
            </a:r>
            <a:r>
              <a:rPr lang="en-US" altLang="en-US" sz="2800" cap="small" dirty="0" smtClean="0"/>
              <a:t>layers. Together, they </a:t>
            </a:r>
            <a:r>
              <a:rPr lang="en-US" altLang="en-US" sz="2800" cap="small" dirty="0" smtClean="0"/>
              <a:t>form the 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detrusor muscle</a:t>
            </a:r>
            <a:endParaRPr lang="en-US" altLang="en-US" sz="2800" cap="small" dirty="0">
              <a:solidFill>
                <a:srgbClr val="FF0000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chemeClr val="tx2"/>
                </a:solidFill>
              </a:rPr>
              <a:t>Bladder contains the </a:t>
            </a:r>
            <a:r>
              <a:rPr lang="en-US" altLang="en-US" sz="2800" u="sng" cap="small" dirty="0">
                <a:solidFill>
                  <a:srgbClr val="FF0000"/>
                </a:solidFill>
              </a:rPr>
              <a:t>i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nternal urethral sphincter</a:t>
            </a:r>
          </a:p>
          <a:p>
            <a:pPr marL="914400" lvl="2" indent="-914400"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800" cap="small" dirty="0" smtClean="0">
                <a:solidFill>
                  <a:schemeClr val="tx2"/>
                </a:solidFill>
              </a:rPr>
              <a:t>(</a:t>
            </a:r>
            <a:r>
              <a:rPr lang="en-US" altLang="en-US" sz="2800" u="sng" cap="small" dirty="0" smtClean="0">
                <a:solidFill>
                  <a:srgbClr val="FF0000"/>
                </a:solidFill>
              </a:rPr>
              <a:t>involuntary</a:t>
            </a:r>
            <a:r>
              <a:rPr lang="en-US" altLang="en-US" sz="2800" cap="small" dirty="0" smtClean="0">
                <a:solidFill>
                  <a:srgbClr val="FF0000"/>
                </a:solidFill>
              </a:rPr>
              <a:t> </a:t>
            </a:r>
            <a:r>
              <a:rPr lang="en-US" altLang="en-US" sz="2800" cap="small" dirty="0" smtClean="0">
                <a:solidFill>
                  <a:schemeClr val="tx2"/>
                </a:solidFill>
              </a:rPr>
              <a:t>sphincter)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4132" y="4114800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cap="small" dirty="0" smtClean="0">
                <a:solidFill>
                  <a:srgbClr val="FF0000"/>
                </a:solidFill>
                <a:latin typeface="+mn-lt"/>
              </a:rPr>
              <a:t>Bladder position </a:t>
            </a:r>
            <a:r>
              <a:rPr lang="en-US" sz="2800" cap="small" dirty="0" smtClean="0">
                <a:latin typeface="+mn-lt"/>
              </a:rPr>
              <a:t>in the body depends on </a:t>
            </a:r>
            <a:r>
              <a:rPr lang="en-US" sz="2800" cap="small" dirty="0" smtClean="0">
                <a:solidFill>
                  <a:srgbClr val="FF0000"/>
                </a:solidFill>
                <a:latin typeface="+mn-lt"/>
              </a:rPr>
              <a:t>gender</a:t>
            </a:r>
            <a:endParaRPr lang="en-US" sz="2800" cap="small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220662"/>
            <a:ext cx="8763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</a:rPr>
              <a:t>Urinary Structures: </a:t>
            </a:r>
            <a:r>
              <a:rPr lang="en-US" altLang="en-US" sz="3200" kern="0" cap="small" dirty="0" smtClean="0">
                <a:solidFill>
                  <a:srgbClr val="FF0000"/>
                </a:solidFill>
              </a:rPr>
              <a:t>Bladder</a:t>
            </a:r>
            <a:endParaRPr lang="en-US" altLang="en-US" sz="3200" kern="0" cap="small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Urinary Bladder Position: 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Female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38200" y="1295400"/>
            <a:ext cx="7826949" cy="4648200"/>
            <a:chOff x="838200" y="1295400"/>
            <a:chExt cx="7826949" cy="4648200"/>
          </a:xfrm>
        </p:grpSpPr>
        <p:grpSp>
          <p:nvGrpSpPr>
            <p:cNvPr id="19458" name="Group 6"/>
            <p:cNvGrpSpPr>
              <a:grpSpLocks/>
            </p:cNvGrpSpPr>
            <p:nvPr/>
          </p:nvGrpSpPr>
          <p:grpSpPr bwMode="auto">
            <a:xfrm>
              <a:off x="838200" y="1295400"/>
              <a:ext cx="6757987" cy="4648200"/>
              <a:chOff x="685800" y="1052512"/>
              <a:chExt cx="7086600" cy="5791200"/>
            </a:xfrm>
          </p:grpSpPr>
          <p:pic>
            <p:nvPicPr>
              <p:cNvPr id="19460" name="Picture 6" descr="24-19b_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1788" y="1052512"/>
                <a:ext cx="6170612" cy="57912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9461" name="Line 7"/>
              <p:cNvSpPr>
                <a:spLocks noChangeShapeType="1"/>
              </p:cNvSpPr>
              <p:nvPr/>
            </p:nvSpPr>
            <p:spPr bwMode="auto">
              <a:xfrm flipH="1">
                <a:off x="1981200" y="3657600"/>
                <a:ext cx="18288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62" name="Line 8"/>
              <p:cNvSpPr>
                <a:spLocks noChangeShapeType="1"/>
              </p:cNvSpPr>
              <p:nvPr/>
            </p:nvSpPr>
            <p:spPr bwMode="auto">
              <a:xfrm flipH="1">
                <a:off x="1900238" y="4341813"/>
                <a:ext cx="266858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63" name="Text Box 10"/>
              <p:cNvSpPr txBox="1">
                <a:spLocks noChangeArrowheads="1"/>
              </p:cNvSpPr>
              <p:nvPr/>
            </p:nvSpPr>
            <p:spPr bwMode="auto">
              <a:xfrm>
                <a:off x="685800" y="3443288"/>
                <a:ext cx="1447800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800" b="1">
                    <a:latin typeface="Times" panose="02020603050405020304" pitchFamily="18" charset="0"/>
                  </a:rPr>
                  <a:t>BLADDER</a:t>
                </a:r>
              </a:p>
            </p:txBody>
          </p:sp>
          <p:sp>
            <p:nvSpPr>
              <p:cNvPr id="19464" name="Text Box 11"/>
              <p:cNvSpPr txBox="1">
                <a:spLocks noChangeArrowheads="1"/>
              </p:cNvSpPr>
              <p:nvPr/>
            </p:nvSpPr>
            <p:spPr bwMode="auto">
              <a:xfrm>
                <a:off x="685800" y="4159250"/>
                <a:ext cx="1447800" cy="4218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en-US" altLang="en-US" sz="1600" b="1" dirty="0">
                    <a:latin typeface="Times" panose="02020603050405020304" pitchFamily="18" charset="0"/>
                  </a:rPr>
                  <a:t>URETHRA</a:t>
                </a:r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7239000" y="2326296"/>
              <a:ext cx="10245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cap="small" dirty="0" smtClean="0">
                  <a:latin typeface="+mn-lt"/>
                </a:rPr>
                <a:t>Uterus</a:t>
              </a:r>
              <a:endParaRPr lang="en-US" cap="small" dirty="0">
                <a:latin typeface="+mn-lt"/>
              </a:endParaRPr>
            </a:p>
          </p:txBody>
        </p:sp>
        <p:cxnSp>
          <p:nvCxnSpPr>
            <p:cNvPr id="4" name="Straight Arrow Connector 3"/>
            <p:cNvCxnSpPr>
              <a:stCxn id="2" idx="1"/>
            </p:cNvCxnSpPr>
            <p:nvPr/>
          </p:nvCxnSpPr>
          <p:spPr bwMode="auto">
            <a:xfrm flipH="1">
              <a:off x="5209065" y="2557129"/>
              <a:ext cx="2029935" cy="30479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7574851" y="3049530"/>
              <a:ext cx="1090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cap="small" dirty="0" smtClean="0">
                  <a:latin typeface="+mn-lt"/>
                </a:rPr>
                <a:t>Rectu</a:t>
              </a:r>
              <a:r>
                <a:rPr lang="en-US" cap="small" dirty="0">
                  <a:latin typeface="+mn-lt"/>
                </a:rPr>
                <a:t>m</a:t>
              </a:r>
            </a:p>
          </p:txBody>
        </p:sp>
        <p:cxnSp>
          <p:nvCxnSpPr>
            <p:cNvPr id="15" name="Straight Arrow Connector 14"/>
            <p:cNvCxnSpPr>
              <a:stCxn id="14" idx="1"/>
            </p:cNvCxnSpPr>
            <p:nvPr/>
          </p:nvCxnSpPr>
          <p:spPr bwMode="auto">
            <a:xfrm flipH="1">
              <a:off x="5899915" y="3280363"/>
              <a:ext cx="1674936" cy="5346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119064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apyrus" pitchFamily="66" charset="0"/>
              </a:defRPr>
            </a:lvl9pPr>
          </a:lstStyle>
          <a:p>
            <a:pPr eaLnBrk="1" hangingPunct="1">
              <a:defRPr/>
            </a:pPr>
            <a:r>
              <a:rPr lang="en-US" altLang="en-US" sz="3200" kern="0" cap="small" dirty="0" smtClean="0">
                <a:solidFill>
                  <a:schemeClr val="tx1"/>
                </a:solidFill>
                <a:latin typeface="+mn-lt"/>
              </a:rPr>
              <a:t>Urinary Bladder Position: </a:t>
            </a:r>
            <a:r>
              <a:rPr lang="en-US" altLang="en-US" sz="3200" kern="0" cap="small" dirty="0">
                <a:solidFill>
                  <a:srgbClr val="FF0000"/>
                </a:solidFill>
                <a:latin typeface="+mn-lt"/>
              </a:rPr>
              <a:t>M</a:t>
            </a:r>
            <a:r>
              <a:rPr lang="en-US" altLang="en-US" sz="3200" kern="0" cap="small" dirty="0" smtClean="0">
                <a:solidFill>
                  <a:srgbClr val="FF0000"/>
                </a:solidFill>
                <a:latin typeface="+mn-lt"/>
              </a:rPr>
              <a:t>ale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14400" y="914400"/>
            <a:ext cx="7937186" cy="5791200"/>
            <a:chOff x="914400" y="914400"/>
            <a:chExt cx="7937186" cy="5791200"/>
          </a:xfrm>
        </p:grpSpPr>
        <p:grpSp>
          <p:nvGrpSpPr>
            <p:cNvPr id="20482" name="Group 8"/>
            <p:cNvGrpSpPr>
              <a:grpSpLocks/>
            </p:cNvGrpSpPr>
            <p:nvPr/>
          </p:nvGrpSpPr>
          <p:grpSpPr bwMode="auto">
            <a:xfrm>
              <a:off x="914400" y="914400"/>
              <a:ext cx="6846888" cy="5791200"/>
              <a:chOff x="914400" y="914400"/>
              <a:chExt cx="6846888" cy="5791200"/>
            </a:xfrm>
          </p:grpSpPr>
          <p:pic>
            <p:nvPicPr>
              <p:cNvPr id="20484" name="Content Placeholder 4" descr="24-19a_3.jp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8913" y="914400"/>
                <a:ext cx="6302375" cy="579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485" name="Straight Connector 10"/>
              <p:cNvCxnSpPr>
                <a:cxnSpLocks noChangeShapeType="1"/>
              </p:cNvCxnSpPr>
              <p:nvPr/>
            </p:nvCxnSpPr>
            <p:spPr bwMode="auto">
              <a:xfrm rot="10800000">
                <a:off x="2362200" y="1981200"/>
                <a:ext cx="32004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86" name="Straight Connector 12"/>
              <p:cNvCxnSpPr>
                <a:cxnSpLocks noChangeShapeType="1"/>
              </p:cNvCxnSpPr>
              <p:nvPr/>
            </p:nvCxnSpPr>
            <p:spPr bwMode="auto">
              <a:xfrm rot="10800000">
                <a:off x="2133600" y="2743200"/>
                <a:ext cx="24384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87" name="Straight Connector 14"/>
              <p:cNvCxnSpPr>
                <a:cxnSpLocks noChangeShapeType="1"/>
              </p:cNvCxnSpPr>
              <p:nvPr/>
            </p:nvCxnSpPr>
            <p:spPr bwMode="auto">
              <a:xfrm rot="10800000">
                <a:off x="2057400" y="3886200"/>
                <a:ext cx="990600" cy="0"/>
              </a:xfrm>
              <a:prstGeom prst="line">
                <a:avLst/>
              </a:prstGeom>
              <a:noFill/>
              <a:ln w="28575" algn="ctr">
                <a:solidFill>
                  <a:schemeClr val="tx1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0488" name="TextBox 15"/>
              <p:cNvSpPr txBox="1">
                <a:spLocks noChangeArrowheads="1"/>
              </p:cNvSpPr>
              <p:nvPr/>
            </p:nvSpPr>
            <p:spPr bwMode="auto">
              <a:xfrm>
                <a:off x="1371600" y="1795463"/>
                <a:ext cx="1066800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latin typeface="Times" panose="02020603050405020304" pitchFamily="18" charset="0"/>
                  </a:rPr>
                  <a:t>URETER</a:t>
                </a:r>
              </a:p>
            </p:txBody>
          </p:sp>
          <p:sp>
            <p:nvSpPr>
              <p:cNvPr id="20489" name="TextBox 16"/>
              <p:cNvSpPr txBox="1">
                <a:spLocks noChangeArrowheads="1"/>
              </p:cNvSpPr>
              <p:nvPr/>
            </p:nvSpPr>
            <p:spPr bwMode="auto">
              <a:xfrm>
                <a:off x="990600" y="2557463"/>
                <a:ext cx="1295400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latin typeface="Times" panose="02020603050405020304" pitchFamily="18" charset="0"/>
                  </a:rPr>
                  <a:t>BLADDER</a:t>
                </a:r>
              </a:p>
            </p:txBody>
          </p:sp>
          <p:sp>
            <p:nvSpPr>
              <p:cNvPr id="20490" name="TextBox 17"/>
              <p:cNvSpPr txBox="1">
                <a:spLocks noChangeArrowheads="1"/>
              </p:cNvSpPr>
              <p:nvPr/>
            </p:nvSpPr>
            <p:spPr bwMode="auto">
              <a:xfrm>
                <a:off x="914400" y="3700463"/>
                <a:ext cx="1219200" cy="338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 b="1">
                    <a:latin typeface="Times" panose="02020603050405020304" pitchFamily="18" charset="0"/>
                  </a:rPr>
                  <a:t>URETHRA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7761288" y="1981199"/>
              <a:ext cx="1090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cap="small" dirty="0" smtClean="0">
                  <a:latin typeface="+mn-lt"/>
                </a:rPr>
                <a:t>Rectu</a:t>
              </a:r>
              <a:r>
                <a:rPr lang="en-US" cap="small" dirty="0">
                  <a:latin typeface="+mn-lt"/>
                </a:rPr>
                <a:t>m</a:t>
              </a:r>
            </a:p>
          </p:txBody>
        </p:sp>
        <p:cxnSp>
          <p:nvCxnSpPr>
            <p:cNvPr id="13" name="Straight Arrow Connector 12"/>
            <p:cNvCxnSpPr>
              <a:stCxn id="11" idx="1"/>
            </p:cNvCxnSpPr>
            <p:nvPr/>
          </p:nvCxnSpPr>
          <p:spPr bwMode="auto">
            <a:xfrm flipH="1">
              <a:off x="6086352" y="2212032"/>
              <a:ext cx="1674936" cy="53467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Slit">
  <a:themeElements>
    <a:clrScheme name="Slit 9">
      <a:dk1>
        <a:srgbClr val="000000"/>
      </a:dk1>
      <a:lt1>
        <a:srgbClr val="FFFFFF"/>
      </a:lt1>
      <a:dk2>
        <a:srgbClr val="000000"/>
      </a:dk2>
      <a:lt2>
        <a:srgbClr val="E6E6E6"/>
      </a:lt2>
      <a:accent1>
        <a:srgbClr val="66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B8E2FF"/>
      </a:accent5>
      <a:accent6>
        <a:srgbClr val="8A8AE7"/>
      </a:accent6>
      <a:hlink>
        <a:srgbClr val="3333CC"/>
      </a:hlink>
      <a:folHlink>
        <a:srgbClr val="008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lit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t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t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Anatomy</Template>
  <TotalTime>2501</TotalTime>
  <Words>383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Papyrus</vt:lpstr>
      <vt:lpstr>Tahoma</vt:lpstr>
      <vt:lpstr>Times</vt:lpstr>
      <vt:lpstr>Wingdings</vt:lpstr>
      <vt:lpstr>Slit</vt:lpstr>
      <vt:lpstr>The Urinary System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System</dc:title>
  <dc:creator>Jason Heaton</dc:creator>
  <cp:lastModifiedBy>Buckingham, Susan C.</cp:lastModifiedBy>
  <cp:revision>81</cp:revision>
  <cp:lastPrinted>2014-06-23T22:03:19Z</cp:lastPrinted>
  <dcterms:created xsi:type="dcterms:W3CDTF">2005-11-30T23:14:15Z</dcterms:created>
  <dcterms:modified xsi:type="dcterms:W3CDTF">2020-04-22T19:43:58Z</dcterms:modified>
</cp:coreProperties>
</file>