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4" Type="http://schemas.openxmlformats.org/officeDocument/2006/relationships/image" Target="../media/image2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B881-599F-4525-B74F-86AED0D82C4B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38E2C-63EB-48A3-A244-70AB38857C7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B881-599F-4525-B74F-86AED0D82C4B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38E2C-63EB-48A3-A244-70AB38857C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B881-599F-4525-B74F-86AED0D82C4B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38E2C-63EB-48A3-A244-70AB38857C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B881-599F-4525-B74F-86AED0D82C4B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38E2C-63EB-48A3-A244-70AB38857C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B881-599F-4525-B74F-86AED0D82C4B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38E2C-63EB-48A3-A244-70AB38857C7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B881-599F-4525-B74F-86AED0D82C4B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38E2C-63EB-48A3-A244-70AB38857C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B881-599F-4525-B74F-86AED0D82C4B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38E2C-63EB-48A3-A244-70AB38857C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B881-599F-4525-B74F-86AED0D82C4B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38E2C-63EB-48A3-A244-70AB38857C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B881-599F-4525-B74F-86AED0D82C4B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38E2C-63EB-48A3-A244-70AB38857C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B881-599F-4525-B74F-86AED0D82C4B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38E2C-63EB-48A3-A244-70AB38857C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B881-599F-4525-B74F-86AED0D82C4B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BF38E2C-63EB-48A3-A244-70AB38857C7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5DAB881-599F-4525-B74F-86AED0D82C4B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BF38E2C-63EB-48A3-A244-70AB38857C78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0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3.bin"/><Relationship Id="rId10" Type="http://schemas.openxmlformats.org/officeDocument/2006/relationships/image" Target="../media/image28.wmf"/><Relationship Id="rId4" Type="http://schemas.openxmlformats.org/officeDocument/2006/relationships/image" Target="../media/image25.wmf"/><Relationship Id="rId9" Type="http://schemas.openxmlformats.org/officeDocument/2006/relationships/oleObject" Target="../embeddings/oleObject5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Tetrahedral_molecular_geometry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2: Water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chapter discusses the physical and chemical properties of water, as well as acid/base chemistry and buffers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77410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086" y="533400"/>
            <a:ext cx="8229600" cy="1143000"/>
          </a:xfrm>
        </p:spPr>
        <p:txBody>
          <a:bodyPr/>
          <a:lstStyle/>
          <a:p>
            <a:r>
              <a:rPr lang="en-US" dirty="0" smtClean="0"/>
              <a:t>Hydrophobic Molecules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229600" cy="47244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Hydrophobic: non-polar and insoluble in water (“water fearing”)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99" y="2895600"/>
            <a:ext cx="3296709" cy="345338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2895600"/>
            <a:ext cx="4247929" cy="3143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7441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/>
          <a:lstStyle/>
          <a:p>
            <a:r>
              <a:rPr lang="en-US" dirty="0" err="1" smtClean="0"/>
              <a:t>Amphiphiles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229600" cy="4389120"/>
          </a:xfrm>
        </p:spPr>
        <p:txBody>
          <a:bodyPr/>
          <a:lstStyle/>
          <a:p>
            <a:r>
              <a:rPr lang="en-US" dirty="0" smtClean="0"/>
              <a:t>Molecules that contain both hydrophobic and hydrophilic segments.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967"/>
          <a:stretch/>
        </p:blipFill>
        <p:spPr bwMode="auto">
          <a:xfrm>
            <a:off x="3429000" y="2485118"/>
            <a:ext cx="2166257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674585"/>
            <a:ext cx="2667000" cy="2412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990"/>
          <a:stretch/>
        </p:blipFill>
        <p:spPr bwMode="auto">
          <a:xfrm>
            <a:off x="6172200" y="2577583"/>
            <a:ext cx="2363448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2971800" y="3758683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5725885" y="3758683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899152" y="5119461"/>
            <a:ext cx="90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Micelle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8524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Micelles and Lipid Bilayers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1981200"/>
            <a:ext cx="3267456" cy="4627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3441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/>
          <a:lstStyle/>
          <a:p>
            <a:r>
              <a:rPr lang="en-US" dirty="0" smtClean="0"/>
              <a:t>Osmosis vs Diffusion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133600"/>
            <a:ext cx="8534400" cy="45354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1956" y="1210270"/>
            <a:ext cx="90120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Movement of solvent (water) from a region of high water concentration (the beaker) to a region of lower concentration (the tube). </a:t>
            </a:r>
            <a:r>
              <a:rPr lang="en-US" b="1" dirty="0" smtClean="0"/>
              <a:t>Osmotic pressure</a:t>
            </a:r>
            <a:r>
              <a:rPr lang="en-US" dirty="0" smtClean="0"/>
              <a:t> is the pressure required to stop water from the inward flow of water molecules from the beaker to the tube.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9267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Dialysis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790" y="1935163"/>
            <a:ext cx="6572419" cy="4389437"/>
          </a:xfrm>
        </p:spPr>
      </p:pic>
    </p:spTree>
    <p:extLst>
      <p:ext uri="{BB962C8B-B14F-4D97-AF65-F5344CB8AC3E}">
        <p14:creationId xmlns:p14="http://schemas.microsoft.com/office/powerpoint/2010/main" val="21718817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Animal cell membranes are semi-permeable to only water</a:t>
            </a:r>
            <a:endParaRPr lang="en-US" dirty="0"/>
          </a:p>
        </p:txBody>
      </p:sp>
      <p:pic>
        <p:nvPicPr>
          <p:cNvPr id="4" name="Picture 6" descr="Mc03f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992086"/>
            <a:ext cx="1494522" cy="441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981200"/>
            <a:ext cx="3429129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743200" y="2438400"/>
            <a:ext cx="988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Isotonic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617941" y="3883808"/>
            <a:ext cx="1239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Hypotonic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581071" y="5508563"/>
            <a:ext cx="1312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Hypertonic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47627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is a weak acid</a:t>
            </a:r>
            <a:endParaRPr lang="en-US" dirty="0"/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169987" y="1870075"/>
            <a:ext cx="5349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r>
              <a:rPr lang="en-US" altLang="en-US" sz="2800">
                <a:latin typeface="Arial" charset="0"/>
                <a:sym typeface="Symbol" pitchFamily="18" charset="2"/>
              </a:rPr>
              <a:t>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1093787" y="1946275"/>
            <a:ext cx="762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r>
              <a:rPr lang="en-US" altLang="en-US" sz="2800" b="1" dirty="0">
                <a:latin typeface="Arial" charset="0"/>
                <a:sym typeface="Symbol" pitchFamily="18" charset="2"/>
              </a:rPr>
              <a:t></a:t>
            </a:r>
            <a:r>
              <a:rPr lang="en-US" altLang="en-US" sz="3200" b="1" dirty="0">
                <a:latin typeface="Arial" charset="0"/>
                <a:sym typeface="Symbol" pitchFamily="18" charset="2"/>
              </a:rPr>
              <a:t> 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457200" y="1981200"/>
            <a:ext cx="2638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r>
              <a:rPr lang="en-US" altLang="en-US" dirty="0">
                <a:latin typeface="Arial" charset="0"/>
              </a:rPr>
              <a:t>H</a:t>
            </a:r>
            <a:r>
              <a:rPr lang="en-US" altLang="en-US" baseline="-25000" dirty="0">
                <a:latin typeface="Arial" charset="0"/>
              </a:rPr>
              <a:t>2</a:t>
            </a:r>
            <a:r>
              <a:rPr lang="en-US" altLang="en-US" dirty="0">
                <a:latin typeface="Arial" charset="0"/>
              </a:rPr>
              <a:t>O        H</a:t>
            </a:r>
            <a:r>
              <a:rPr lang="en-US" altLang="en-US" baseline="30000" dirty="0">
                <a:latin typeface="Arial" charset="0"/>
              </a:rPr>
              <a:t>+</a:t>
            </a:r>
            <a:r>
              <a:rPr lang="en-US" altLang="en-US" dirty="0">
                <a:latin typeface="Arial" charset="0"/>
              </a:rPr>
              <a:t> + OH</a:t>
            </a:r>
            <a:r>
              <a:rPr lang="en-US" altLang="en-US" baseline="30000" dirty="0">
                <a:latin typeface="Arial" charset="0"/>
              </a:rPr>
              <a:t>-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3184525" y="20574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r>
              <a:rPr lang="en-US" altLang="en-US" i="1" dirty="0" err="1">
                <a:latin typeface="Arial" charset="0"/>
              </a:rPr>
              <a:t>K</a:t>
            </a:r>
            <a:r>
              <a:rPr lang="en-US" altLang="en-US" baseline="-25000" dirty="0" err="1">
                <a:latin typeface="Arial" charset="0"/>
              </a:rPr>
              <a:t>eq</a:t>
            </a:r>
            <a:r>
              <a:rPr lang="en-US" altLang="en-US" dirty="0"/>
              <a:t> = ————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3854450" y="1793875"/>
            <a:ext cx="15097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r>
              <a:rPr lang="en-US" altLang="en-US" dirty="0">
                <a:latin typeface="Arial" charset="0"/>
              </a:rPr>
              <a:t>[H</a:t>
            </a:r>
            <a:r>
              <a:rPr lang="en-US" altLang="en-US" baseline="30000" dirty="0">
                <a:latin typeface="Arial" charset="0"/>
              </a:rPr>
              <a:t>+</a:t>
            </a:r>
            <a:r>
              <a:rPr lang="en-US" altLang="en-US" dirty="0">
                <a:latin typeface="Arial" charset="0"/>
              </a:rPr>
              <a:t>]</a:t>
            </a:r>
            <a:r>
              <a:rPr lang="en-US" altLang="en-US" dirty="0">
                <a:latin typeface="Arial" charset="0"/>
                <a:cs typeface="Arial" charset="0"/>
              </a:rPr>
              <a:t>•[OH</a:t>
            </a:r>
            <a:r>
              <a:rPr lang="en-US" altLang="en-US" baseline="30000" dirty="0">
                <a:latin typeface="Arial" charset="0"/>
                <a:cs typeface="Arial" charset="0"/>
              </a:rPr>
              <a:t>-</a:t>
            </a:r>
            <a:r>
              <a:rPr lang="en-US" altLang="en-US" dirty="0">
                <a:cs typeface="Arial" charset="0"/>
              </a:rPr>
              <a:t>]</a:t>
            </a: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4083050" y="2327275"/>
            <a:ext cx="93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r>
              <a:rPr lang="en-US" altLang="en-US"/>
              <a:t>[</a:t>
            </a:r>
            <a:r>
              <a:rPr lang="en-US" altLang="en-US">
                <a:latin typeface="Arial" charset="0"/>
              </a:rPr>
              <a:t>H</a:t>
            </a:r>
            <a:r>
              <a:rPr lang="en-US" altLang="en-US" baseline="-25000">
                <a:latin typeface="Arial" charset="0"/>
              </a:rPr>
              <a:t>2</a:t>
            </a:r>
            <a:r>
              <a:rPr lang="en-US" altLang="en-US">
                <a:latin typeface="Arial" charset="0"/>
              </a:rPr>
              <a:t>O]</a:t>
            </a: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209550" y="2666999"/>
            <a:ext cx="8686800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r>
              <a:rPr lang="en-US" altLang="en-US" i="1" dirty="0" err="1">
                <a:latin typeface="Calibri" pitchFamily="34" charset="0"/>
              </a:rPr>
              <a:t>K</a:t>
            </a:r>
            <a:r>
              <a:rPr lang="en-US" altLang="en-US" baseline="-25000" dirty="0" err="1">
                <a:latin typeface="Calibri" pitchFamily="34" charset="0"/>
              </a:rPr>
              <a:t>eq</a:t>
            </a:r>
            <a:r>
              <a:rPr lang="en-US" altLang="en-US" dirty="0">
                <a:latin typeface="Calibri" pitchFamily="34" charset="0"/>
              </a:rPr>
              <a:t> can be determined experimentally, it is 1.8•10</a:t>
            </a:r>
            <a:r>
              <a:rPr lang="en-US" altLang="en-US" baseline="30000" dirty="0">
                <a:latin typeface="Calibri" pitchFamily="34" charset="0"/>
              </a:rPr>
              <a:t>–16</a:t>
            </a:r>
            <a:r>
              <a:rPr lang="en-US" altLang="en-US" dirty="0">
                <a:latin typeface="Calibri" pitchFamily="34" charset="0"/>
              </a:rPr>
              <a:t> M at 25</a:t>
            </a:r>
            <a:r>
              <a:rPr lang="en-US" altLang="en-US" dirty="0">
                <a:latin typeface="Calibri" pitchFamily="34" charset="0"/>
                <a:sym typeface="Symbol" pitchFamily="18" charset="2"/>
              </a:rPr>
              <a:t></a:t>
            </a:r>
            <a:r>
              <a:rPr lang="en-US" altLang="en-US" dirty="0">
                <a:latin typeface="Calibri" pitchFamily="34" charset="0"/>
              </a:rPr>
              <a:t>C.</a:t>
            </a:r>
          </a:p>
          <a:p>
            <a:r>
              <a:rPr lang="en-US" altLang="en-US" dirty="0">
                <a:latin typeface="Calibri" pitchFamily="34" charset="0"/>
              </a:rPr>
              <a:t>[H</a:t>
            </a:r>
            <a:r>
              <a:rPr lang="en-US" altLang="en-US" baseline="-25000" dirty="0">
                <a:latin typeface="Calibri" pitchFamily="34" charset="0"/>
              </a:rPr>
              <a:t>2</a:t>
            </a:r>
            <a:r>
              <a:rPr lang="en-US" altLang="en-US" dirty="0">
                <a:latin typeface="Calibri" pitchFamily="34" charset="0"/>
              </a:rPr>
              <a:t>O] can be determined from water density, it is 55.5 M.</a:t>
            </a:r>
          </a:p>
          <a:p>
            <a:endParaRPr lang="en-US" altLang="en-US" dirty="0"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en-US" altLang="en-US" dirty="0">
                <a:latin typeface="Calibri" pitchFamily="34" charset="0"/>
              </a:rPr>
              <a:t> Ionic product of water:</a:t>
            </a:r>
          </a:p>
          <a:p>
            <a:r>
              <a:rPr lang="en-US" altLang="en-US" dirty="0">
                <a:latin typeface="Calibri" pitchFamily="34" charset="0"/>
              </a:rPr>
              <a:t>	</a:t>
            </a:r>
          </a:p>
          <a:p>
            <a:endParaRPr lang="en-US" altLang="en-US" dirty="0">
              <a:latin typeface="Calibri" pitchFamily="34" charset="0"/>
            </a:endParaRPr>
          </a:p>
          <a:p>
            <a:endParaRPr lang="en-US" altLang="en-US" dirty="0"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en-US" altLang="en-US" dirty="0">
                <a:latin typeface="Calibri" pitchFamily="34" charset="0"/>
              </a:rPr>
              <a:t>In pure water [H</a:t>
            </a:r>
            <a:r>
              <a:rPr lang="en-US" altLang="en-US" baseline="30000" dirty="0">
                <a:latin typeface="Calibri" pitchFamily="34" charset="0"/>
              </a:rPr>
              <a:t>+</a:t>
            </a:r>
            <a:r>
              <a:rPr lang="en-US" altLang="en-US" dirty="0">
                <a:latin typeface="Calibri" pitchFamily="34" charset="0"/>
              </a:rPr>
              <a:t>] = [OH</a:t>
            </a:r>
            <a:r>
              <a:rPr lang="en-US" altLang="en-US" baseline="30000" dirty="0">
                <a:latin typeface="Arial" charset="0"/>
                <a:cs typeface="Arial" charset="0"/>
              </a:rPr>
              <a:t>–</a:t>
            </a:r>
            <a:r>
              <a:rPr lang="en-US" altLang="en-US" dirty="0">
                <a:latin typeface="Calibri" pitchFamily="34" charset="0"/>
              </a:rPr>
              <a:t>] = 10</a:t>
            </a:r>
            <a:r>
              <a:rPr lang="en-US" altLang="en-US" baseline="30000" dirty="0">
                <a:latin typeface="Calibri" pitchFamily="34" charset="0"/>
              </a:rPr>
              <a:t>–7</a:t>
            </a:r>
            <a:r>
              <a:rPr lang="en-US" altLang="en-US" dirty="0">
                <a:latin typeface="Calibri" pitchFamily="34" charset="0"/>
              </a:rPr>
              <a:t> M</a:t>
            </a:r>
          </a:p>
        </p:txBody>
      </p:sp>
      <p:graphicFrame>
        <p:nvGraphicFramePr>
          <p:cNvPr id="1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9447450"/>
              </p:ext>
            </p:extLst>
          </p:nvPr>
        </p:nvGraphicFramePr>
        <p:xfrm>
          <a:off x="1233488" y="4190999"/>
          <a:ext cx="6637337" cy="687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Equation" r:id="rId3" imgW="2311400" imgH="241300" progId="Equation.3">
                  <p:embed/>
                </p:oleObj>
              </mc:Choice>
              <mc:Fallback>
                <p:oleObj name="Equation" r:id="rId3" imgW="23114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3488" y="4190999"/>
                        <a:ext cx="6637337" cy="687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5403850" y="5484812"/>
            <a:ext cx="23526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r>
              <a:rPr lang="en-US" altLang="en-US" sz="2800" b="1">
                <a:latin typeface="Arial" charset="0"/>
              </a:rPr>
              <a:t>pH = -log[H</a:t>
            </a:r>
            <a:r>
              <a:rPr lang="en-US" altLang="en-US" sz="2800" b="1" baseline="30000">
                <a:latin typeface="Arial" charset="0"/>
              </a:rPr>
              <a:t>+</a:t>
            </a:r>
            <a:r>
              <a:rPr lang="en-US" altLang="en-US" sz="2800" b="1">
                <a:latin typeface="Arial" charset="0"/>
              </a:rPr>
              <a:t>]</a:t>
            </a:r>
          </a:p>
        </p:txBody>
      </p:sp>
      <p:sp>
        <p:nvSpPr>
          <p:cNvPr id="20" name="Oval 6"/>
          <p:cNvSpPr>
            <a:spLocks noChangeArrowheads="1"/>
          </p:cNvSpPr>
          <p:nvPr/>
        </p:nvSpPr>
        <p:spPr bwMode="auto">
          <a:xfrm>
            <a:off x="5022850" y="5103812"/>
            <a:ext cx="3124200" cy="1219200"/>
          </a:xfrm>
          <a:prstGeom prst="ellipse">
            <a:avLst/>
          </a:prstGeom>
          <a:noFill/>
          <a:ln w="152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51265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pH of some common liquids</a:t>
            </a:r>
            <a:endParaRPr lang="en-US" dirty="0"/>
          </a:p>
        </p:txBody>
      </p:sp>
      <p:pic>
        <p:nvPicPr>
          <p:cNvPr id="4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295400"/>
            <a:ext cx="3155950" cy="541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97412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Buffers are mixtures of weak acids and their conjugate bases</a:t>
            </a:r>
            <a:endParaRPr lang="en-US" dirty="0"/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idx="1"/>
          </p:nvPr>
        </p:nvSpPr>
        <p:spPr bwMode="auto">
          <a:xfrm>
            <a:off x="457200" y="1935480"/>
            <a:ext cx="8229600" cy="3607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pPr>
              <a:defRPr/>
            </a:pPr>
            <a:endParaRPr lang="en-US" sz="1000" dirty="0" smtClean="0">
              <a:latin typeface="Arial" charset="0"/>
            </a:endParaRPr>
          </a:p>
          <a:p>
            <a:pPr>
              <a:buSzPct val="115000"/>
              <a:buFontTx/>
              <a:buChar char="•"/>
              <a:defRPr/>
            </a:pPr>
            <a:r>
              <a:rPr lang="en-US" dirty="0" smtClean="0">
                <a:latin typeface="Arial" charset="0"/>
              </a:rPr>
              <a:t>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Buffers resist change in pH</a:t>
            </a:r>
          </a:p>
          <a:p>
            <a:pPr marL="228600" indent="-228600">
              <a:buSzPct val="90000"/>
              <a:buFont typeface="Arial" pitchFamily="34" charset="0"/>
              <a:buChar char="•"/>
              <a:defRPr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At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pH = </a:t>
            </a:r>
            <a:r>
              <a:rPr lang="en-US" sz="2800" dirty="0" err="1" smtClean="0">
                <a:latin typeface="Calibri" pitchFamily="34" charset="0"/>
                <a:cs typeface="Calibri" pitchFamily="34" charset="0"/>
              </a:rPr>
              <a:t>p</a:t>
            </a:r>
            <a:r>
              <a:rPr lang="en-US" sz="2800" i="1" dirty="0" err="1" smtClean="0">
                <a:latin typeface="Calibri" pitchFamily="34" charset="0"/>
                <a:cs typeface="Calibri" pitchFamily="34" charset="0"/>
              </a:rPr>
              <a:t>K</a:t>
            </a:r>
            <a:r>
              <a:rPr lang="en-US" sz="2800" baseline="-25000" dirty="0" err="1" smtClean="0">
                <a:latin typeface="Calibri" pitchFamily="34" charset="0"/>
                <a:cs typeface="Calibri" pitchFamily="34" charset="0"/>
              </a:rPr>
              <a:t>a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, there is a 50:50 mixture of acid and anion forms of the compound</a:t>
            </a:r>
          </a:p>
          <a:p>
            <a:pPr marL="228600" indent="-228600">
              <a:buSzPct val="90000"/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Buffering </a:t>
            </a:r>
            <a:r>
              <a:rPr lang="en-US" sz="28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capacity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of acid/anion system </a:t>
            </a:r>
            <a:r>
              <a:rPr lang="en-US" sz="2800" dirty="0" smtClean="0">
                <a:solidFill>
                  <a:srgbClr val="3333FF"/>
                </a:solidFill>
                <a:latin typeface="Calibri" pitchFamily="34" charset="0"/>
                <a:cs typeface="Calibri" pitchFamily="34" charset="0"/>
              </a:rPr>
              <a:t>is greatest at pH = </a:t>
            </a:r>
            <a:r>
              <a:rPr lang="en-US" sz="2800" dirty="0" err="1" smtClean="0">
                <a:solidFill>
                  <a:srgbClr val="3333FF"/>
                </a:solidFill>
                <a:latin typeface="Calibri" pitchFamily="34" charset="0"/>
                <a:cs typeface="Calibri" pitchFamily="34" charset="0"/>
              </a:rPr>
              <a:t>p</a:t>
            </a:r>
            <a:r>
              <a:rPr lang="en-US" sz="2800" i="1" dirty="0" err="1" smtClean="0">
                <a:solidFill>
                  <a:srgbClr val="3333FF"/>
                </a:solidFill>
                <a:latin typeface="Calibri" pitchFamily="34" charset="0"/>
                <a:cs typeface="Calibri" pitchFamily="34" charset="0"/>
              </a:rPr>
              <a:t>K</a:t>
            </a:r>
            <a:r>
              <a:rPr lang="en-US" sz="2800" baseline="-25000" dirty="0" err="1" smtClean="0">
                <a:solidFill>
                  <a:srgbClr val="3333FF"/>
                </a:solidFill>
                <a:latin typeface="Calibri" pitchFamily="34" charset="0"/>
                <a:cs typeface="Calibri" pitchFamily="34" charset="0"/>
              </a:rPr>
              <a:t>a</a:t>
            </a:r>
            <a:endParaRPr lang="en-US" sz="2800" baseline="-25000" dirty="0" smtClean="0">
              <a:solidFill>
                <a:srgbClr val="3333FF"/>
              </a:solidFill>
              <a:latin typeface="Calibri" pitchFamily="34" charset="0"/>
              <a:cs typeface="Calibri" pitchFamily="34" charset="0"/>
            </a:endParaRPr>
          </a:p>
          <a:p>
            <a:pPr marL="228600" indent="-228600">
              <a:buSzPct val="90000"/>
              <a:buFont typeface="Arial" pitchFamily="34" charset="0"/>
              <a:buChar char="•"/>
              <a:defRPr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Buffering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capacity is lost when the pH differs from </a:t>
            </a:r>
            <a:r>
              <a:rPr lang="en-US" sz="2800" dirty="0" err="1" smtClean="0">
                <a:latin typeface="Calibri" pitchFamily="34" charset="0"/>
                <a:cs typeface="Calibri" pitchFamily="34" charset="0"/>
              </a:rPr>
              <a:t>p</a:t>
            </a:r>
            <a:r>
              <a:rPr lang="en-US" sz="2800" i="1" dirty="0" err="1" smtClean="0">
                <a:latin typeface="Calibri" pitchFamily="34" charset="0"/>
                <a:cs typeface="Calibri" pitchFamily="34" charset="0"/>
              </a:rPr>
              <a:t>K</a:t>
            </a:r>
            <a:r>
              <a:rPr lang="en-US" sz="2800" baseline="-25000" dirty="0" err="1" smtClean="0">
                <a:latin typeface="Calibri" pitchFamily="34" charset="0"/>
                <a:cs typeface="Calibri" pitchFamily="34" charset="0"/>
              </a:rPr>
              <a:t>a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by more than 1 pH unit</a:t>
            </a:r>
          </a:p>
        </p:txBody>
      </p:sp>
    </p:spTree>
    <p:extLst>
      <p:ext uri="{BB962C8B-B14F-4D97-AF65-F5344CB8AC3E}">
        <p14:creationId xmlns:p14="http://schemas.microsoft.com/office/powerpoint/2010/main" val="19472676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Acetic Acid as a buffer</a:t>
            </a:r>
            <a:endParaRPr lang="en-US" dirty="0"/>
          </a:p>
        </p:txBody>
      </p:sp>
      <p:pic>
        <p:nvPicPr>
          <p:cNvPr id="4" name="Picture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514600"/>
            <a:ext cx="4151752" cy="332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7585" y="2209800"/>
            <a:ext cx="3876884" cy="4422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2599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5626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Students should be able to:</a:t>
            </a:r>
          </a:p>
          <a:p>
            <a:r>
              <a:rPr lang="en-US" dirty="0" smtClean="0"/>
              <a:t>Draw and explain the shape of a water molecule</a:t>
            </a:r>
          </a:p>
          <a:p>
            <a:r>
              <a:rPr lang="en-US" dirty="0" smtClean="0"/>
              <a:t>Discuss hydrogen bonding and compare this interaction with other non-covalent interactions.</a:t>
            </a:r>
          </a:p>
          <a:p>
            <a:r>
              <a:rPr lang="en-US" dirty="0" smtClean="0"/>
              <a:t>Evaluate and discuss how hydrogen bonding effects the physical properties of water molecules in ice and liquid.</a:t>
            </a:r>
          </a:p>
          <a:p>
            <a:r>
              <a:rPr lang="en-US" dirty="0" smtClean="0"/>
              <a:t>Compare and contrast molecules that are hydrophilic, hydrophobic or </a:t>
            </a:r>
            <a:r>
              <a:rPr lang="en-US" dirty="0" err="1" smtClean="0"/>
              <a:t>amphiphilic</a:t>
            </a:r>
            <a:r>
              <a:rPr lang="en-US" dirty="0" smtClean="0"/>
              <a:t> and discuss their behavior in aqueous (water) solutions</a:t>
            </a:r>
          </a:p>
          <a:p>
            <a:r>
              <a:rPr lang="en-US" dirty="0" smtClean="0"/>
              <a:t>Discuss how water can drive folding in macromolecules such as proteins, lipids, and nucleic acids.</a:t>
            </a:r>
          </a:p>
          <a:p>
            <a:r>
              <a:rPr lang="en-US" dirty="0" smtClean="0"/>
              <a:t>Discuss the differences between osmosis and diffusion</a:t>
            </a:r>
          </a:p>
          <a:p>
            <a:r>
              <a:rPr lang="en-US" dirty="0" smtClean="0"/>
              <a:t>Explain the differences between a strong acid and a weak acid</a:t>
            </a:r>
          </a:p>
          <a:p>
            <a:r>
              <a:rPr lang="en-US" dirty="0" smtClean="0"/>
              <a:t>Derive the Henderson-</a:t>
            </a:r>
            <a:r>
              <a:rPr lang="en-US" dirty="0" err="1" smtClean="0"/>
              <a:t>Hasselbalch</a:t>
            </a:r>
            <a:r>
              <a:rPr lang="en-US" dirty="0" smtClean="0"/>
              <a:t> equation and demonstrate at what concentration ratios of conjugate acid to conjugate base we see the pH = </a:t>
            </a:r>
            <a:r>
              <a:rPr lang="en-US" dirty="0" err="1" smtClean="0"/>
              <a:t>pKa</a:t>
            </a:r>
            <a:r>
              <a:rPr lang="en-US" dirty="0" smtClean="0"/>
              <a:t>.</a:t>
            </a:r>
          </a:p>
          <a:p>
            <a:r>
              <a:rPr lang="en-US" dirty="0" smtClean="0"/>
              <a:t>Create and explain an example of a titration curve for a </a:t>
            </a:r>
            <a:r>
              <a:rPr lang="en-US" dirty="0" err="1" smtClean="0"/>
              <a:t>monoprotic</a:t>
            </a:r>
            <a:r>
              <a:rPr lang="en-US" dirty="0" smtClean="0"/>
              <a:t> and </a:t>
            </a:r>
            <a:r>
              <a:rPr lang="en-US" dirty="0" err="1" smtClean="0"/>
              <a:t>polyprotic</a:t>
            </a:r>
            <a:r>
              <a:rPr lang="en-US" dirty="0" smtClean="0"/>
              <a:t> acid.</a:t>
            </a:r>
          </a:p>
          <a:p>
            <a:r>
              <a:rPr lang="en-US" dirty="0" smtClean="0"/>
              <a:t>Discuss buffering capacity and evaluate which weak acid/conjugate base pair would be suitable for a specific </a:t>
            </a:r>
            <a:r>
              <a:rPr lang="en-US" dirty="0" err="1" smtClean="0"/>
              <a:t>pH.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2984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Different weak acids have different </a:t>
            </a:r>
            <a:r>
              <a:rPr lang="en-US" dirty="0" err="1" smtClean="0"/>
              <a:t>pKa’s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313" y="1219200"/>
            <a:ext cx="4143375" cy="548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29292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The Henderson-</a:t>
            </a:r>
            <a:r>
              <a:rPr lang="en-US" sz="3600" dirty="0" err="1" smtClean="0"/>
              <a:t>Hasselbalch</a:t>
            </a:r>
            <a:r>
              <a:rPr lang="en-US" sz="3600" dirty="0" smtClean="0"/>
              <a:t> Equations is a biochemist’s favorite</a:t>
            </a:r>
            <a:endParaRPr lang="en-US" sz="3600" dirty="0"/>
          </a:p>
        </p:txBody>
      </p:sp>
      <p:sp>
        <p:nvSpPr>
          <p:cNvPr id="4" name="Text Box 1030"/>
          <p:cNvSpPr txBox="1">
            <a:spLocks noChangeArrowheads="1"/>
          </p:cNvSpPr>
          <p:nvPr/>
        </p:nvSpPr>
        <p:spPr bwMode="auto">
          <a:xfrm>
            <a:off x="1066800" y="1600200"/>
            <a:ext cx="22383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r>
              <a:rPr lang="en-US" altLang="en-US">
                <a:latin typeface="Arial" charset="0"/>
              </a:rPr>
              <a:t>HA        H</a:t>
            </a:r>
            <a:r>
              <a:rPr lang="en-US" altLang="en-US" baseline="30000">
                <a:latin typeface="Arial" charset="0"/>
              </a:rPr>
              <a:t>+</a:t>
            </a:r>
            <a:r>
              <a:rPr lang="en-US" altLang="en-US">
                <a:latin typeface="Arial" charset="0"/>
              </a:rPr>
              <a:t> + A</a:t>
            </a:r>
            <a:r>
              <a:rPr lang="en-US" altLang="en-US" baseline="30000">
                <a:latin typeface="Arial" charset="0"/>
              </a:rPr>
              <a:t>-</a:t>
            </a:r>
          </a:p>
        </p:txBody>
      </p:sp>
      <p:sp>
        <p:nvSpPr>
          <p:cNvPr id="5" name="Text Box 1031"/>
          <p:cNvSpPr txBox="1">
            <a:spLocks noChangeArrowheads="1"/>
          </p:cNvSpPr>
          <p:nvPr/>
        </p:nvSpPr>
        <p:spPr bwMode="auto">
          <a:xfrm>
            <a:off x="1627188" y="1406525"/>
            <a:ext cx="762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r>
              <a:rPr lang="en-US" altLang="en-US" sz="2800" b="1">
                <a:latin typeface="Arial" charset="0"/>
                <a:sym typeface="Symbol" pitchFamily="18" charset="2"/>
              </a:rPr>
              <a:t></a:t>
            </a:r>
            <a:r>
              <a:rPr lang="en-US" altLang="en-US" sz="3200" b="1">
                <a:latin typeface="Arial" charset="0"/>
                <a:sym typeface="Symbol" pitchFamily="18" charset="2"/>
              </a:rPr>
              <a:t> </a:t>
            </a:r>
          </a:p>
        </p:txBody>
      </p:sp>
      <p:sp>
        <p:nvSpPr>
          <p:cNvPr id="6" name="Text Box 1032"/>
          <p:cNvSpPr txBox="1">
            <a:spLocks noChangeArrowheads="1"/>
          </p:cNvSpPr>
          <p:nvPr/>
        </p:nvSpPr>
        <p:spPr bwMode="auto">
          <a:xfrm>
            <a:off x="1676400" y="1600200"/>
            <a:ext cx="5349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r>
              <a:rPr lang="en-US" altLang="en-US" sz="2800">
                <a:latin typeface="Arial" charset="0"/>
                <a:sym typeface="Symbol" pitchFamily="18" charset="2"/>
              </a:rPr>
              <a:t></a:t>
            </a:r>
          </a:p>
        </p:txBody>
      </p:sp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2230438" y="4872038"/>
          <a:ext cx="4227512" cy="141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4" name="Equation" r:id="rId3" imgW="1320227" imgH="444307" progId="Equation.3">
                  <p:embed/>
                </p:oleObj>
              </mc:Choice>
              <mc:Fallback>
                <p:oleObj name="Equation" r:id="rId3" imgW="1320227" imgH="44430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0438" y="4872038"/>
                        <a:ext cx="4227512" cy="1419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Oval 1035"/>
          <p:cNvSpPr>
            <a:spLocks noChangeArrowheads="1"/>
          </p:cNvSpPr>
          <p:nvPr/>
        </p:nvSpPr>
        <p:spPr bwMode="auto">
          <a:xfrm>
            <a:off x="2057400" y="4648200"/>
            <a:ext cx="4876800" cy="1981200"/>
          </a:xfrm>
          <a:prstGeom prst="ellipse">
            <a:avLst/>
          </a:prstGeom>
          <a:noFill/>
          <a:ln w="2032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endParaRPr lang="en-US" altLang="en-US"/>
          </a:p>
        </p:txBody>
      </p:sp>
      <p:graphicFrame>
        <p:nvGraphicFramePr>
          <p:cNvPr id="9" name="Object 2"/>
          <p:cNvGraphicFramePr>
            <a:graphicFrameLocks noChangeAspect="1"/>
          </p:cNvGraphicFramePr>
          <p:nvPr/>
        </p:nvGraphicFramePr>
        <p:xfrm>
          <a:off x="5638800" y="1411288"/>
          <a:ext cx="2005013" cy="93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5" name="Equation" r:id="rId5" imgW="952087" imgH="444307" progId="Equation.3">
                  <p:embed/>
                </p:oleObj>
              </mc:Choice>
              <mc:Fallback>
                <p:oleObj name="Equation" r:id="rId5" imgW="952087" imgH="44430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1411288"/>
                        <a:ext cx="2005013" cy="935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3"/>
          <p:cNvGraphicFramePr>
            <a:graphicFrameLocks noChangeAspect="1"/>
          </p:cNvGraphicFramePr>
          <p:nvPr/>
        </p:nvGraphicFramePr>
        <p:xfrm>
          <a:off x="3554413" y="2362200"/>
          <a:ext cx="2035175" cy="84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6" name="Equation" r:id="rId7" imgW="1002865" imgH="418918" progId="Equation.3">
                  <p:embed/>
                </p:oleObj>
              </mc:Choice>
              <mc:Fallback>
                <p:oleObj name="Equation" r:id="rId7" imgW="1002865" imgH="4189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54413" y="2362200"/>
                        <a:ext cx="2035175" cy="84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Arrow Connector 5"/>
          <p:cNvCxnSpPr>
            <a:cxnSpLocks noChangeShapeType="1"/>
          </p:cNvCxnSpPr>
          <p:nvPr/>
        </p:nvCxnSpPr>
        <p:spPr bwMode="auto">
          <a:xfrm>
            <a:off x="4343400" y="3200400"/>
            <a:ext cx="0" cy="38100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Straight Arrow Connector 17"/>
          <p:cNvCxnSpPr>
            <a:cxnSpLocks noChangeShapeType="1"/>
          </p:cNvCxnSpPr>
          <p:nvPr/>
        </p:nvCxnSpPr>
        <p:spPr bwMode="auto">
          <a:xfrm>
            <a:off x="4343400" y="4114800"/>
            <a:ext cx="0" cy="38100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Straight Arrow Connector 18"/>
          <p:cNvCxnSpPr>
            <a:cxnSpLocks noChangeShapeType="1"/>
          </p:cNvCxnSpPr>
          <p:nvPr/>
        </p:nvCxnSpPr>
        <p:spPr bwMode="auto">
          <a:xfrm>
            <a:off x="4343400" y="4495800"/>
            <a:ext cx="0" cy="38100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aphicFrame>
        <p:nvGraphicFramePr>
          <p:cNvPr id="14" name="Object 5"/>
          <p:cNvGraphicFramePr>
            <a:graphicFrameLocks noChangeAspect="1"/>
          </p:cNvGraphicFramePr>
          <p:nvPr/>
        </p:nvGraphicFramePr>
        <p:xfrm>
          <a:off x="2614613" y="3455988"/>
          <a:ext cx="3762375" cy="849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7" name="Equation" r:id="rId9" imgW="1854200" imgH="419100" progId="Equation.3">
                  <p:embed/>
                </p:oleObj>
              </mc:Choice>
              <mc:Fallback>
                <p:oleObj name="Equation" r:id="rId9" imgW="18542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4613" y="3455988"/>
                        <a:ext cx="3762375" cy="849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226389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Polyprotic</a:t>
            </a:r>
            <a:r>
              <a:rPr lang="en-US" dirty="0" smtClean="0"/>
              <a:t> acids</a:t>
            </a:r>
            <a:endParaRPr lang="en-US" dirty="0"/>
          </a:p>
        </p:txBody>
      </p:sp>
      <p:pic>
        <p:nvPicPr>
          <p:cNvPr id="4" name="Picture 7" descr="Mc03f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905000"/>
            <a:ext cx="6781800" cy="4561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6464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Buffering the blood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959" y="2132818"/>
            <a:ext cx="5383696" cy="381000"/>
          </a:xfrm>
        </p:spPr>
      </p:pic>
      <p:sp>
        <p:nvSpPr>
          <p:cNvPr id="5" name="TextBox 4"/>
          <p:cNvSpPr txBox="1"/>
          <p:nvPr/>
        </p:nvSpPr>
        <p:spPr>
          <a:xfrm>
            <a:off x="3962400" y="1752600"/>
            <a:ext cx="2040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Bicarbonate Buffer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6282" y="2514600"/>
            <a:ext cx="5353050" cy="368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444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is IMPORTANT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Almost all biological molecules assume their shape in response to WATER</a:t>
            </a:r>
          </a:p>
          <a:p>
            <a:r>
              <a:rPr lang="en-US" dirty="0" smtClean="0"/>
              <a:t>The medium for the majority of biochemical reactions is WATER</a:t>
            </a:r>
          </a:p>
          <a:p>
            <a:r>
              <a:rPr lang="en-US" dirty="0" smtClean="0"/>
              <a:t>WATER participates in many biochemical chemical reactions as either a reactant or a product.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51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Physical Properties of Water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1457" y="3690257"/>
            <a:ext cx="5412566" cy="238601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43000" y="6324600"/>
            <a:ext cx="6439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/>
              </a:rPr>
              <a:t>http://en.wikipedia.org/wiki/Tetrahedral_molecular_geometry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94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2514" y="381000"/>
            <a:ext cx="8229600" cy="1143000"/>
          </a:xfrm>
        </p:spPr>
        <p:txBody>
          <a:bodyPr/>
          <a:lstStyle/>
          <a:p>
            <a:r>
              <a:rPr lang="en-US" dirty="0" smtClean="0"/>
              <a:t>Hydrogen Bonds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1524000"/>
          </a:xfrm>
        </p:spPr>
        <p:txBody>
          <a:bodyPr/>
          <a:lstStyle/>
          <a:p>
            <a:r>
              <a:rPr lang="en-US" dirty="0" smtClean="0"/>
              <a:t>A hydrogen bound to an electronegative atom such as O, N, F, or S that interacts with another electronegative atom such as O, N, F, or 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4191000"/>
            <a:ext cx="5514975" cy="2295525"/>
          </a:xfrm>
          <a:prstGeom prst="rect">
            <a:avLst/>
          </a:prstGeom>
        </p:spPr>
      </p:pic>
      <p:pic>
        <p:nvPicPr>
          <p:cNvPr id="2050" name="Picture 2" descr="D:\Art - JPEG\ch02\figure_02_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289" y="2766105"/>
            <a:ext cx="4197398" cy="1588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5071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Hydrogen bonding in ice vs water</a:t>
            </a:r>
            <a:endParaRPr lang="en-US" dirty="0"/>
          </a:p>
        </p:txBody>
      </p:sp>
      <p:pic>
        <p:nvPicPr>
          <p:cNvPr id="1026" name="Picture 2" descr="D:\Art - JPEG\ch02\figure_02_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057400"/>
            <a:ext cx="2614117" cy="412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024743"/>
            <a:ext cx="2442716" cy="4059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8839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non-covalent interactions</a:t>
            </a:r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81000" y="1905000"/>
            <a:ext cx="8534400" cy="4191000"/>
          </a:xfrm>
          <a:prstGeom prst="rect">
            <a:avLst/>
          </a:prstGeom>
        </p:spPr>
        <p:txBody>
          <a:bodyPr vert="horz" lIns="45720" rIns="45720">
            <a:normAutofit fontScale="92500"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mtClean="0">
                <a:solidFill>
                  <a:srgbClr val="0000FF"/>
                </a:solidFill>
              </a:rPr>
              <a:t>Ionic (Coulombic) Interactions</a:t>
            </a:r>
          </a:p>
          <a:p>
            <a:pPr lvl="1">
              <a:spcBef>
                <a:spcPct val="0"/>
              </a:spcBef>
              <a:spcAft>
                <a:spcPts val="600"/>
              </a:spcAft>
            </a:pPr>
            <a:r>
              <a:rPr lang="en-US" altLang="en-US" smtClean="0"/>
              <a:t>Electrostatic interactions between permanently charged species, or between the ion and a permanent dipole</a:t>
            </a:r>
          </a:p>
          <a:p>
            <a:pPr>
              <a:spcBef>
                <a:spcPct val="0"/>
              </a:spcBef>
            </a:pPr>
            <a:r>
              <a:rPr lang="en-US" altLang="en-US" smtClean="0">
                <a:solidFill>
                  <a:srgbClr val="0000FF"/>
                </a:solidFill>
              </a:rPr>
              <a:t>Dipole Interactions</a:t>
            </a:r>
          </a:p>
          <a:p>
            <a:pPr lvl="1">
              <a:spcBef>
                <a:spcPct val="0"/>
              </a:spcBef>
              <a:spcAft>
                <a:spcPts val="600"/>
              </a:spcAft>
            </a:pPr>
            <a:r>
              <a:rPr lang="en-US" altLang="en-US" smtClean="0"/>
              <a:t>Electrostatic interactions between uncharged, but polar molecules</a:t>
            </a:r>
            <a:endParaRPr lang="en-US" altLang="en-US" smtClean="0">
              <a:solidFill>
                <a:srgbClr val="DC080D"/>
              </a:solidFill>
            </a:endParaRPr>
          </a:p>
          <a:p>
            <a:pPr>
              <a:spcBef>
                <a:spcPct val="0"/>
              </a:spcBef>
            </a:pPr>
            <a:r>
              <a:rPr lang="en-US" altLang="en-US" smtClean="0">
                <a:solidFill>
                  <a:srgbClr val="0000FF"/>
                </a:solidFill>
              </a:rPr>
              <a:t>van der Waals Interactions</a:t>
            </a:r>
          </a:p>
          <a:p>
            <a:pPr lvl="1">
              <a:spcBef>
                <a:spcPct val="0"/>
              </a:spcBef>
            </a:pPr>
            <a:r>
              <a:rPr lang="en-US" altLang="en-US" smtClean="0"/>
              <a:t>Weak interactions between all atoms, regardless of polarity</a:t>
            </a:r>
          </a:p>
          <a:p>
            <a:pPr lvl="1">
              <a:spcBef>
                <a:spcPts val="600"/>
              </a:spcBef>
            </a:pPr>
            <a:r>
              <a:rPr lang="en-US" altLang="en-US" smtClean="0"/>
              <a:t>Attractive (dispersion) and repulsive (steric) component</a:t>
            </a:r>
          </a:p>
          <a:p>
            <a:pPr>
              <a:spcBef>
                <a:spcPct val="0"/>
              </a:spcBef>
            </a:pPr>
            <a:r>
              <a:rPr lang="en-US" altLang="en-US" smtClean="0">
                <a:solidFill>
                  <a:srgbClr val="0000FF"/>
                </a:solidFill>
              </a:rPr>
              <a:t>Hydrophobic Effect</a:t>
            </a:r>
          </a:p>
          <a:p>
            <a:pPr lvl="1">
              <a:spcBef>
                <a:spcPct val="0"/>
              </a:spcBef>
            </a:pPr>
            <a:r>
              <a:rPr lang="en-US" altLang="en-US" smtClean="0"/>
              <a:t>Complex phenomenon associated with the ordering of water molecules around nonpolar substances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880262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846585"/>
            <a:ext cx="4876799" cy="5836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701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 smtClean="0"/>
              <a:t>Hydrophilic molecules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r>
              <a:rPr lang="en-US" dirty="0" smtClean="0"/>
              <a:t>Hydrophilic: polar and ionic materials that easily dissolve in water (“water loving”)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563371"/>
            <a:ext cx="4182782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Mc03f0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3782" y="3782571"/>
            <a:ext cx="4267200" cy="2340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491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121</TotalTime>
  <Words>615</Words>
  <Application>Microsoft Office PowerPoint</Application>
  <PresentationFormat>On-screen Show (4:3)</PresentationFormat>
  <Paragraphs>80</Paragraphs>
  <Slides>23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Flow</vt:lpstr>
      <vt:lpstr>Microsoft Equation 3.0</vt:lpstr>
      <vt:lpstr>Chapter 2: Water</vt:lpstr>
      <vt:lpstr>Objectives</vt:lpstr>
      <vt:lpstr>Water is IMPORTANT</vt:lpstr>
      <vt:lpstr>1. Physical Properties of Water</vt:lpstr>
      <vt:lpstr>Hydrogen Bonds</vt:lpstr>
      <vt:lpstr>Hydrogen bonding in ice vs water</vt:lpstr>
      <vt:lpstr>Other non-covalent interactions</vt:lpstr>
      <vt:lpstr>PowerPoint Presentation</vt:lpstr>
      <vt:lpstr>Hydrophilic molecules</vt:lpstr>
      <vt:lpstr>Hydrophobic Molecules</vt:lpstr>
      <vt:lpstr>Amphiphiles</vt:lpstr>
      <vt:lpstr>Micelles and Lipid Bilayers</vt:lpstr>
      <vt:lpstr>Osmosis vs Diffusion</vt:lpstr>
      <vt:lpstr>Dialysis</vt:lpstr>
      <vt:lpstr>Animal cell membranes are semi-permeable to only water</vt:lpstr>
      <vt:lpstr>Water is a weak acid</vt:lpstr>
      <vt:lpstr>pH of some common liquids</vt:lpstr>
      <vt:lpstr>Buffers are mixtures of weak acids and their conjugate bases</vt:lpstr>
      <vt:lpstr>Acetic Acid as a buffer</vt:lpstr>
      <vt:lpstr>Different weak acids have different pKa’s.</vt:lpstr>
      <vt:lpstr>The Henderson-Hasselbalch Equations is a biochemist’s favorite</vt:lpstr>
      <vt:lpstr>Polyprotic acids</vt:lpstr>
      <vt:lpstr>Buffering the blood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2: Water</dc:title>
  <dc:creator>Hayden, Katherine Leigh</dc:creator>
  <cp:lastModifiedBy>Hayden, Katherine Leigh</cp:lastModifiedBy>
  <cp:revision>13</cp:revision>
  <dcterms:created xsi:type="dcterms:W3CDTF">2014-08-28T13:57:55Z</dcterms:created>
  <dcterms:modified xsi:type="dcterms:W3CDTF">2014-08-28T15:59:24Z</dcterms:modified>
</cp:coreProperties>
</file>