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FA9FEA-C801-447C-B546-A863912E1C8A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BC55B-097F-4302-93E3-54B52F8F0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82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C6C8-1A31-424B-B0D9-70145853D516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74661-D69B-4946-A2C0-0875A3B83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C6C8-1A31-424B-B0D9-70145853D516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74661-D69B-4946-A2C0-0875A3B83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C6C8-1A31-424B-B0D9-70145853D516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74661-D69B-4946-A2C0-0875A3B83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C6C8-1A31-424B-B0D9-70145853D516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74661-D69B-4946-A2C0-0875A3B83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C6C8-1A31-424B-B0D9-70145853D516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74661-D69B-4946-A2C0-0875A3B83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C6C8-1A31-424B-B0D9-70145853D516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74661-D69B-4946-A2C0-0875A3B83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C6C8-1A31-424B-B0D9-70145853D516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74661-D69B-4946-A2C0-0875A3B83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C6C8-1A31-424B-B0D9-70145853D516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74661-D69B-4946-A2C0-0875A3B83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C6C8-1A31-424B-B0D9-70145853D516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74661-D69B-4946-A2C0-0875A3B835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C6C8-1A31-424B-B0D9-70145853D516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74661-D69B-4946-A2C0-0875A3B835F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C6C8-1A31-424B-B0D9-70145853D516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674661-D69B-4946-A2C0-0875A3B835F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0674661-D69B-4946-A2C0-0875A3B835F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0E7C6C8-1A31-424B-B0D9-70145853D516}" type="datetimeFigureOut">
              <a:rPr lang="en-US" smtClean="0"/>
              <a:t>9/6/2014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Ch.4 Amino Acids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69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et4_tab_04_01_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95299"/>
            <a:ext cx="8237586" cy="586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789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Cytosine</a:t>
            </a:r>
            <a:endParaRPr lang="en-US" dirty="0"/>
          </a:p>
        </p:txBody>
      </p:sp>
      <p:pic>
        <p:nvPicPr>
          <p:cNvPr id="4" name="Picture 2" descr="voet4_fig_04_0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954" y="1600200"/>
            <a:ext cx="5272492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8508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Chiral Centers</a:t>
            </a:r>
            <a:endParaRPr lang="en-US" dirty="0"/>
          </a:p>
        </p:txBody>
      </p:sp>
      <p:pic>
        <p:nvPicPr>
          <p:cNvPr id="4" name="Picture 2" descr="voet4_fig_04_1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961" y="1600200"/>
            <a:ext cx="4664477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74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Amino acids are chiral</a:t>
            </a:r>
            <a:endParaRPr lang="en-US" dirty="0"/>
          </a:p>
        </p:txBody>
      </p:sp>
      <p:pic>
        <p:nvPicPr>
          <p:cNvPr id="4" name="Picture 2" descr="voet4_figun_04_p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447800"/>
            <a:ext cx="7467600" cy="3376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622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is based on chiral molecules</a:t>
            </a:r>
            <a:endParaRPr lang="en-US" dirty="0"/>
          </a:p>
        </p:txBody>
      </p:sp>
      <p:pic>
        <p:nvPicPr>
          <p:cNvPr id="4" name="Picture 2" descr="voet4_fig_04_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76400"/>
            <a:ext cx="4572000" cy="221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voet4_fig_04_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693501"/>
            <a:ext cx="3505200" cy="289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96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Amino Acid Modifications</a:t>
            </a:r>
            <a:endParaRPr lang="en-US" dirty="0"/>
          </a:p>
        </p:txBody>
      </p:sp>
      <p:pic>
        <p:nvPicPr>
          <p:cNvPr id="4" name="Picture 2" descr="voet4_fig_04_1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514" y="1600200"/>
            <a:ext cx="5803371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8089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/>
          <a:lstStyle/>
          <a:p>
            <a:r>
              <a:rPr lang="en-US" dirty="0" smtClean="0"/>
              <a:t>Amino acids that act as neurotransmitters or hormones</a:t>
            </a:r>
            <a:endParaRPr lang="en-US" dirty="0"/>
          </a:p>
        </p:txBody>
      </p:sp>
      <p:pic>
        <p:nvPicPr>
          <p:cNvPr id="4" name="Picture 2" descr="voet4_fig_04_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65813"/>
            <a:ext cx="6781800" cy="3798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13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762000"/>
          </a:xfrm>
        </p:spPr>
        <p:txBody>
          <a:bodyPr/>
          <a:lstStyle/>
          <a:p>
            <a:r>
              <a:rPr lang="en-US" dirty="0" smtClean="0"/>
              <a:t>Learning objectives: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7620000" cy="5867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Discuss and draw the condensation reaction between two amino acids to create a peptide.</a:t>
            </a:r>
          </a:p>
          <a:p>
            <a:r>
              <a:rPr lang="en-US" dirty="0" smtClean="0"/>
              <a:t>Recognize the 20 common amino acids by structure, name, and shorthand (three letter) notation.</a:t>
            </a:r>
          </a:p>
          <a:p>
            <a:r>
              <a:rPr lang="en-US" dirty="0" smtClean="0"/>
              <a:t>Categorize the 20 common amino acids into one of 3 types: hydrophobic, uncharged hydrophilic, and charged hydrophilic.</a:t>
            </a:r>
          </a:p>
          <a:p>
            <a:r>
              <a:rPr lang="en-US" dirty="0" smtClean="0"/>
              <a:t>Discuss how functional groups of amino acids can drive structure and function of polypeptides.</a:t>
            </a:r>
          </a:p>
          <a:p>
            <a:r>
              <a:rPr lang="en-US" dirty="0" smtClean="0"/>
              <a:t>Discuss acidic and basic amino acids, the </a:t>
            </a:r>
            <a:r>
              <a:rPr lang="en-US" dirty="0" err="1" smtClean="0"/>
              <a:t>pKas</a:t>
            </a:r>
            <a:r>
              <a:rPr lang="en-US" dirty="0" smtClean="0"/>
              <a:t> of their functional groups, and their charges in relation to cellular pH</a:t>
            </a:r>
          </a:p>
          <a:p>
            <a:r>
              <a:rPr lang="en-US" dirty="0" smtClean="0"/>
              <a:t>Define and calculate isoelectric points for acidic and basic amino acids.</a:t>
            </a:r>
          </a:p>
          <a:p>
            <a:r>
              <a:rPr lang="en-US" dirty="0" smtClean="0"/>
              <a:t>Discuss chirality of amino acids and implications of stereo- specificity found in proteins and enzymes</a:t>
            </a:r>
          </a:p>
          <a:p>
            <a:r>
              <a:rPr lang="en-US" dirty="0" smtClean="0"/>
              <a:t>Discuss common modifications of amino acids such as glycosylation and phosphorylation and their possible functions</a:t>
            </a:r>
          </a:p>
          <a:p>
            <a:r>
              <a:rPr lang="en-US" dirty="0" smtClean="0"/>
              <a:t>Discuss other roles amino acids may play in the cell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224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Polypeptides (proteins) are composed of amino acids</a:t>
            </a:r>
            <a:endParaRPr lang="en-US" dirty="0"/>
          </a:p>
        </p:txBody>
      </p:sp>
      <p:pic>
        <p:nvPicPr>
          <p:cNvPr id="4" name="Picture 2" descr="voet4_fig_04_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3556603" cy="268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voet4_fig_04_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944019"/>
            <a:ext cx="4098431" cy="370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516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Hydrophobic Amino Acids</a:t>
            </a:r>
            <a:endParaRPr lang="en-US" dirty="0"/>
          </a:p>
        </p:txBody>
      </p:sp>
      <p:pic>
        <p:nvPicPr>
          <p:cNvPr id="4" name="Picture 2" descr="voet4_fig_04_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9675"/>
            <a:ext cx="7175269" cy="302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9252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et4_tab_04_01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1847"/>
            <a:ext cx="7816850" cy="657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8898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et4_tab_04_01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5234"/>
            <a:ext cx="8158956" cy="6367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21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Hydrophilic, non-charged amino acids</a:t>
            </a:r>
            <a:endParaRPr lang="en-US" dirty="0"/>
          </a:p>
        </p:txBody>
      </p:sp>
      <p:pic>
        <p:nvPicPr>
          <p:cNvPr id="4" name="Picture 2" descr="voet4_fig_04_0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7620000" cy="409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6581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et4_tab_04_01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28" y="156158"/>
            <a:ext cx="8064534" cy="6545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6084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Hydrophilic, charged amino acids</a:t>
            </a:r>
            <a:endParaRPr lang="en-US" dirty="0"/>
          </a:p>
        </p:txBody>
      </p:sp>
      <p:pic>
        <p:nvPicPr>
          <p:cNvPr id="6" name="Picture 2" descr="voet4_fig_04_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63646"/>
            <a:ext cx="6781800" cy="4175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05983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277</TotalTime>
  <Words>196</Words>
  <Application>Microsoft Office PowerPoint</Application>
  <PresentationFormat>On-screen Show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Adjacency</vt:lpstr>
      <vt:lpstr>Ch.4 Amino Acids</vt:lpstr>
      <vt:lpstr>Learning objectives:</vt:lpstr>
      <vt:lpstr>Polypeptides (proteins) are composed of amino acids</vt:lpstr>
      <vt:lpstr>Hydrophobic Amino Acids</vt:lpstr>
      <vt:lpstr>PowerPoint Presentation</vt:lpstr>
      <vt:lpstr>PowerPoint Presentation</vt:lpstr>
      <vt:lpstr>Hydrophilic, non-charged amino acids</vt:lpstr>
      <vt:lpstr>PowerPoint Presentation</vt:lpstr>
      <vt:lpstr>Hydrophilic, charged amino acids</vt:lpstr>
      <vt:lpstr>PowerPoint Presentation</vt:lpstr>
      <vt:lpstr>Cytosine</vt:lpstr>
      <vt:lpstr>Chiral Centers</vt:lpstr>
      <vt:lpstr>Amino acids are chiral</vt:lpstr>
      <vt:lpstr>Life is based on chiral molecules</vt:lpstr>
      <vt:lpstr>Amino Acid Modifications</vt:lpstr>
      <vt:lpstr>Amino acids that act as neurotransmitters or hormones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Ch.4 Amino Acids</dc:title>
  <dc:creator>Kate Hayden</dc:creator>
  <cp:lastModifiedBy>Kate Hayden</cp:lastModifiedBy>
  <cp:revision>5</cp:revision>
  <dcterms:created xsi:type="dcterms:W3CDTF">2014-09-06T12:38:15Z</dcterms:created>
  <dcterms:modified xsi:type="dcterms:W3CDTF">2014-09-06T17:15:30Z</dcterms:modified>
</cp:coreProperties>
</file>