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463B604-E12D-4B74-B84D-2294F0785D8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A76202E-B05E-457A-842B-92A97AB6253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B604-E12D-4B74-B84D-2294F0785D8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6202E-B05E-457A-842B-92A97AB625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B604-E12D-4B74-B84D-2294F0785D8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6202E-B05E-457A-842B-92A97AB625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63B604-E12D-4B74-B84D-2294F0785D8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A76202E-B05E-457A-842B-92A97AB6253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463B604-E12D-4B74-B84D-2294F0785D8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A76202E-B05E-457A-842B-92A97AB6253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B604-E12D-4B74-B84D-2294F0785D8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6202E-B05E-457A-842B-92A97AB6253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B604-E12D-4B74-B84D-2294F0785D8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6202E-B05E-457A-842B-92A97AB6253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63B604-E12D-4B74-B84D-2294F0785D8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A76202E-B05E-457A-842B-92A97AB6253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B604-E12D-4B74-B84D-2294F0785D8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6202E-B05E-457A-842B-92A97AB625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63B604-E12D-4B74-B84D-2294F0785D8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A76202E-B05E-457A-842B-92A97AB62531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63B604-E12D-4B74-B84D-2294F0785D8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A76202E-B05E-457A-842B-92A97AB62531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463B604-E12D-4B74-B84D-2294F0785D8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A76202E-B05E-457A-842B-92A97AB625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Ch. 6 Proteins: Three Dimensional Structure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6: Sections 1; 2b,c; 3; 4a.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177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Fibrous Vs Globular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293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/>
          <a:lstStyle/>
          <a:p>
            <a:r>
              <a:rPr lang="en-US" dirty="0" smtClean="0"/>
              <a:t>Alpha Keratin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3962400" cy="5635752"/>
          </a:xfrm>
        </p:spPr>
        <p:txBody>
          <a:bodyPr/>
          <a:lstStyle/>
          <a:p>
            <a:r>
              <a:rPr lang="en-US" dirty="0" smtClean="0"/>
              <a:t>Pitch of 5.1Ǻ instead of 5.4Ǻ</a:t>
            </a:r>
          </a:p>
          <a:p>
            <a:r>
              <a:rPr lang="en-US" dirty="0" smtClean="0"/>
              <a:t>Coiled coil structure</a:t>
            </a:r>
          </a:p>
          <a:p>
            <a:r>
              <a:rPr lang="en-US" dirty="0" smtClean="0"/>
              <a:t>7 residue pseudo-repeat, a-b-c-d-e-f-g with non polar residues at a and d.</a:t>
            </a:r>
          </a:p>
          <a:p>
            <a:r>
              <a:rPr lang="en-US" dirty="0" smtClean="0"/>
              <a:t>Coiled coil dimers form </a:t>
            </a:r>
            <a:r>
              <a:rPr lang="en-US" dirty="0" err="1" smtClean="0"/>
              <a:t>protofilaments</a:t>
            </a:r>
            <a:r>
              <a:rPr lang="en-US" dirty="0" smtClean="0"/>
              <a:t>, and </a:t>
            </a:r>
            <a:r>
              <a:rPr lang="en-US" dirty="0" err="1" smtClean="0"/>
              <a:t>protofilaments</a:t>
            </a:r>
            <a:r>
              <a:rPr lang="en-US" dirty="0" smtClean="0"/>
              <a:t> form </a:t>
            </a:r>
            <a:r>
              <a:rPr lang="en-US" dirty="0" err="1" smtClean="0"/>
              <a:t>microfibril</a:t>
            </a:r>
            <a:endParaRPr lang="en-US" dirty="0" smtClean="0"/>
          </a:p>
          <a:p>
            <a:r>
              <a:rPr lang="en-US" dirty="0" smtClean="0"/>
              <a:t>Rich in </a:t>
            </a:r>
            <a:r>
              <a:rPr lang="en-US" dirty="0" err="1" smtClean="0"/>
              <a:t>Cys</a:t>
            </a:r>
            <a:r>
              <a:rPr lang="en-US" dirty="0" smtClean="0"/>
              <a:t> that can form disulfide bridges</a:t>
            </a:r>
          </a:p>
          <a:p>
            <a:endParaRPr lang="en-US" dirty="0"/>
          </a:p>
        </p:txBody>
      </p:sp>
      <p:pic>
        <p:nvPicPr>
          <p:cNvPr id="4" name="Picture 4" descr="Mc05f3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048000"/>
            <a:ext cx="3144837" cy="278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voet4_fig_06_15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533400"/>
            <a:ext cx="3754437" cy="2000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2915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smtClean="0"/>
              <a:t>Collagen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990600"/>
            <a:ext cx="4114800" cy="54833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Triple helix</a:t>
            </a:r>
          </a:p>
          <a:p>
            <a:r>
              <a:rPr lang="en-US" dirty="0" smtClean="0"/>
              <a:t>Repeats of </a:t>
            </a:r>
            <a:r>
              <a:rPr lang="en-US" dirty="0" err="1" smtClean="0"/>
              <a:t>Gly</a:t>
            </a:r>
            <a:r>
              <a:rPr lang="en-US" dirty="0" smtClean="0"/>
              <a:t>-X-Y where X is often Pro and Y is often </a:t>
            </a:r>
            <a:r>
              <a:rPr lang="en-US" dirty="0" err="1" smtClean="0"/>
              <a:t>Hyp</a:t>
            </a:r>
            <a:r>
              <a:rPr lang="en-US" dirty="0" smtClean="0"/>
              <a:t> or </a:t>
            </a:r>
            <a:r>
              <a:rPr lang="en-US" dirty="0" err="1" smtClean="0"/>
              <a:t>Hyl</a:t>
            </a:r>
            <a:r>
              <a:rPr lang="en-US" dirty="0" smtClean="0"/>
              <a:t>.</a:t>
            </a:r>
          </a:p>
          <a:p>
            <a:r>
              <a:rPr lang="en-US" dirty="0" smtClean="0"/>
              <a:t>Assumes left handed helical rotation because of Pro</a:t>
            </a:r>
          </a:p>
          <a:p>
            <a:r>
              <a:rPr lang="en-US" dirty="0" smtClean="0"/>
              <a:t>Every third residue passes through the center of the helix which is very crowded: </a:t>
            </a:r>
            <a:r>
              <a:rPr lang="en-US" dirty="0" err="1" smtClean="0"/>
              <a:t>Gly</a:t>
            </a:r>
            <a:endParaRPr lang="en-US" dirty="0"/>
          </a:p>
          <a:p>
            <a:r>
              <a:rPr lang="en-US" dirty="0" smtClean="0"/>
              <a:t>The N-H of every </a:t>
            </a:r>
            <a:r>
              <a:rPr lang="en-US" dirty="0" err="1" smtClean="0"/>
              <a:t>Gly</a:t>
            </a:r>
            <a:r>
              <a:rPr lang="en-US" dirty="0" smtClean="0"/>
              <a:t> hydrogen bonds to the C=O of every X (Pro) of the neighboring chain.</a:t>
            </a:r>
          </a:p>
          <a:p>
            <a:r>
              <a:rPr lang="en-US" dirty="0" smtClean="0"/>
              <a:t>The bulky side groups of </a:t>
            </a:r>
            <a:r>
              <a:rPr lang="en-US" dirty="0" err="1" smtClean="0"/>
              <a:t>Hyp</a:t>
            </a:r>
            <a:r>
              <a:rPr lang="en-US" dirty="0" smtClean="0"/>
              <a:t> and inflexible Pro provide rigidity.</a:t>
            </a:r>
          </a:p>
        </p:txBody>
      </p:sp>
      <p:pic>
        <p:nvPicPr>
          <p:cNvPr id="4" name="Picture 2" descr="voet4_fig_06_1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786" b="8879"/>
          <a:stretch/>
        </p:blipFill>
        <p:spPr bwMode="auto">
          <a:xfrm>
            <a:off x="4191000" y="457200"/>
            <a:ext cx="2230777" cy="600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21" t="10635" r="25553" b="5713"/>
          <a:stretch/>
        </p:blipFill>
        <p:spPr>
          <a:xfrm>
            <a:off x="6421776" y="645126"/>
            <a:ext cx="2282147" cy="581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200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467600" cy="1143000"/>
          </a:xfrm>
        </p:spPr>
        <p:txBody>
          <a:bodyPr/>
          <a:lstStyle/>
          <a:p>
            <a:r>
              <a:rPr lang="en-US" dirty="0" smtClean="0"/>
              <a:t>Distribution of AA in globular 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1948596"/>
          </a:xfrm>
        </p:spPr>
        <p:txBody>
          <a:bodyPr/>
          <a:lstStyle/>
          <a:p>
            <a:r>
              <a:rPr lang="en-US" dirty="0" smtClean="0"/>
              <a:t>Nonpolar residues in the interior</a:t>
            </a:r>
          </a:p>
          <a:p>
            <a:r>
              <a:rPr lang="en-US" dirty="0" smtClean="0"/>
              <a:t>Charged polar residues at the surface</a:t>
            </a:r>
          </a:p>
          <a:p>
            <a:r>
              <a:rPr lang="en-US" dirty="0" smtClean="0"/>
              <a:t>Uncharged polar residues at either surface or interior</a:t>
            </a:r>
            <a:endParaRPr lang="en-US" dirty="0"/>
          </a:p>
        </p:txBody>
      </p:sp>
      <p:pic>
        <p:nvPicPr>
          <p:cNvPr id="4" name="Picture 4" descr="Mc05f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590800"/>
            <a:ext cx="5407025" cy="380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493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en-US" dirty="0" smtClean="0"/>
              <a:t>Common tertiary motifs</a:t>
            </a:r>
            <a:endParaRPr lang="en-US" dirty="0"/>
          </a:p>
        </p:txBody>
      </p:sp>
      <p:pic>
        <p:nvPicPr>
          <p:cNvPr id="4" name="Picture 2" descr="voet4_fig_06_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90600"/>
            <a:ext cx="6629400" cy="2765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voet4_fig_06_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555905"/>
            <a:ext cx="4648200" cy="309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9149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en-US" dirty="0" smtClean="0"/>
              <a:t>Quaternary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914400"/>
            <a:ext cx="7467600" cy="4873752"/>
          </a:xfrm>
        </p:spPr>
        <p:txBody>
          <a:bodyPr/>
          <a:lstStyle/>
          <a:p>
            <a:r>
              <a:rPr lang="en-US" dirty="0" smtClean="0"/>
              <a:t>Reduces risk of mutation or defects</a:t>
            </a:r>
          </a:p>
          <a:p>
            <a:r>
              <a:rPr lang="en-US" dirty="0" smtClean="0"/>
              <a:t>Increasing ability to regulate of activity</a:t>
            </a:r>
            <a:endParaRPr lang="en-US" dirty="0"/>
          </a:p>
        </p:txBody>
      </p:sp>
      <p:pic>
        <p:nvPicPr>
          <p:cNvPr id="5" name="Picture 2" descr="voet4_fig_06_3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981200"/>
            <a:ext cx="4978400" cy="4352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8337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/>
          <a:lstStyle/>
          <a:p>
            <a:r>
              <a:rPr lang="en-US" dirty="0" smtClean="0"/>
              <a:t>Learning objectives: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7467600" cy="563575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Define and differentiate between the 4 different levels of protein structure</a:t>
            </a:r>
          </a:p>
          <a:p>
            <a:r>
              <a:rPr lang="en-US" dirty="0" smtClean="0"/>
              <a:t>Draw and discuss the importance of the planar peptide backbone structure</a:t>
            </a:r>
          </a:p>
          <a:p>
            <a:r>
              <a:rPr lang="en-US" dirty="0" smtClean="0"/>
              <a:t>Utilize a Ramachandran diagram to describe torsion angle restraints in the peptide backbone of amino acids.</a:t>
            </a:r>
          </a:p>
          <a:p>
            <a:r>
              <a:rPr lang="en-US" dirty="0" smtClean="0"/>
              <a:t>Discuss and illustrate the structural characteristics of an </a:t>
            </a:r>
            <a:r>
              <a:rPr lang="el-GR" dirty="0" smtClean="0"/>
              <a:t>α</a:t>
            </a:r>
            <a:r>
              <a:rPr lang="en-US" dirty="0" smtClean="0"/>
              <a:t>-helix. Relate these characteristics to their stabilizing intramolecular interactions.</a:t>
            </a:r>
          </a:p>
          <a:p>
            <a:r>
              <a:rPr lang="en-US" dirty="0" smtClean="0"/>
              <a:t>Discuss and illustrate the </a:t>
            </a:r>
            <a:r>
              <a:rPr lang="el-GR" dirty="0" smtClean="0"/>
              <a:t>β</a:t>
            </a:r>
            <a:r>
              <a:rPr lang="en-US" dirty="0" smtClean="0"/>
              <a:t>-sheets, discuss the differences between anti-parallel and parallel sheets. Relate these structural characteristics to their stabilizing intramolecular interactions.</a:t>
            </a:r>
          </a:p>
          <a:p>
            <a:r>
              <a:rPr lang="en-US" dirty="0" smtClean="0"/>
              <a:t>Justify the use of </a:t>
            </a:r>
            <a:r>
              <a:rPr lang="en-US" dirty="0" err="1" smtClean="0"/>
              <a:t>Gly</a:t>
            </a:r>
            <a:r>
              <a:rPr lang="en-US" dirty="0" smtClean="0"/>
              <a:t> and Pro in reverse turns (or </a:t>
            </a:r>
            <a:r>
              <a:rPr lang="el-GR" dirty="0" smtClean="0"/>
              <a:t>β</a:t>
            </a:r>
            <a:r>
              <a:rPr lang="en-US" dirty="0" smtClean="0"/>
              <a:t>-turns).</a:t>
            </a:r>
          </a:p>
          <a:p>
            <a:r>
              <a:rPr lang="en-US" dirty="0" smtClean="0"/>
              <a:t>Compare and contrast fibrous and globular proteins</a:t>
            </a:r>
          </a:p>
          <a:p>
            <a:r>
              <a:rPr lang="en-US" dirty="0" smtClean="0"/>
              <a:t>Describe </a:t>
            </a:r>
            <a:r>
              <a:rPr lang="el-GR" dirty="0" smtClean="0"/>
              <a:t>α</a:t>
            </a:r>
            <a:r>
              <a:rPr lang="en-US" dirty="0" smtClean="0"/>
              <a:t>-Keratin structure and justify the use of the 7 residue pseudo-repeat. Discuss the role </a:t>
            </a:r>
            <a:r>
              <a:rPr lang="en-US" dirty="0" err="1" smtClean="0"/>
              <a:t>Cys</a:t>
            </a:r>
            <a:r>
              <a:rPr lang="en-US" dirty="0" smtClean="0"/>
              <a:t> plays in </a:t>
            </a:r>
            <a:r>
              <a:rPr lang="el-GR" dirty="0" smtClean="0"/>
              <a:t>α</a:t>
            </a:r>
            <a:r>
              <a:rPr lang="en-US" dirty="0" smtClean="0"/>
              <a:t>-Keratin.</a:t>
            </a:r>
          </a:p>
          <a:p>
            <a:r>
              <a:rPr lang="en-US" dirty="0" smtClean="0"/>
              <a:t>Describe the structure of collage and relate its structure to its amino acid pattern. Discuss how lack of vitamin C, scurvy, effects the strength of collagen. </a:t>
            </a:r>
          </a:p>
          <a:p>
            <a:r>
              <a:rPr lang="en-US" dirty="0" smtClean="0"/>
              <a:t>Differentiate between random coil (as in denatured proteins) and coil.</a:t>
            </a:r>
          </a:p>
          <a:p>
            <a:r>
              <a:rPr lang="en-US" dirty="0" smtClean="0"/>
              <a:t>Discuss how the amino acid side chains in globular proteins are spatially distributed</a:t>
            </a:r>
          </a:p>
          <a:p>
            <a:r>
              <a:rPr lang="en-US" dirty="0" smtClean="0"/>
              <a:t>Recognize common </a:t>
            </a:r>
            <a:r>
              <a:rPr lang="en-US" dirty="0" err="1" smtClean="0"/>
              <a:t>supersecondary</a:t>
            </a:r>
            <a:r>
              <a:rPr lang="en-US" dirty="0" smtClean="0"/>
              <a:t> (or motifs)</a:t>
            </a:r>
          </a:p>
          <a:p>
            <a:r>
              <a:rPr lang="en-US" dirty="0" smtClean="0"/>
              <a:t>Discuss the rationale for cells to utilize quaternary structure versus one long polypeptide chain</a:t>
            </a:r>
          </a:p>
          <a:p>
            <a:r>
              <a:rPr lang="en-US" dirty="0" smtClean="0"/>
              <a:t>Identify and discuss stabilizing interactions at the subunit interface of oligomers.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9014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structure of proteins</a:t>
            </a:r>
            <a:endParaRPr lang="en-US" dirty="0"/>
          </a:p>
        </p:txBody>
      </p:sp>
      <p:pic>
        <p:nvPicPr>
          <p:cNvPr id="4" name="Picture 2" descr="voet4_fig_06_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76400"/>
            <a:ext cx="6248400" cy="472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5158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Planar Peptide Group</a:t>
            </a:r>
            <a:endParaRPr lang="en-US" dirty="0"/>
          </a:p>
        </p:txBody>
      </p:sp>
      <p:pic>
        <p:nvPicPr>
          <p:cNvPr id="4" name="Picture 2" descr="voet4_figun_06_p1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186" y="654591"/>
            <a:ext cx="4431081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voet4_fig_06_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200400"/>
            <a:ext cx="7696200" cy="2176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9793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smtClean="0"/>
              <a:t>Torsion Angles</a:t>
            </a:r>
            <a:endParaRPr lang="en-US" dirty="0"/>
          </a:p>
        </p:txBody>
      </p:sp>
      <p:pic>
        <p:nvPicPr>
          <p:cNvPr id="4" name="Picture 2" descr="voet4_fig_06_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3269084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voet4_fig_06_0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981200"/>
            <a:ext cx="4126044" cy="337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7630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smtClean="0"/>
              <a:t>Ramachandran Diagram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4" t="12620" r="12198" b="4365"/>
          <a:stretch/>
        </p:blipFill>
        <p:spPr>
          <a:xfrm>
            <a:off x="2209800" y="1110344"/>
            <a:ext cx="3799115" cy="569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713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en-US" dirty="0" smtClean="0"/>
              <a:t>Alpha helix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3886200" cy="5559552"/>
          </a:xfrm>
        </p:spPr>
        <p:txBody>
          <a:bodyPr/>
          <a:lstStyle/>
          <a:p>
            <a:r>
              <a:rPr lang="en-US" dirty="0" smtClean="0"/>
              <a:t>3.6 residues per turn</a:t>
            </a:r>
          </a:p>
          <a:p>
            <a:r>
              <a:rPr lang="en-US" dirty="0" smtClean="0"/>
              <a:t>Pitch of 5.4 Ǻ</a:t>
            </a:r>
          </a:p>
          <a:p>
            <a:r>
              <a:rPr lang="en-US" dirty="0" smtClean="0"/>
              <a:t>Hydrogen bonding between C=O</a:t>
            </a:r>
            <a:r>
              <a:rPr lang="en-US" baseline="-25000" dirty="0" smtClean="0"/>
              <a:t>n</a:t>
            </a:r>
            <a:r>
              <a:rPr lang="en-US" dirty="0" smtClean="0"/>
              <a:t> and N-H</a:t>
            </a:r>
            <a:r>
              <a:rPr lang="en-US" baseline="-25000" dirty="0" smtClean="0"/>
              <a:t>n+4</a:t>
            </a:r>
            <a:r>
              <a:rPr lang="en-US" dirty="0" smtClean="0"/>
              <a:t> </a:t>
            </a:r>
          </a:p>
          <a:p>
            <a:r>
              <a:rPr lang="en-US" dirty="0" smtClean="0"/>
              <a:t>AA side chains project outward and downward for the helix</a:t>
            </a:r>
          </a:p>
          <a:p>
            <a:r>
              <a:rPr lang="en-US" dirty="0" smtClean="0"/>
              <a:t>Atoms are in van der Waals contact in the core</a:t>
            </a:r>
          </a:p>
        </p:txBody>
      </p:sp>
      <p:pic>
        <p:nvPicPr>
          <p:cNvPr id="4" name="Picture 2" descr="voet4_fig_06_0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87" b="7322"/>
          <a:stretch/>
        </p:blipFill>
        <p:spPr bwMode="auto">
          <a:xfrm>
            <a:off x="5138057" y="312624"/>
            <a:ext cx="2525486" cy="6111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566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467600" cy="563562"/>
          </a:xfrm>
        </p:spPr>
        <p:txBody>
          <a:bodyPr>
            <a:normAutofit/>
          </a:bodyPr>
          <a:lstStyle/>
          <a:p>
            <a:r>
              <a:rPr lang="en-US" dirty="0" smtClean="0"/>
              <a:t>Beta Sheets (Pleated sheets)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762000"/>
            <a:ext cx="8077200" cy="121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Hydrogen bonds occur between neighboring polypeptide chains</a:t>
            </a:r>
          </a:p>
          <a:p>
            <a:r>
              <a:rPr lang="en-US" dirty="0" smtClean="0"/>
              <a:t>AA side chains project above or below</a:t>
            </a:r>
            <a:endParaRPr lang="en-US" dirty="0"/>
          </a:p>
        </p:txBody>
      </p:sp>
      <p:pic>
        <p:nvPicPr>
          <p:cNvPr id="4" name="Picture 2" descr="voet4_fig_06_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105026"/>
            <a:ext cx="4159138" cy="4752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9" t="16349" r="3849" b="7778"/>
          <a:stretch/>
        </p:blipFill>
        <p:spPr>
          <a:xfrm>
            <a:off x="4572000" y="2743200"/>
            <a:ext cx="4037805" cy="2601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747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Reverse or beta </a:t>
            </a:r>
            <a:r>
              <a:rPr lang="en-US" dirty="0" err="1" smtClean="0"/>
              <a:t>truns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Involve 4 AA</a:t>
            </a:r>
          </a:p>
          <a:p>
            <a:r>
              <a:rPr lang="en-US" dirty="0" smtClean="0"/>
              <a:t>Residue 2 is often Pro</a:t>
            </a:r>
          </a:p>
          <a:p>
            <a:r>
              <a:rPr lang="en-US" dirty="0" smtClean="0"/>
              <a:t>Residue 3 is often </a:t>
            </a:r>
            <a:r>
              <a:rPr lang="en-US" dirty="0" err="1" smtClean="0"/>
              <a:t>Gly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00" b="23174"/>
          <a:stretch/>
        </p:blipFill>
        <p:spPr>
          <a:xfrm>
            <a:off x="762000" y="3352800"/>
            <a:ext cx="7315200" cy="2646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7029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245</TotalTime>
  <Words>491</Words>
  <Application>Microsoft Office PowerPoint</Application>
  <PresentationFormat>On-screen Show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Oriel</vt:lpstr>
      <vt:lpstr>Ch. 6 Proteins: Three Dimensional Structure</vt:lpstr>
      <vt:lpstr>Learning objectives:</vt:lpstr>
      <vt:lpstr>3D structure of proteins</vt:lpstr>
      <vt:lpstr>The Planar Peptide Group</vt:lpstr>
      <vt:lpstr>Torsion Angles</vt:lpstr>
      <vt:lpstr>Ramachandran Diagram</vt:lpstr>
      <vt:lpstr>Alpha helix</vt:lpstr>
      <vt:lpstr>Beta Sheets (Pleated sheets)</vt:lpstr>
      <vt:lpstr>Reverse or beta truns</vt:lpstr>
      <vt:lpstr>Fibrous Vs Globular</vt:lpstr>
      <vt:lpstr>Alpha Keratin</vt:lpstr>
      <vt:lpstr>Collagen</vt:lpstr>
      <vt:lpstr>Distribution of AA in globular proteins</vt:lpstr>
      <vt:lpstr>Common tertiary motifs</vt:lpstr>
      <vt:lpstr>Quaternary Structure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6 Proteins: Three Dimensional Structure</dc:title>
  <dc:creator>Hayden, Katherine Leigh</dc:creator>
  <cp:lastModifiedBy>Hayden, Katherine Leigh</cp:lastModifiedBy>
  <cp:revision>11</cp:revision>
  <cp:lastPrinted>2014-09-08T15:46:49Z</cp:lastPrinted>
  <dcterms:created xsi:type="dcterms:W3CDTF">2014-09-08T14:03:37Z</dcterms:created>
  <dcterms:modified xsi:type="dcterms:W3CDTF">2014-09-08T18:08:54Z</dcterms:modified>
</cp:coreProperties>
</file>