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8E77-D860-4512-8FF0-4DCAD430478E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8F0F-C361-42C1-8254-C4B6F1FCCE6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8E77-D860-4512-8FF0-4DCAD430478E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8F0F-C361-42C1-8254-C4B6F1FCCE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8E77-D860-4512-8FF0-4DCAD430478E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8F0F-C361-42C1-8254-C4B6F1FCCE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8E77-D860-4512-8FF0-4DCAD430478E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8F0F-C361-42C1-8254-C4B6F1FCCE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8E77-D860-4512-8FF0-4DCAD430478E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8F0F-C361-42C1-8254-C4B6F1FCCE67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8E77-D860-4512-8FF0-4DCAD430478E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8F0F-C361-42C1-8254-C4B6F1FCCE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8E77-D860-4512-8FF0-4DCAD430478E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8F0F-C361-42C1-8254-C4B6F1FCCE6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8E77-D860-4512-8FF0-4DCAD430478E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8F0F-C361-42C1-8254-C4B6F1FCCE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8E77-D860-4512-8FF0-4DCAD430478E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8F0F-C361-42C1-8254-C4B6F1FCCE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8E77-D860-4512-8FF0-4DCAD430478E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8F0F-C361-42C1-8254-C4B6F1FCCE6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8E77-D860-4512-8FF0-4DCAD430478E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8F0F-C361-42C1-8254-C4B6F1FCCE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8D18E77-D860-4512-8FF0-4DCAD430478E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D7888F0F-C361-42C1-8254-C4B6F1FCCE6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Myoglobin and Hemoglobin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Ch. 7, Section 1</a:t>
            </a:r>
          </a:p>
          <a:p>
            <a:r>
              <a:rPr lang="en-US" dirty="0" smtClean="0"/>
              <a:t>Example of protein structure and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811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Binding O2 causes a structural shift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876800"/>
          </a:xfrm>
        </p:spPr>
        <p:txBody>
          <a:bodyPr/>
          <a:lstStyle/>
          <a:p>
            <a:r>
              <a:rPr lang="en-US" dirty="0" smtClean="0"/>
              <a:t>Oxygenation causes one </a:t>
            </a:r>
            <a:r>
              <a:rPr lang="el-GR" dirty="0" smtClean="0"/>
              <a:t>αβ</a:t>
            </a:r>
            <a:r>
              <a:rPr lang="en-US" dirty="0" smtClean="0"/>
              <a:t> dimer to rotate 15° with respect to the other dimer</a:t>
            </a:r>
          </a:p>
          <a:p>
            <a:r>
              <a:rPr lang="en-US" dirty="0" smtClean="0"/>
              <a:t>This global structural change has a crucial effect on the binding of additional </a:t>
            </a:r>
            <a:r>
              <a:rPr lang="en-US" dirty="0" err="1" smtClean="0"/>
              <a:t>oxygens</a:t>
            </a:r>
            <a:r>
              <a:rPr lang="en-US" dirty="0" smtClean="0"/>
              <a:t> </a:t>
            </a:r>
          </a:p>
        </p:txBody>
      </p:sp>
      <p:pic>
        <p:nvPicPr>
          <p:cNvPr id="4" name="Picture 5" descr="Mc05f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999" y="4267200"/>
            <a:ext cx="4291013" cy="207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219199"/>
            <a:ext cx="2261413" cy="292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459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binds cooperatively to </a:t>
            </a:r>
            <a:r>
              <a:rPr lang="en-US" dirty="0" err="1" smtClean="0"/>
              <a:t>Hb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3810000" cy="50485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Binding of O</a:t>
            </a:r>
            <a:r>
              <a:rPr lang="en-US" baseline="-25000" dirty="0" smtClean="0"/>
              <a:t>2</a:t>
            </a:r>
            <a:r>
              <a:rPr lang="en-US" dirty="0" smtClean="0"/>
              <a:t> to </a:t>
            </a:r>
            <a:r>
              <a:rPr lang="en-US" dirty="0" err="1" smtClean="0"/>
              <a:t>Hb</a:t>
            </a:r>
            <a:r>
              <a:rPr lang="en-US" dirty="0" smtClean="0"/>
              <a:t> exhibits a sigmoidal curve, indicative of cooperative binding.</a:t>
            </a:r>
          </a:p>
          <a:p>
            <a:r>
              <a:rPr lang="en-US" dirty="0" smtClean="0"/>
              <a:t>The binding of 1 O</a:t>
            </a:r>
            <a:r>
              <a:rPr lang="en-US" baseline="-25000" dirty="0" smtClean="0"/>
              <a:t>2</a:t>
            </a:r>
            <a:r>
              <a:rPr lang="en-US" dirty="0" smtClean="0"/>
              <a:t> molecule increasing the affinity to bind another molecule of O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p</a:t>
            </a:r>
            <a:r>
              <a:rPr lang="en-US" baseline="-25000" dirty="0" smtClean="0"/>
              <a:t>50 </a:t>
            </a:r>
            <a:r>
              <a:rPr lang="en-US" dirty="0" smtClean="0"/>
              <a:t>for </a:t>
            </a:r>
            <a:r>
              <a:rPr lang="en-US" dirty="0" err="1" smtClean="0"/>
              <a:t>deoxyHb</a:t>
            </a:r>
            <a:r>
              <a:rPr lang="en-US" dirty="0" smtClean="0"/>
              <a:t> is 26 </a:t>
            </a:r>
            <a:r>
              <a:rPr lang="en-US" dirty="0" err="1" smtClean="0"/>
              <a:t>torr</a:t>
            </a:r>
            <a:r>
              <a:rPr lang="en-US" dirty="0" smtClean="0"/>
              <a:t>. The </a:t>
            </a:r>
            <a:r>
              <a:rPr lang="en-US" i="1" dirty="0"/>
              <a:t>p</a:t>
            </a:r>
            <a:r>
              <a:rPr lang="en-US" baseline="-25000" dirty="0"/>
              <a:t>50 </a:t>
            </a:r>
            <a:r>
              <a:rPr lang="en-US" dirty="0"/>
              <a:t>for </a:t>
            </a:r>
            <a:r>
              <a:rPr lang="en-US" dirty="0" smtClean="0"/>
              <a:t>oxy</a:t>
            </a:r>
            <a:r>
              <a:rPr lang="en-US" baseline="-25000" dirty="0" smtClean="0"/>
              <a:t>3</a:t>
            </a:r>
            <a:r>
              <a:rPr lang="en-US" dirty="0" smtClean="0"/>
              <a:t>Hb is 0.2 </a:t>
            </a:r>
            <a:r>
              <a:rPr lang="en-US" dirty="0" err="1" smtClean="0"/>
              <a:t>torr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4</a:t>
            </a:r>
            <a:r>
              <a:rPr lang="en-US" baseline="30000" dirty="0" smtClean="0"/>
              <a:t>th</a:t>
            </a:r>
            <a:r>
              <a:rPr lang="en-US" dirty="0" smtClean="0"/>
              <a:t> oxygen binds with ~100 fold greater affinity than the 1st</a:t>
            </a:r>
            <a:endParaRPr lang="en-US" dirty="0"/>
          </a:p>
        </p:txBody>
      </p:sp>
      <p:pic>
        <p:nvPicPr>
          <p:cNvPr id="4" name="Picture 2" descr="voet4_fig_07_0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12"/>
          <a:stretch/>
        </p:blipFill>
        <p:spPr bwMode="auto">
          <a:xfrm>
            <a:off x="4953000" y="1513115"/>
            <a:ext cx="3124200" cy="276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voet4_fig_07_0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46"/>
          <a:stretch/>
        </p:blipFill>
        <p:spPr bwMode="auto">
          <a:xfrm>
            <a:off x="4953000" y="4309716"/>
            <a:ext cx="3440815" cy="248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9359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a shift in structure change binding affinity?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52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Hemes</a:t>
            </a:r>
            <a:r>
              <a:rPr lang="en-US" dirty="0" smtClean="0"/>
              <a:t> in </a:t>
            </a:r>
            <a:r>
              <a:rPr lang="en-US" dirty="0" err="1" smtClean="0"/>
              <a:t>Hb</a:t>
            </a:r>
            <a:r>
              <a:rPr lang="en-US" dirty="0" smtClean="0"/>
              <a:t> are ~25 to 37Ǻ apart. </a:t>
            </a:r>
          </a:p>
          <a:p>
            <a:r>
              <a:rPr lang="en-US" dirty="0" smtClean="0"/>
              <a:t>Binding of one O2 molecule to a molecule of </a:t>
            </a:r>
            <a:r>
              <a:rPr lang="en-US" dirty="0" err="1" smtClean="0"/>
              <a:t>Hb</a:t>
            </a:r>
            <a:r>
              <a:rPr lang="en-US" dirty="0" smtClean="0"/>
              <a:t>, causes an overall structural shift from the T (low oxygen affinity) state to the R(high oxygen affinity) state. </a:t>
            </a:r>
          </a:p>
          <a:p>
            <a:pPr lvl="1"/>
            <a:r>
              <a:rPr lang="en-US" dirty="0" smtClean="0"/>
              <a:t>O2 binds to the Fe(II) of </a:t>
            </a:r>
            <a:r>
              <a:rPr lang="en-US" dirty="0" err="1" smtClean="0"/>
              <a:t>heme</a:t>
            </a:r>
            <a:r>
              <a:rPr lang="en-US" dirty="0" smtClean="0"/>
              <a:t> and pulls the atom back into the plane of the </a:t>
            </a:r>
            <a:r>
              <a:rPr lang="en-US" dirty="0" err="1" smtClean="0"/>
              <a:t>heme</a:t>
            </a:r>
            <a:endParaRPr lang="en-US" dirty="0" smtClean="0"/>
          </a:p>
          <a:p>
            <a:pPr lvl="1"/>
            <a:r>
              <a:rPr lang="en-US" dirty="0" smtClean="0"/>
              <a:t>This in turn drags His F8 towards the </a:t>
            </a:r>
            <a:r>
              <a:rPr lang="en-US" dirty="0" err="1" smtClean="0"/>
              <a:t>heme</a:t>
            </a:r>
            <a:r>
              <a:rPr lang="en-US" dirty="0" smtClean="0"/>
              <a:t> as well</a:t>
            </a:r>
          </a:p>
          <a:p>
            <a:pPr lvl="1"/>
            <a:r>
              <a:rPr lang="en-US" dirty="0" smtClean="0"/>
              <a:t>The F helix then moves, which causes the whole subunit, and the </a:t>
            </a:r>
            <a:r>
              <a:rPr lang="el-GR" dirty="0" smtClean="0"/>
              <a:t>αβ</a:t>
            </a:r>
            <a:r>
              <a:rPr lang="en-US" dirty="0" smtClean="0"/>
              <a:t> dimer to move as well.</a:t>
            </a:r>
          </a:p>
          <a:p>
            <a:pPr lvl="1"/>
            <a:r>
              <a:rPr lang="en-US" dirty="0" smtClean="0"/>
              <a:t>This global shift the R state opens up the other 3 </a:t>
            </a:r>
            <a:r>
              <a:rPr lang="en-US" dirty="0" err="1" smtClean="0"/>
              <a:t>Heme</a:t>
            </a:r>
            <a:r>
              <a:rPr lang="en-US" dirty="0" smtClean="0"/>
              <a:t> binding sites for O2 binding.</a:t>
            </a:r>
            <a:endParaRPr lang="en-US" dirty="0"/>
          </a:p>
        </p:txBody>
      </p:sp>
      <p:pic>
        <p:nvPicPr>
          <p:cNvPr id="4" name="Picture 5" descr="Mc05f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495800"/>
            <a:ext cx="4291013" cy="207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990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Hb</a:t>
            </a:r>
            <a:r>
              <a:rPr lang="en-US" dirty="0" smtClean="0"/>
              <a:t> and the Bohr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686800" cy="2895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As </a:t>
            </a:r>
            <a:r>
              <a:rPr lang="en-US" dirty="0" err="1" smtClean="0"/>
              <a:t>Hb</a:t>
            </a:r>
            <a:r>
              <a:rPr lang="en-US" dirty="0" smtClean="0"/>
              <a:t> transitions from the T to R state, the </a:t>
            </a:r>
            <a:r>
              <a:rPr lang="en-US" dirty="0" err="1" smtClean="0"/>
              <a:t>pKa</a:t>
            </a:r>
            <a:r>
              <a:rPr lang="en-US" dirty="0" smtClean="0"/>
              <a:t> of some AA residues is decreased due to disruption of ion pairing</a:t>
            </a:r>
          </a:p>
          <a:p>
            <a:r>
              <a:rPr lang="en-US" dirty="0" smtClean="0"/>
              <a:t>At physiological pH, </a:t>
            </a:r>
            <a:r>
              <a:rPr lang="en-US" dirty="0" err="1" smtClean="0"/>
              <a:t>Hb</a:t>
            </a:r>
            <a:r>
              <a:rPr lang="en-US" dirty="0" smtClean="0"/>
              <a:t> releases ~0.6 protons per O</a:t>
            </a:r>
            <a:r>
              <a:rPr lang="en-US" baseline="-25000" dirty="0" smtClean="0"/>
              <a:t>2</a:t>
            </a:r>
            <a:r>
              <a:rPr lang="en-US" dirty="0" smtClean="0"/>
              <a:t> bound. </a:t>
            </a:r>
          </a:p>
          <a:p>
            <a:r>
              <a:rPr lang="en-US" dirty="0" smtClean="0"/>
              <a:t>Increasing the pH (decreasing [H</a:t>
            </a:r>
            <a:r>
              <a:rPr lang="en-US" baseline="30000" dirty="0" smtClean="0"/>
              <a:t>+</a:t>
            </a:r>
            <a:r>
              <a:rPr lang="en-US" dirty="0" smtClean="0"/>
              <a:t>]) causes </a:t>
            </a:r>
            <a:r>
              <a:rPr lang="en-US" dirty="0" err="1" smtClean="0"/>
              <a:t>Hb</a:t>
            </a:r>
            <a:r>
              <a:rPr lang="en-US" dirty="0" smtClean="0"/>
              <a:t> to bind more O</a:t>
            </a:r>
            <a:r>
              <a:rPr lang="en-US" baseline="-25000" dirty="0" smtClean="0"/>
              <a:t>2</a:t>
            </a:r>
            <a:r>
              <a:rPr lang="en-US" dirty="0" smtClean="0"/>
              <a:t> at lower </a:t>
            </a:r>
            <a:r>
              <a:rPr lang="en-US" i="1" dirty="0" smtClean="0"/>
              <a:t>p</a:t>
            </a:r>
            <a:r>
              <a:rPr lang="en-US" dirty="0" smtClean="0"/>
              <a:t>O</a:t>
            </a:r>
            <a:r>
              <a:rPr lang="en-US" baseline="-25000" dirty="0" smtClean="0"/>
              <a:t>2 </a:t>
            </a:r>
          </a:p>
          <a:p>
            <a:pPr lvl="1"/>
            <a:r>
              <a:rPr lang="en-US" dirty="0" smtClean="0"/>
              <a:t>In capillaries, where pO</a:t>
            </a:r>
            <a:r>
              <a:rPr lang="en-US" baseline="-25000" dirty="0" smtClean="0"/>
              <a:t>2</a:t>
            </a:r>
            <a:r>
              <a:rPr lang="en-US" dirty="0" smtClean="0"/>
              <a:t> is low, H</a:t>
            </a:r>
            <a:r>
              <a:rPr lang="en-US" baseline="30000" dirty="0" smtClean="0"/>
              <a:t>+</a:t>
            </a:r>
            <a:r>
              <a:rPr lang="en-US" dirty="0" smtClean="0"/>
              <a:t> generated by bicarbonate formation is taken up by </a:t>
            </a:r>
            <a:r>
              <a:rPr lang="en-US" dirty="0" err="1" smtClean="0"/>
              <a:t>Hb</a:t>
            </a:r>
            <a:r>
              <a:rPr lang="en-US" dirty="0" smtClean="0"/>
              <a:t>, which stabilizes the T state over R state and causes </a:t>
            </a:r>
            <a:r>
              <a:rPr lang="en-US" dirty="0" err="1" smtClean="0"/>
              <a:t>Hb</a:t>
            </a:r>
            <a:r>
              <a:rPr lang="en-US" dirty="0" smtClean="0"/>
              <a:t> to release oxygen. Uptake of H</a:t>
            </a:r>
            <a:r>
              <a:rPr lang="en-US" baseline="30000" dirty="0" smtClean="0"/>
              <a:t>+</a:t>
            </a:r>
            <a:r>
              <a:rPr lang="en-US" dirty="0" smtClean="0"/>
              <a:t> also increases bicarbonate formation</a:t>
            </a:r>
          </a:p>
          <a:p>
            <a:pPr lvl="1"/>
            <a:r>
              <a:rPr lang="en-US" dirty="0" smtClean="0"/>
              <a:t>T </a:t>
            </a:r>
            <a:r>
              <a:rPr lang="en-US" dirty="0" err="1" smtClean="0"/>
              <a:t>Hb</a:t>
            </a:r>
            <a:r>
              <a:rPr lang="en-US" dirty="0" smtClean="0"/>
              <a:t> can also bind and transport CO</a:t>
            </a:r>
            <a:r>
              <a:rPr lang="en-US" baseline="-25000" dirty="0" smtClean="0"/>
              <a:t>2</a:t>
            </a:r>
            <a:r>
              <a:rPr lang="en-US" dirty="0" smtClean="0"/>
              <a:t> to the lungs</a:t>
            </a:r>
            <a:endParaRPr lang="en-US" dirty="0"/>
          </a:p>
        </p:txBody>
      </p:sp>
      <p:pic>
        <p:nvPicPr>
          <p:cNvPr id="4" name="Picture 2" descr="voet4_fig_07_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47"/>
          <a:stretch/>
        </p:blipFill>
        <p:spPr bwMode="auto">
          <a:xfrm>
            <a:off x="1066800" y="3810000"/>
            <a:ext cx="7018276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59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BPG stabilizes the T state of </a:t>
            </a:r>
            <a:r>
              <a:rPr lang="en-US" dirty="0" err="1" smtClean="0"/>
              <a:t>Hb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BPG binds and stabilizes the T state of </a:t>
            </a:r>
            <a:r>
              <a:rPr lang="en-US" dirty="0" err="1" smtClean="0"/>
              <a:t>Hb</a:t>
            </a:r>
            <a:r>
              <a:rPr lang="en-US" dirty="0" smtClean="0"/>
              <a:t> by crosslinking the two </a:t>
            </a:r>
            <a:r>
              <a:rPr lang="el-GR" dirty="0" smtClean="0"/>
              <a:t>β</a:t>
            </a:r>
            <a:r>
              <a:rPr lang="en-US" dirty="0" smtClean="0"/>
              <a:t> subunits.</a:t>
            </a:r>
          </a:p>
          <a:p>
            <a:r>
              <a:rPr lang="en-US" dirty="0" smtClean="0"/>
              <a:t>Fetal </a:t>
            </a:r>
            <a:r>
              <a:rPr lang="en-US" dirty="0" err="1" smtClean="0"/>
              <a:t>Hb</a:t>
            </a:r>
            <a:r>
              <a:rPr lang="en-US" dirty="0" smtClean="0"/>
              <a:t> is a dimer of 2 </a:t>
            </a:r>
            <a:r>
              <a:rPr lang="el-GR" dirty="0" smtClean="0"/>
              <a:t>αγ</a:t>
            </a:r>
            <a:r>
              <a:rPr lang="en-US" dirty="0" smtClean="0"/>
              <a:t> subunits. The </a:t>
            </a:r>
            <a:r>
              <a:rPr lang="el-GR" dirty="0" smtClean="0"/>
              <a:t>γ</a:t>
            </a:r>
            <a:r>
              <a:rPr lang="en-US" dirty="0" smtClean="0"/>
              <a:t> subunit has a Ser143 instead of His143.</a:t>
            </a:r>
          </a:p>
          <a:p>
            <a:r>
              <a:rPr lang="en-US" dirty="0" smtClean="0"/>
              <a:t>This mutation decreases fetal </a:t>
            </a:r>
            <a:r>
              <a:rPr lang="en-US" dirty="0" err="1" smtClean="0"/>
              <a:t>Hb</a:t>
            </a:r>
            <a:r>
              <a:rPr lang="en-US" dirty="0" smtClean="0"/>
              <a:t> affinity for BPG and increases affinity for O</a:t>
            </a:r>
            <a:r>
              <a:rPr lang="en-US" baseline="-25000" dirty="0" smtClean="0"/>
              <a:t>2</a:t>
            </a:r>
            <a:r>
              <a:rPr lang="en-US" dirty="0" smtClean="0"/>
              <a:t>, allowing of transfer of maternal O</a:t>
            </a:r>
            <a:r>
              <a:rPr lang="en-US" baseline="-25000" dirty="0" smtClean="0"/>
              <a:t>2</a:t>
            </a:r>
            <a:r>
              <a:rPr lang="en-US" dirty="0" smtClean="0"/>
              <a:t> to the fetus.</a:t>
            </a:r>
            <a:endParaRPr lang="en-US" dirty="0"/>
          </a:p>
        </p:txBody>
      </p:sp>
      <p:pic>
        <p:nvPicPr>
          <p:cNvPr id="4" name="Picture 2" descr="voet4_fig_07_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371600"/>
            <a:ext cx="3230672" cy="513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9454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Sickle Cell Anemia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876800"/>
          </a:xfrm>
        </p:spPr>
        <p:txBody>
          <a:bodyPr/>
          <a:lstStyle/>
          <a:p>
            <a:r>
              <a:rPr lang="en-US" dirty="0" smtClean="0"/>
              <a:t>Single AA mutation</a:t>
            </a:r>
          </a:p>
          <a:p>
            <a:pPr lvl="1"/>
            <a:r>
              <a:rPr lang="en-US" dirty="0" smtClean="0"/>
              <a:t>Glu6 </a:t>
            </a:r>
            <a:r>
              <a:rPr lang="en-US" dirty="0" smtClean="0">
                <a:sym typeface="Wingdings" panose="05000000000000000000" pitchFamily="2" charset="2"/>
              </a:rPr>
              <a:t> Val6 of the </a:t>
            </a:r>
            <a:r>
              <a:rPr lang="el-GR" dirty="0" smtClean="0">
                <a:sym typeface="Wingdings" panose="05000000000000000000" pitchFamily="2" charset="2"/>
              </a:rPr>
              <a:t>β</a:t>
            </a:r>
            <a:r>
              <a:rPr lang="en-US" dirty="0" smtClean="0">
                <a:sym typeface="Wingdings" panose="05000000000000000000" pitchFamily="2" charset="2"/>
              </a:rPr>
              <a:t> subunits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Causes the </a:t>
            </a:r>
            <a:r>
              <a:rPr lang="en-US" dirty="0" err="1" smtClean="0">
                <a:sym typeface="Wingdings" panose="05000000000000000000" pitchFamily="2" charset="2"/>
              </a:rPr>
              <a:t>deoxyHb</a:t>
            </a:r>
            <a:r>
              <a:rPr lang="en-US" dirty="0" smtClean="0">
                <a:sym typeface="Wingdings" panose="05000000000000000000" pitchFamily="2" charset="2"/>
              </a:rPr>
              <a:t> to aggregate into linear strands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Causes the sickle shape of erythrocytes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7" t="16693" r="13984" b="8331"/>
          <a:stretch/>
        </p:blipFill>
        <p:spPr>
          <a:xfrm>
            <a:off x="4419600" y="3172052"/>
            <a:ext cx="4071257" cy="3233057"/>
          </a:xfrm>
          <a:prstGeom prst="rect">
            <a:avLst/>
          </a:prstGeom>
        </p:spPr>
      </p:pic>
      <p:pic>
        <p:nvPicPr>
          <p:cNvPr id="5" name="Picture 2" descr="voet4_fig_07_18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572000"/>
            <a:ext cx="2001547" cy="184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voet4_fig_07_17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713014"/>
            <a:ext cx="3014910" cy="245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2073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Compare and contrast the structure and function of hemoglobin and myoglobin</a:t>
            </a:r>
          </a:p>
          <a:p>
            <a:r>
              <a:rPr lang="en-US" dirty="0" smtClean="0"/>
              <a:t>Discuss the </a:t>
            </a:r>
            <a:r>
              <a:rPr lang="en-US" dirty="0" err="1" smtClean="0"/>
              <a:t>heme</a:t>
            </a:r>
            <a:r>
              <a:rPr lang="en-US" dirty="0" smtClean="0"/>
              <a:t> group and it’s role in both hemoglobin and myoglobin. </a:t>
            </a:r>
            <a:endParaRPr lang="en-US" dirty="0"/>
          </a:p>
          <a:p>
            <a:r>
              <a:rPr lang="en-US" dirty="0" smtClean="0"/>
              <a:t>Discuss interactions between AA residues in the protein help stabilize </a:t>
            </a:r>
            <a:r>
              <a:rPr lang="en-US" dirty="0" err="1" smtClean="0"/>
              <a:t>heme</a:t>
            </a:r>
            <a:r>
              <a:rPr lang="en-US" dirty="0" smtClean="0"/>
              <a:t> and the importance of preventing oxidation of Fe(II).</a:t>
            </a:r>
          </a:p>
          <a:p>
            <a:r>
              <a:rPr lang="en-US" dirty="0" smtClean="0"/>
              <a:t>Discuss the shape of the O2-myoglobin binding curve and what it means</a:t>
            </a:r>
          </a:p>
          <a:p>
            <a:r>
              <a:rPr lang="en-US" dirty="0" smtClean="0"/>
              <a:t>Discuss the shape of the binding curve of hemoglobin and O2 and what it means</a:t>
            </a:r>
          </a:p>
          <a:p>
            <a:r>
              <a:rPr lang="en-US" dirty="0" smtClean="0"/>
              <a:t>Describe how the structure of myoglobin and hemoglobin change both locally and globally upon oxygenation</a:t>
            </a:r>
          </a:p>
          <a:p>
            <a:r>
              <a:rPr lang="en-US" dirty="0" smtClean="0"/>
              <a:t>Discuss how these structural changes effect the binding of additional O2 molecules to hemoglobin</a:t>
            </a:r>
          </a:p>
          <a:p>
            <a:r>
              <a:rPr lang="en-US" dirty="0" smtClean="0"/>
              <a:t>Discuss the Bohr effect and defend how it enhances oxygen transport as well as CO2 transport</a:t>
            </a:r>
          </a:p>
          <a:p>
            <a:r>
              <a:rPr lang="en-US" dirty="0" smtClean="0"/>
              <a:t>Discuss how BPG binds and stabilizes </a:t>
            </a:r>
            <a:r>
              <a:rPr lang="en-US" dirty="0" err="1" smtClean="0"/>
              <a:t>deoxyHb</a:t>
            </a:r>
            <a:r>
              <a:rPr lang="en-US" dirty="0" smtClean="0"/>
              <a:t> and defend how it facilitates oxygen transfer from mother to fetus. </a:t>
            </a:r>
          </a:p>
          <a:p>
            <a:r>
              <a:rPr lang="en-US" dirty="0" smtClean="0"/>
              <a:t>Discuss how a single amino acid mutation in Sickle Cell Anemia causes the cells to become sickle shaped.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394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Myoglobin and Hemoglobin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Both bind and transport O</a:t>
            </a:r>
            <a:r>
              <a:rPr lang="en-US" baseline="-25000" dirty="0" smtClean="0"/>
              <a:t>2 </a:t>
            </a:r>
            <a:r>
              <a:rPr lang="en-US" dirty="0" smtClean="0"/>
              <a:t>and utilize </a:t>
            </a:r>
            <a:r>
              <a:rPr lang="en-US" dirty="0" err="1" smtClean="0"/>
              <a:t>heme</a:t>
            </a:r>
            <a:r>
              <a:rPr lang="en-US" dirty="0" smtClean="0"/>
              <a:t> prosthetic groups</a:t>
            </a:r>
          </a:p>
          <a:p>
            <a:pPr lvl="1"/>
            <a:r>
              <a:rPr lang="en-US" dirty="0" smtClean="0"/>
              <a:t>Myoglobin facilitates O</a:t>
            </a:r>
            <a:r>
              <a:rPr lang="en-US" baseline="-25000" dirty="0" smtClean="0"/>
              <a:t>2</a:t>
            </a:r>
            <a:r>
              <a:rPr lang="en-US" dirty="0" smtClean="0"/>
              <a:t> diffusion from the blood to muscle tissue.</a:t>
            </a:r>
          </a:p>
          <a:p>
            <a:pPr lvl="2"/>
            <a:r>
              <a:rPr lang="en-US" dirty="0" smtClean="0"/>
              <a:t>Oxygen is poorly soluble in aqueous environment, binding to Myoglobin increases solubility and facilitates diffusion</a:t>
            </a:r>
          </a:p>
          <a:p>
            <a:pPr lvl="2"/>
            <a:r>
              <a:rPr lang="en-US" dirty="0" smtClean="0"/>
              <a:t>Is a monomer that contains 153 AA residues and is comprised of 8 </a:t>
            </a:r>
            <a:r>
              <a:rPr lang="el-GR" dirty="0" smtClean="0"/>
              <a:t>α</a:t>
            </a:r>
            <a:r>
              <a:rPr lang="en-US" dirty="0" smtClean="0"/>
              <a:t>-helices</a:t>
            </a:r>
          </a:p>
          <a:p>
            <a:pPr lvl="1"/>
            <a:r>
              <a:rPr lang="en-US" dirty="0" smtClean="0"/>
              <a:t>Hemoglobin transports O</a:t>
            </a:r>
            <a:r>
              <a:rPr lang="en-US" baseline="-25000" dirty="0" smtClean="0"/>
              <a:t>2</a:t>
            </a:r>
            <a:r>
              <a:rPr lang="en-US" dirty="0" smtClean="0"/>
              <a:t> throughout the body in the blood.</a:t>
            </a:r>
          </a:p>
          <a:p>
            <a:pPr lvl="2"/>
            <a:r>
              <a:rPr lang="en-US" dirty="0" smtClean="0"/>
              <a:t>Is a tetramer, comprised of 4 myoglobin like subunits/</a:t>
            </a:r>
          </a:p>
          <a:p>
            <a:pPr lvl="3"/>
            <a:r>
              <a:rPr lang="en-US" dirty="0" smtClean="0"/>
              <a:t>Is actually a dimer of </a:t>
            </a:r>
            <a:r>
              <a:rPr lang="el-GR" dirty="0" smtClean="0"/>
              <a:t>αβ</a:t>
            </a:r>
            <a:r>
              <a:rPr lang="en-US" dirty="0" smtClean="0"/>
              <a:t> </a:t>
            </a:r>
            <a:r>
              <a:rPr lang="en-US" dirty="0" err="1" smtClean="0"/>
              <a:t>protomers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295400"/>
            <a:ext cx="4209748" cy="544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898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Myoglobin (Mb)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57600" cy="4876800"/>
          </a:xfrm>
        </p:spPr>
        <p:txBody>
          <a:bodyPr/>
          <a:lstStyle/>
          <a:p>
            <a:r>
              <a:rPr lang="en-US" dirty="0" smtClean="0"/>
              <a:t>153 AA</a:t>
            </a:r>
          </a:p>
          <a:p>
            <a:r>
              <a:rPr lang="en-US" dirty="0" smtClean="0"/>
              <a:t>8 </a:t>
            </a:r>
            <a:r>
              <a:rPr lang="el-GR" dirty="0" smtClean="0"/>
              <a:t>α</a:t>
            </a:r>
            <a:r>
              <a:rPr lang="en-US" dirty="0" smtClean="0"/>
              <a:t>-helices</a:t>
            </a:r>
          </a:p>
          <a:p>
            <a:r>
              <a:rPr lang="en-US" dirty="0" err="1" smtClean="0"/>
              <a:t>Heme</a:t>
            </a:r>
            <a:r>
              <a:rPr lang="en-US" dirty="0" smtClean="0"/>
              <a:t> prosthetic group coordinating a central Fe-II atom (also called a </a:t>
            </a:r>
            <a:r>
              <a:rPr lang="en-US" dirty="0" err="1" smtClean="0"/>
              <a:t>poryphyrin</a:t>
            </a:r>
            <a:r>
              <a:rPr lang="en-US" dirty="0" smtClean="0"/>
              <a:t> ring)</a:t>
            </a:r>
            <a:endParaRPr lang="en-US" dirty="0"/>
          </a:p>
        </p:txBody>
      </p:sp>
      <p:pic>
        <p:nvPicPr>
          <p:cNvPr id="4" name="Picture 2" descr="voet4_fig_07_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52600"/>
            <a:ext cx="4217592" cy="4461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4573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central Fe(II) atom is coordinated by the 4 </a:t>
            </a:r>
            <a:r>
              <a:rPr lang="en-US" dirty="0" err="1" smtClean="0"/>
              <a:t>nitrogens</a:t>
            </a:r>
            <a:r>
              <a:rPr lang="en-US" dirty="0" smtClean="0"/>
              <a:t> of the </a:t>
            </a:r>
            <a:r>
              <a:rPr lang="en-US" dirty="0" err="1" smtClean="0"/>
              <a:t>pyrrole</a:t>
            </a:r>
            <a:r>
              <a:rPr lang="en-US" dirty="0" smtClean="0"/>
              <a:t> groups. </a:t>
            </a:r>
          </a:p>
          <a:p>
            <a:r>
              <a:rPr lang="en-US" dirty="0" smtClean="0"/>
              <a:t>The remaining two coordination sites of Fe(II) are occupied by His F8 and O</a:t>
            </a:r>
            <a:r>
              <a:rPr lang="en-US" baseline="-25000" dirty="0" smtClean="0"/>
              <a:t>2 </a:t>
            </a:r>
            <a:endParaRPr lang="en-US" dirty="0"/>
          </a:p>
          <a:p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is stabilized by His E7, Val Ell, and </a:t>
            </a:r>
            <a:r>
              <a:rPr lang="en-US" dirty="0" err="1" smtClean="0"/>
              <a:t>Phe</a:t>
            </a:r>
            <a:r>
              <a:rPr lang="en-US" dirty="0" smtClean="0"/>
              <a:t> CD1</a:t>
            </a:r>
          </a:p>
          <a:p>
            <a:r>
              <a:rPr lang="en-US" dirty="0" smtClean="0"/>
              <a:t>When oxygen is not present, a water molecule takes its place</a:t>
            </a:r>
            <a:endParaRPr lang="en-US" dirty="0"/>
          </a:p>
        </p:txBody>
      </p:sp>
      <p:pic>
        <p:nvPicPr>
          <p:cNvPr id="4" name="Picture 2" descr="voet4_fig_07_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685800"/>
            <a:ext cx="256492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voet4_fig_07_0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5892"/>
          <a:stretch/>
        </p:blipFill>
        <p:spPr bwMode="auto">
          <a:xfrm>
            <a:off x="5562600" y="3642462"/>
            <a:ext cx="3089275" cy="2843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2919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Preferential binding for CO2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015077"/>
            <a:ext cx="4843442" cy="3742246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447800"/>
            <a:ext cx="3657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Free </a:t>
            </a:r>
            <a:r>
              <a:rPr lang="en-US" dirty="0" err="1" smtClean="0"/>
              <a:t>heme</a:t>
            </a:r>
            <a:r>
              <a:rPr lang="en-US" dirty="0" smtClean="0"/>
              <a:t> has a 25,000X great affinity for CO than O2.</a:t>
            </a:r>
          </a:p>
          <a:p>
            <a:r>
              <a:rPr lang="en-US" dirty="0" smtClean="0"/>
              <a:t>The affinity for CO is reduced to 250X great affinity because of His E7</a:t>
            </a:r>
          </a:p>
          <a:p>
            <a:r>
              <a:rPr lang="en-US" dirty="0" smtClean="0"/>
              <a:t>The steric effects introduced by His E7 forces linear molecules like CO and O2 to bind to the </a:t>
            </a:r>
            <a:r>
              <a:rPr lang="en-US" dirty="0" err="1" smtClean="0"/>
              <a:t>heme</a:t>
            </a:r>
            <a:r>
              <a:rPr lang="en-US" dirty="0" smtClean="0"/>
              <a:t> at 120° as opposed to </a:t>
            </a:r>
            <a:r>
              <a:rPr lang="en-US" dirty="0" err="1" smtClean="0"/>
              <a:t>perpindicular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697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Binding O2 alters Mb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876800"/>
          </a:xfrm>
        </p:spPr>
        <p:txBody>
          <a:bodyPr/>
          <a:lstStyle/>
          <a:p>
            <a:r>
              <a:rPr lang="en-US" dirty="0" smtClean="0"/>
              <a:t>When O2 is not present, the Fe(II) atom is drawn out of the plane of the </a:t>
            </a:r>
            <a:r>
              <a:rPr lang="en-US" dirty="0" err="1" smtClean="0"/>
              <a:t>heme</a:t>
            </a:r>
            <a:r>
              <a:rPr lang="en-US" dirty="0" smtClean="0"/>
              <a:t> through its interaction with His F8 by 0.055nm. </a:t>
            </a:r>
          </a:p>
          <a:p>
            <a:r>
              <a:rPr lang="en-US" dirty="0" smtClean="0"/>
              <a:t>When O2 binds, the Fe(II) atom returns to the plane of the </a:t>
            </a:r>
            <a:r>
              <a:rPr lang="en-US" dirty="0" err="1" smtClean="0"/>
              <a:t>heme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slight shift in structure has a profound effect that we will see in </a:t>
            </a:r>
            <a:r>
              <a:rPr lang="en-US" dirty="0" err="1" smtClean="0"/>
              <a:t>Hb</a:t>
            </a:r>
            <a:r>
              <a:rPr lang="en-US" dirty="0"/>
              <a:t> </a:t>
            </a:r>
            <a:r>
              <a:rPr lang="en-US" dirty="0" smtClean="0"/>
              <a:t>later on.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402303"/>
            <a:ext cx="3886200" cy="502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750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Binding of O2 to Mb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876800"/>
          </a:xfrm>
        </p:spPr>
        <p:txBody>
          <a:bodyPr/>
          <a:lstStyle/>
          <a:p>
            <a:r>
              <a:rPr lang="en-US" dirty="0" smtClean="0"/>
              <a:t>The binding curve for O</a:t>
            </a:r>
            <a:r>
              <a:rPr lang="en-US" baseline="-25000" dirty="0" smtClean="0"/>
              <a:t>2</a:t>
            </a:r>
            <a:r>
              <a:rPr lang="en-US" dirty="0" smtClean="0"/>
              <a:t> to Mb is hyperbolic</a:t>
            </a:r>
          </a:p>
          <a:p>
            <a:r>
              <a:rPr lang="en-US" dirty="0" err="1" smtClean="0"/>
              <a:t>Hyperoblic</a:t>
            </a:r>
            <a:r>
              <a:rPr lang="en-US" dirty="0" smtClean="0"/>
              <a:t> binding curves occur when ligands interact independently with their binding sites.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p</a:t>
            </a:r>
            <a:r>
              <a:rPr lang="en-US" baseline="-25000" dirty="0" smtClean="0"/>
              <a:t>50 </a:t>
            </a:r>
            <a:r>
              <a:rPr lang="en-US" dirty="0" smtClean="0"/>
              <a:t>(or the pressure at which 50% of Mb is bound to O</a:t>
            </a:r>
            <a:r>
              <a:rPr lang="en-US" baseline="-25000" dirty="0" smtClean="0"/>
              <a:t>2</a:t>
            </a:r>
            <a:r>
              <a:rPr lang="en-US" dirty="0" smtClean="0"/>
              <a:t>) is 2.8 </a:t>
            </a:r>
            <a:r>
              <a:rPr lang="en-US" dirty="0" err="1" smtClean="0"/>
              <a:t>torr</a:t>
            </a:r>
            <a:endParaRPr lang="en-US" dirty="0" smtClean="0"/>
          </a:p>
          <a:p>
            <a:pPr lvl="1"/>
            <a:r>
              <a:rPr lang="en-US" i="1" dirty="0" smtClean="0"/>
              <a:t>p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in arterial blood is 100 </a:t>
            </a:r>
            <a:r>
              <a:rPr lang="en-US" dirty="0" err="1" smtClean="0"/>
              <a:t>torr</a:t>
            </a:r>
            <a:r>
              <a:rPr lang="en-US" dirty="0" smtClean="0"/>
              <a:t>, and is 30 </a:t>
            </a:r>
            <a:r>
              <a:rPr lang="en-US" dirty="0" err="1" smtClean="0"/>
              <a:t>torr</a:t>
            </a:r>
            <a:r>
              <a:rPr lang="en-US" dirty="0" smtClean="0"/>
              <a:t> for venous blood.</a:t>
            </a:r>
          </a:p>
          <a:p>
            <a:pPr lvl="1"/>
            <a:endParaRPr lang="en-US" i="1" dirty="0"/>
          </a:p>
        </p:txBody>
      </p:sp>
      <p:pic>
        <p:nvPicPr>
          <p:cNvPr id="4" name="Picture 2" descr="voet4_fig_07_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406" y="1905000"/>
            <a:ext cx="4580594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4068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Hemoglobin (</a:t>
            </a:r>
            <a:r>
              <a:rPr lang="en-US" dirty="0" err="1" smtClean="0"/>
              <a:t>Hb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Hb</a:t>
            </a:r>
            <a:r>
              <a:rPr lang="en-US" dirty="0" smtClean="0"/>
              <a:t> is a tetramer of 2 </a:t>
            </a:r>
            <a:r>
              <a:rPr lang="el-GR" dirty="0" smtClean="0"/>
              <a:t>α</a:t>
            </a:r>
            <a:r>
              <a:rPr lang="en-US" dirty="0" smtClean="0"/>
              <a:t> and 2 </a:t>
            </a:r>
            <a:r>
              <a:rPr lang="el-GR" dirty="0" smtClean="0"/>
              <a:t>β</a:t>
            </a:r>
            <a:r>
              <a:rPr lang="en-US" dirty="0" smtClean="0"/>
              <a:t> subunits. One of each subunits forms as an </a:t>
            </a:r>
            <a:r>
              <a:rPr lang="el-GR" dirty="0" smtClean="0"/>
              <a:t>αβ</a:t>
            </a:r>
            <a:r>
              <a:rPr lang="en-US" dirty="0" smtClean="0"/>
              <a:t> dimer, then the two dimers form the tetramer.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27" b="26088"/>
          <a:stretch/>
        </p:blipFill>
        <p:spPr>
          <a:xfrm>
            <a:off x="2746029" y="2590800"/>
            <a:ext cx="3429000" cy="11626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5" t="20362" r="4146" b="16507"/>
          <a:stretch/>
        </p:blipFill>
        <p:spPr>
          <a:xfrm>
            <a:off x="533400" y="3895533"/>
            <a:ext cx="2667000" cy="2611630"/>
          </a:xfrm>
          <a:prstGeom prst="rect">
            <a:avLst/>
          </a:prstGeom>
        </p:spPr>
      </p:pic>
      <p:pic>
        <p:nvPicPr>
          <p:cNvPr id="7" name="Picture 4" descr="Mc05f3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863181"/>
            <a:ext cx="2847253" cy="263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22171" y="4202141"/>
            <a:ext cx="2514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l-GR" dirty="0" smtClean="0"/>
              <a:t>α</a:t>
            </a:r>
            <a:r>
              <a:rPr lang="en-US" dirty="0" smtClean="0"/>
              <a:t>1</a:t>
            </a:r>
            <a:r>
              <a:rPr lang="el-GR" dirty="0" smtClean="0"/>
              <a:t>β</a:t>
            </a:r>
            <a:r>
              <a:rPr lang="en-US" dirty="0" smtClean="0"/>
              <a:t>1 and </a:t>
            </a:r>
            <a:r>
              <a:rPr lang="el-GR" dirty="0" smtClean="0"/>
              <a:t>α</a:t>
            </a:r>
            <a:r>
              <a:rPr lang="en-US" dirty="0"/>
              <a:t>2</a:t>
            </a:r>
            <a:r>
              <a:rPr lang="el-GR" dirty="0" smtClean="0"/>
              <a:t>β</a:t>
            </a:r>
            <a:r>
              <a:rPr lang="en-US" dirty="0" smtClean="0"/>
              <a:t>2 interfaces involves 35 residues. </a:t>
            </a:r>
          </a:p>
          <a:p>
            <a:endParaRPr lang="en-US" dirty="0"/>
          </a:p>
          <a:p>
            <a:r>
              <a:rPr lang="el-GR" dirty="0" smtClean="0"/>
              <a:t>α</a:t>
            </a:r>
            <a:r>
              <a:rPr lang="en-US" dirty="0" smtClean="0"/>
              <a:t>1</a:t>
            </a:r>
            <a:r>
              <a:rPr lang="el-GR" dirty="0" smtClean="0"/>
              <a:t>β</a:t>
            </a:r>
            <a:r>
              <a:rPr lang="en-US" dirty="0" smtClean="0"/>
              <a:t>2 and </a:t>
            </a:r>
            <a:r>
              <a:rPr lang="el-GR" dirty="0" smtClean="0"/>
              <a:t>α</a:t>
            </a:r>
            <a:r>
              <a:rPr lang="en-US" dirty="0"/>
              <a:t>2</a:t>
            </a:r>
            <a:r>
              <a:rPr lang="el-GR" dirty="0" smtClean="0"/>
              <a:t>β</a:t>
            </a:r>
            <a:r>
              <a:rPr lang="en-US" dirty="0" smtClean="0"/>
              <a:t>1 interface involves 19 residues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8202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4265</TotalTime>
  <Words>1017</Words>
  <Application>Microsoft Office PowerPoint</Application>
  <PresentationFormat>On-screen Show (4:3)</PresentationFormat>
  <Paragraphs>79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Clarity</vt:lpstr>
      <vt:lpstr>Myoglobin and Hemoglobin</vt:lpstr>
      <vt:lpstr>Learning objectives</vt:lpstr>
      <vt:lpstr>Myoglobin and Hemoglobin</vt:lpstr>
      <vt:lpstr>Myoglobin (Mb) Structure</vt:lpstr>
      <vt:lpstr>Heme</vt:lpstr>
      <vt:lpstr>Preferential binding for CO2</vt:lpstr>
      <vt:lpstr>Binding O2 alters Mb structure</vt:lpstr>
      <vt:lpstr>Binding of O2 to Mb</vt:lpstr>
      <vt:lpstr>Structure of Hemoglobin (Hb)</vt:lpstr>
      <vt:lpstr>Binding O2 causes a structural shift</vt:lpstr>
      <vt:lpstr>O2 binds cooperatively to Hb</vt:lpstr>
      <vt:lpstr>How does a shift in structure change binding affinity?</vt:lpstr>
      <vt:lpstr>Hb and the Bohr Effect</vt:lpstr>
      <vt:lpstr>BPG stabilizes the T state of Hb</vt:lpstr>
      <vt:lpstr>Sickle Cell Anemia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Myoglobin and Hemoglobin</dc:title>
  <dc:creator>Hayden, Katherine Leigh</dc:creator>
  <cp:lastModifiedBy>Hayden, Katherine Leigh</cp:lastModifiedBy>
  <cp:revision>18</cp:revision>
  <dcterms:created xsi:type="dcterms:W3CDTF">2014-09-09T15:08:16Z</dcterms:created>
  <dcterms:modified xsi:type="dcterms:W3CDTF">2014-09-12T14:14:02Z</dcterms:modified>
</cp:coreProperties>
</file>