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F361-7655-4E2B-BBAF-3000B2F840B2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C73A673-D0A0-4621-86C0-592F5F7C623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F361-7655-4E2B-BBAF-3000B2F840B2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A673-D0A0-4621-86C0-592F5F7C62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F361-7655-4E2B-BBAF-3000B2F840B2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A673-D0A0-4621-86C0-592F5F7C62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F361-7655-4E2B-BBAF-3000B2F840B2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A673-D0A0-4621-86C0-592F5F7C62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F361-7655-4E2B-BBAF-3000B2F840B2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A673-D0A0-4621-86C0-592F5F7C623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F361-7655-4E2B-BBAF-3000B2F840B2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A673-D0A0-4621-86C0-592F5F7C62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F361-7655-4E2B-BBAF-3000B2F840B2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A673-D0A0-4621-86C0-592F5F7C62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F361-7655-4E2B-BBAF-3000B2F840B2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A673-D0A0-4621-86C0-592F5F7C62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F361-7655-4E2B-BBAF-3000B2F840B2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A673-D0A0-4621-86C0-592F5F7C62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F361-7655-4E2B-BBAF-3000B2F840B2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A673-D0A0-4621-86C0-592F5F7C623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F361-7655-4E2B-BBAF-3000B2F840B2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A673-D0A0-4621-86C0-592F5F7C623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1A6F361-7655-4E2B-BBAF-3000B2F840B2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C73A673-D0A0-4621-86C0-592F5F7C623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Ch</a:t>
            </a:r>
            <a:r>
              <a:rPr lang="en-US" dirty="0" smtClean="0"/>
              <a:t> 8, sec. 1 and 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Carbohydrates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015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Monosaccharide modifications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Oxidation of aldose – converts aldehyde to carboxylic group, can not form </a:t>
            </a:r>
            <a:r>
              <a:rPr lang="en-US" dirty="0" err="1" smtClean="0"/>
              <a:t>glycosidic</a:t>
            </a:r>
            <a:r>
              <a:rPr lang="en-US" dirty="0" smtClean="0"/>
              <a:t> bonds since they </a:t>
            </a:r>
            <a:r>
              <a:rPr lang="en-US" dirty="0" err="1" smtClean="0"/>
              <a:t>nolonger</a:t>
            </a:r>
            <a:r>
              <a:rPr lang="en-US" dirty="0" smtClean="0"/>
              <a:t> have an </a:t>
            </a:r>
            <a:r>
              <a:rPr lang="en-US" dirty="0" err="1" smtClean="0"/>
              <a:t>anomeric</a:t>
            </a:r>
            <a:r>
              <a:rPr lang="en-US" dirty="0" smtClean="0"/>
              <a:t> carbon</a:t>
            </a:r>
          </a:p>
          <a:p>
            <a:r>
              <a:rPr lang="en-US" dirty="0" smtClean="0"/>
              <a:t>Oxidation of the primary alcohol group of aldoses gives </a:t>
            </a:r>
            <a:r>
              <a:rPr lang="en-US" dirty="0" err="1" smtClean="0"/>
              <a:t>uronic</a:t>
            </a:r>
            <a:r>
              <a:rPr lang="en-US" dirty="0" smtClean="0"/>
              <a:t> acids. Many wastes from the human body are excreted as salts of </a:t>
            </a:r>
            <a:r>
              <a:rPr lang="en-US" dirty="0" err="1" smtClean="0"/>
              <a:t>uronic</a:t>
            </a:r>
            <a:r>
              <a:rPr lang="en-US" dirty="0" smtClean="0"/>
              <a:t> acids</a:t>
            </a:r>
          </a:p>
          <a:p>
            <a:r>
              <a:rPr lang="en-US" dirty="0" smtClean="0"/>
              <a:t>Can be reduced, often seen in artificial sweeteners</a:t>
            </a:r>
          </a:p>
          <a:p>
            <a:r>
              <a:rPr lang="en-US" dirty="0" err="1" smtClean="0"/>
              <a:t>Deoxy</a:t>
            </a:r>
            <a:r>
              <a:rPr lang="en-US" dirty="0" smtClean="0"/>
              <a:t> sugars</a:t>
            </a:r>
          </a:p>
          <a:p>
            <a:r>
              <a:rPr lang="en-US" dirty="0" smtClean="0"/>
              <a:t>Amino sugars – allows for covalent attachment to proteins or lipids</a:t>
            </a:r>
          </a:p>
        </p:txBody>
      </p:sp>
    </p:spTree>
    <p:extLst>
      <p:ext uri="{BB962C8B-B14F-4D97-AF65-F5344CB8AC3E}">
        <p14:creationId xmlns:p14="http://schemas.microsoft.com/office/powerpoint/2010/main" val="3197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Glycosidic</a:t>
            </a:r>
            <a:r>
              <a:rPr lang="en-US" dirty="0" smtClean="0"/>
              <a:t> bond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73563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anomeric</a:t>
            </a:r>
            <a:r>
              <a:rPr lang="en-US" dirty="0" smtClean="0"/>
              <a:t> carbon of a sugar condenses with an alcohol to form </a:t>
            </a:r>
            <a:r>
              <a:rPr lang="el-GR" dirty="0" smtClean="0"/>
              <a:t>α</a:t>
            </a:r>
            <a:r>
              <a:rPr lang="en-US" dirty="0" smtClean="0"/>
              <a:t> or </a:t>
            </a:r>
            <a:r>
              <a:rPr lang="el-GR" dirty="0" smtClean="0"/>
              <a:t>β</a:t>
            </a:r>
            <a:r>
              <a:rPr lang="en-US" dirty="0" smtClean="0"/>
              <a:t> glycosides.</a:t>
            </a:r>
            <a:endParaRPr lang="en-US" dirty="0"/>
          </a:p>
        </p:txBody>
      </p:sp>
      <p:pic>
        <p:nvPicPr>
          <p:cNvPr id="4" name="Picture 2" descr="voet4_fig_08_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0" y="3200400"/>
            <a:ext cx="8531225" cy="320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8175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disaccharides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950" y="1609343"/>
            <a:ext cx="5101499" cy="520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8458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Polysaccharide - cellulose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3810000" cy="4373563"/>
          </a:xfrm>
        </p:spPr>
        <p:txBody>
          <a:bodyPr/>
          <a:lstStyle/>
          <a:p>
            <a:r>
              <a:rPr lang="en-US" dirty="0" smtClean="0"/>
              <a:t>D-glucose residues linked by </a:t>
            </a:r>
            <a:r>
              <a:rPr lang="el-GR" dirty="0" smtClean="0"/>
              <a:t>β</a:t>
            </a:r>
            <a:r>
              <a:rPr lang="en-US" dirty="0" smtClean="0"/>
              <a:t>1,4 </a:t>
            </a:r>
            <a:r>
              <a:rPr lang="en-US" dirty="0" err="1" smtClean="0"/>
              <a:t>glycosidic</a:t>
            </a:r>
            <a:r>
              <a:rPr lang="en-US" dirty="0" smtClean="0"/>
              <a:t> bonds</a:t>
            </a:r>
          </a:p>
          <a:p>
            <a:r>
              <a:rPr lang="en-US" dirty="0" smtClean="0"/>
              <a:t>Exceptional strength and insoluble in water</a:t>
            </a:r>
            <a:endParaRPr lang="en-US" dirty="0"/>
          </a:p>
        </p:txBody>
      </p:sp>
      <p:pic>
        <p:nvPicPr>
          <p:cNvPr id="4" name="Picture 2" descr="voet4_figun_08_p22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13" y="1828800"/>
            <a:ext cx="4265613" cy="239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 descr="Mc07f3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419600"/>
            <a:ext cx="6196013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4698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Starch – a-amylose and amylopectin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4343400" cy="4800600"/>
          </a:xfrm>
        </p:spPr>
        <p:txBody>
          <a:bodyPr>
            <a:normAutofit/>
          </a:bodyPr>
          <a:lstStyle/>
          <a:p>
            <a:r>
              <a:rPr lang="el-GR" dirty="0" smtClean="0"/>
              <a:t>α</a:t>
            </a:r>
            <a:r>
              <a:rPr lang="en-US" dirty="0" smtClean="0"/>
              <a:t>-amylose is D-glucose with </a:t>
            </a:r>
            <a:r>
              <a:rPr lang="el-GR" dirty="0" smtClean="0"/>
              <a:t>α</a:t>
            </a:r>
            <a:r>
              <a:rPr lang="en-US" dirty="0" smtClean="0"/>
              <a:t>1,4 linkages.</a:t>
            </a:r>
          </a:p>
          <a:p>
            <a:r>
              <a:rPr lang="en-US" dirty="0" err="1" smtClean="0"/>
              <a:t>Amylopectic</a:t>
            </a:r>
            <a:r>
              <a:rPr lang="en-US" dirty="0" smtClean="0"/>
              <a:t> is like amylose but with </a:t>
            </a:r>
            <a:r>
              <a:rPr lang="el-GR" dirty="0" smtClean="0"/>
              <a:t>α</a:t>
            </a:r>
            <a:r>
              <a:rPr lang="en-US" dirty="0" smtClean="0"/>
              <a:t>1,6 branch points periodically</a:t>
            </a:r>
          </a:p>
          <a:p>
            <a:r>
              <a:rPr lang="en-US" dirty="0" smtClean="0"/>
              <a:t>Synthesized as plants as energy reserve</a:t>
            </a:r>
          </a:p>
          <a:p>
            <a:r>
              <a:rPr lang="en-US" dirty="0" smtClean="0"/>
              <a:t>Digested by animals using amylase, </a:t>
            </a:r>
            <a:r>
              <a:rPr lang="el-GR" dirty="0" smtClean="0"/>
              <a:t>α</a:t>
            </a:r>
            <a:r>
              <a:rPr lang="en-US" dirty="0" smtClean="0"/>
              <a:t>-</a:t>
            </a:r>
            <a:r>
              <a:rPr lang="en-US" dirty="0" err="1" smtClean="0"/>
              <a:t>glucosidase</a:t>
            </a:r>
            <a:r>
              <a:rPr lang="en-US" dirty="0" smtClean="0"/>
              <a:t>, and </a:t>
            </a:r>
            <a:r>
              <a:rPr lang="en-US" dirty="0" err="1" smtClean="0"/>
              <a:t>debranching</a:t>
            </a:r>
            <a:r>
              <a:rPr lang="en-US" dirty="0" smtClean="0"/>
              <a:t> enzymes</a:t>
            </a:r>
            <a:endParaRPr lang="en-US" dirty="0"/>
          </a:p>
        </p:txBody>
      </p:sp>
      <p:pic>
        <p:nvPicPr>
          <p:cNvPr id="4" name="Picture 6" descr="Mc07f3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752600"/>
            <a:ext cx="4246454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Mc07f3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33"/>
          <a:stretch/>
        </p:blipFill>
        <p:spPr bwMode="auto">
          <a:xfrm>
            <a:off x="4333027" y="4081430"/>
            <a:ext cx="4572000" cy="219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69831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Glycogen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4114800" cy="43735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Storage of polysaccharides in animals</a:t>
            </a:r>
          </a:p>
          <a:p>
            <a:r>
              <a:rPr lang="en-US" dirty="0" smtClean="0"/>
              <a:t>Like amylopectin, glycogen has branch points.</a:t>
            </a:r>
          </a:p>
          <a:p>
            <a:r>
              <a:rPr lang="en-US" dirty="0" smtClean="0"/>
              <a:t>Amylopectin – every 24-30 residues</a:t>
            </a:r>
          </a:p>
          <a:p>
            <a:r>
              <a:rPr lang="en-US" dirty="0" smtClean="0"/>
              <a:t>Glycogen – every 8 – 14</a:t>
            </a:r>
          </a:p>
          <a:p>
            <a:r>
              <a:rPr lang="en-US" dirty="0" smtClean="0"/>
              <a:t>What is the advantage to having more branching points? (p.231)</a:t>
            </a:r>
            <a:endParaRPr lang="en-US" dirty="0"/>
          </a:p>
        </p:txBody>
      </p:sp>
      <p:pic>
        <p:nvPicPr>
          <p:cNvPr id="4" name="Picture 7" descr="Mc07f3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33600"/>
            <a:ext cx="4267200" cy="3775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03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Distinguish between </a:t>
            </a:r>
            <a:r>
              <a:rPr lang="en-US" dirty="0" err="1" smtClean="0"/>
              <a:t>monosaccharides</a:t>
            </a:r>
            <a:r>
              <a:rPr lang="en-US" dirty="0" smtClean="0"/>
              <a:t>, disaccharides and polysaccharides</a:t>
            </a:r>
          </a:p>
          <a:p>
            <a:r>
              <a:rPr lang="en-US" dirty="0" smtClean="0"/>
              <a:t>Compare and contrast aldoses and ketoses</a:t>
            </a:r>
          </a:p>
          <a:p>
            <a:r>
              <a:rPr lang="en-US" dirty="0" smtClean="0"/>
              <a:t>Recognize D-ribose, D-glucose, D-mannose, D-</a:t>
            </a:r>
            <a:r>
              <a:rPr lang="en-US" dirty="0" err="1" smtClean="0"/>
              <a:t>galactose</a:t>
            </a:r>
            <a:r>
              <a:rPr lang="en-US" dirty="0" smtClean="0"/>
              <a:t>, D-fructose.</a:t>
            </a:r>
          </a:p>
          <a:p>
            <a:r>
              <a:rPr lang="en-US" dirty="0" smtClean="0"/>
              <a:t>Discuss the cyclization of </a:t>
            </a:r>
            <a:r>
              <a:rPr lang="en-US" dirty="0" err="1" smtClean="0"/>
              <a:t>monosaccharides</a:t>
            </a:r>
            <a:r>
              <a:rPr lang="en-US" dirty="0" smtClean="0"/>
              <a:t> to form </a:t>
            </a:r>
            <a:r>
              <a:rPr lang="en-US" dirty="0" err="1" smtClean="0"/>
              <a:t>pyrans</a:t>
            </a:r>
            <a:r>
              <a:rPr lang="en-US" dirty="0" smtClean="0"/>
              <a:t> and furans.</a:t>
            </a:r>
          </a:p>
          <a:p>
            <a:r>
              <a:rPr lang="en-US" dirty="0" smtClean="0"/>
              <a:t>Discuss the 5 reactions </a:t>
            </a:r>
            <a:r>
              <a:rPr lang="en-US" dirty="0" err="1" smtClean="0"/>
              <a:t>monosaccharides</a:t>
            </a:r>
            <a:r>
              <a:rPr lang="en-US" dirty="0" smtClean="0"/>
              <a:t> can undergo.</a:t>
            </a:r>
          </a:p>
          <a:p>
            <a:r>
              <a:rPr lang="en-US" dirty="0" smtClean="0"/>
              <a:t>Discuss the </a:t>
            </a:r>
            <a:r>
              <a:rPr lang="en-US" dirty="0" err="1" smtClean="0"/>
              <a:t>glycosidic</a:t>
            </a:r>
            <a:r>
              <a:rPr lang="en-US" dirty="0" smtClean="0"/>
              <a:t> bond and explain how </a:t>
            </a:r>
            <a:r>
              <a:rPr lang="en-US" dirty="0" err="1" smtClean="0"/>
              <a:t>anomeric</a:t>
            </a:r>
            <a:r>
              <a:rPr lang="en-US" dirty="0" smtClean="0"/>
              <a:t> carbons are formed.</a:t>
            </a:r>
          </a:p>
          <a:p>
            <a:r>
              <a:rPr lang="en-US" dirty="0" smtClean="0"/>
              <a:t>Distinguish between N-</a:t>
            </a:r>
            <a:r>
              <a:rPr lang="en-US" dirty="0" err="1" smtClean="0"/>
              <a:t>glycosidic</a:t>
            </a:r>
            <a:r>
              <a:rPr lang="en-US" dirty="0" smtClean="0"/>
              <a:t> bond and </a:t>
            </a:r>
            <a:r>
              <a:rPr lang="en-US" dirty="0" err="1" smtClean="0"/>
              <a:t>glycosidic</a:t>
            </a:r>
            <a:r>
              <a:rPr lang="en-US" dirty="0" smtClean="0"/>
              <a:t> bond. Where do we see N-</a:t>
            </a:r>
            <a:r>
              <a:rPr lang="en-US" dirty="0" err="1" smtClean="0"/>
              <a:t>glycosidic</a:t>
            </a:r>
            <a:r>
              <a:rPr lang="en-US" dirty="0" smtClean="0"/>
              <a:t> bonds?</a:t>
            </a:r>
          </a:p>
          <a:p>
            <a:r>
              <a:rPr lang="en-US" dirty="0" smtClean="0"/>
              <a:t>Discuss two common disaccharides – sucrose and lactose. What </a:t>
            </a:r>
            <a:r>
              <a:rPr lang="en-US" dirty="0" err="1" smtClean="0"/>
              <a:t>monosaccarides</a:t>
            </a:r>
            <a:r>
              <a:rPr lang="en-US" dirty="0" smtClean="0"/>
              <a:t> come together and how are they linked?</a:t>
            </a:r>
          </a:p>
          <a:p>
            <a:r>
              <a:rPr lang="en-US" dirty="0" smtClean="0"/>
              <a:t>Discuss the polysaccharides cellulose, </a:t>
            </a:r>
            <a:r>
              <a:rPr lang="el-GR" dirty="0" smtClean="0"/>
              <a:t>α</a:t>
            </a:r>
            <a:r>
              <a:rPr lang="en-US" dirty="0" smtClean="0"/>
              <a:t>-amylose, amylopectin, and glycogen. What are they made of, how are the </a:t>
            </a:r>
            <a:r>
              <a:rPr lang="en-US" dirty="0" err="1" smtClean="0"/>
              <a:t>monosaccharides</a:t>
            </a:r>
            <a:r>
              <a:rPr lang="en-US" dirty="0" smtClean="0"/>
              <a:t> linked together? What is their function? How are they digested? Compare and contrast glycogen and amylopectin.  Compare and contrast cellulose and </a:t>
            </a:r>
            <a:r>
              <a:rPr lang="el-GR" dirty="0" smtClean="0"/>
              <a:t>α</a:t>
            </a:r>
            <a:r>
              <a:rPr lang="en-US" dirty="0" smtClean="0"/>
              <a:t>-</a:t>
            </a:r>
            <a:r>
              <a:rPr lang="en-US" dirty="0" err="1" smtClean="0"/>
              <a:t>anylose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30920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Carbohydrates = saccharides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3886200" cy="4373563"/>
          </a:xfrm>
        </p:spPr>
        <p:txBody>
          <a:bodyPr/>
          <a:lstStyle/>
          <a:p>
            <a:r>
              <a:rPr lang="en-US" dirty="0" smtClean="0"/>
              <a:t>Monosaccharide</a:t>
            </a:r>
          </a:p>
          <a:p>
            <a:r>
              <a:rPr lang="en-US" dirty="0" smtClean="0"/>
              <a:t>Disaccharide</a:t>
            </a:r>
          </a:p>
          <a:p>
            <a:r>
              <a:rPr lang="en-US" dirty="0" smtClean="0"/>
              <a:t>Polysaccharide</a:t>
            </a:r>
          </a:p>
          <a:p>
            <a:endParaRPr lang="en-US" dirty="0"/>
          </a:p>
          <a:p>
            <a:r>
              <a:rPr lang="en-US" dirty="0" smtClean="0"/>
              <a:t>Function as energy sources, structural materials and for protein/cellular recognition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752600"/>
            <a:ext cx="4590662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119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Monosaccharides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Aldose</a:t>
            </a:r>
          </a:p>
          <a:p>
            <a:r>
              <a:rPr lang="en-US" dirty="0" err="1" smtClean="0"/>
              <a:t>Ketose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7" descr="Mc07f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819400"/>
            <a:ext cx="3729319" cy="245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4631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60672" cy="1039427"/>
          </a:xfrm>
        </p:spPr>
        <p:txBody>
          <a:bodyPr/>
          <a:lstStyle/>
          <a:p>
            <a:r>
              <a:rPr lang="en-US" dirty="0" smtClean="0"/>
              <a:t>Common aldoses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7" t="23016" b="16508"/>
          <a:stretch/>
        </p:blipFill>
        <p:spPr>
          <a:xfrm>
            <a:off x="727801" y="0"/>
            <a:ext cx="78008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144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22" b="5873"/>
          <a:stretch/>
        </p:blipFill>
        <p:spPr>
          <a:xfrm>
            <a:off x="1230086" y="0"/>
            <a:ext cx="6477000" cy="6866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193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Cyclization of aldoses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12270"/>
            <a:ext cx="7377541" cy="3859490"/>
          </a:xfrm>
        </p:spPr>
      </p:pic>
    </p:spTree>
    <p:extLst>
      <p:ext uri="{BB962C8B-B14F-4D97-AF65-F5344CB8AC3E}">
        <p14:creationId xmlns:p14="http://schemas.microsoft.com/office/powerpoint/2010/main" val="228813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Cyclyization</a:t>
            </a:r>
            <a:r>
              <a:rPr lang="en-US" dirty="0" smtClean="0"/>
              <a:t> of ketoses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060219"/>
            <a:ext cx="7155947" cy="3913218"/>
          </a:xfrm>
        </p:spPr>
      </p:pic>
    </p:spTree>
    <p:extLst>
      <p:ext uri="{BB962C8B-B14F-4D97-AF65-F5344CB8AC3E}">
        <p14:creationId xmlns:p14="http://schemas.microsoft.com/office/powerpoint/2010/main" val="288135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common rings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4" t="16983" r="17623" b="9048"/>
          <a:stretch/>
        </p:blipFill>
        <p:spPr>
          <a:xfrm>
            <a:off x="4343400" y="1752600"/>
            <a:ext cx="4419600" cy="38785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0600" y="2676234"/>
            <a:ext cx="2971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 or 6 carbon rings are most common, although larger ring structures can exist.</a:t>
            </a:r>
          </a:p>
          <a:p>
            <a:r>
              <a:rPr lang="en-US" dirty="0" smtClean="0"/>
              <a:t>Smaller rings are </a:t>
            </a:r>
            <a:r>
              <a:rPr lang="en-US" dirty="0" err="1" smtClean="0"/>
              <a:t>sterically</a:t>
            </a:r>
            <a:r>
              <a:rPr lang="en-US" dirty="0" smtClean="0"/>
              <a:t> crowded and unfavorable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5347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150</TotalTime>
  <Words>395</Words>
  <Application>Microsoft Office PowerPoint</Application>
  <PresentationFormat>On-screen Show (4:3)</PresentationFormat>
  <Paragraphs>50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Apothecary</vt:lpstr>
      <vt:lpstr>Carbohydrates</vt:lpstr>
      <vt:lpstr>Learning Objectives</vt:lpstr>
      <vt:lpstr>Carbohydrates = saccharides</vt:lpstr>
      <vt:lpstr>Monosaccharides</vt:lpstr>
      <vt:lpstr>Common aldoses</vt:lpstr>
      <vt:lpstr>PowerPoint Presentation</vt:lpstr>
      <vt:lpstr>Cyclization of aldoses</vt:lpstr>
      <vt:lpstr>Cyclyization of ketoses</vt:lpstr>
      <vt:lpstr>Two common rings</vt:lpstr>
      <vt:lpstr>Monosaccharide modifications</vt:lpstr>
      <vt:lpstr>Glycosidic bond</vt:lpstr>
      <vt:lpstr>Common disaccharides</vt:lpstr>
      <vt:lpstr>Polysaccharide - cellulose</vt:lpstr>
      <vt:lpstr>Starch – a-amylose and amylopectin</vt:lpstr>
      <vt:lpstr>Glycogen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Carbohydrates</dc:title>
  <dc:creator>Hayden, Katherine Leigh</dc:creator>
  <cp:lastModifiedBy>Hayden, Katherine Leigh</cp:lastModifiedBy>
  <cp:revision>11</cp:revision>
  <dcterms:created xsi:type="dcterms:W3CDTF">2014-09-15T18:00:18Z</dcterms:created>
  <dcterms:modified xsi:type="dcterms:W3CDTF">2014-09-15T20:30:59Z</dcterms:modified>
</cp:coreProperties>
</file>