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EC72571-AC97-4407-9670-DEA4EA5A29D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79E9F25-67D6-4D4C-AF99-DD233F312E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pidmaps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atty_acid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9 Lipids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9. Sections 1, 2 and 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600" y="624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Lipid Maps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3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Phospholipases</a:t>
            </a:r>
            <a:endParaRPr lang="en-US" dirty="0"/>
          </a:p>
        </p:txBody>
      </p:sp>
      <p:pic>
        <p:nvPicPr>
          <p:cNvPr id="4" name="Picture 2" descr="voet4_fig_09_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74799"/>
            <a:ext cx="8001000" cy="349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78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Sphingolipids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Instead of glycerol, </a:t>
            </a:r>
            <a:r>
              <a:rPr lang="en-US" dirty="0" err="1" smtClean="0"/>
              <a:t>sphingosine</a:t>
            </a:r>
            <a:r>
              <a:rPr lang="en-US" dirty="0" smtClean="0"/>
              <a:t> is the backbone of these lipids</a:t>
            </a:r>
          </a:p>
          <a:p>
            <a:r>
              <a:rPr lang="en-US" dirty="0" smtClean="0"/>
              <a:t>Commonly found in biological membranes as well</a:t>
            </a:r>
          </a:p>
          <a:p>
            <a:r>
              <a:rPr lang="en-US" b="1" dirty="0" err="1" smtClean="0"/>
              <a:t>Ceramide</a:t>
            </a:r>
            <a:r>
              <a:rPr lang="en-US" b="1" dirty="0" smtClean="0"/>
              <a:t>: </a:t>
            </a:r>
            <a:r>
              <a:rPr lang="en-US" dirty="0" err="1" smtClean="0"/>
              <a:t>sphingosine</a:t>
            </a:r>
            <a:r>
              <a:rPr lang="en-US" dirty="0" smtClean="0"/>
              <a:t> with fatty acid esterified through amide linkage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4" b="9683"/>
          <a:stretch/>
        </p:blipFill>
        <p:spPr>
          <a:xfrm>
            <a:off x="1447800" y="3048000"/>
            <a:ext cx="6102415" cy="34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9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5" t="16667" r="17008" b="9841"/>
          <a:stretch/>
        </p:blipFill>
        <p:spPr>
          <a:xfrm>
            <a:off x="152399" y="3211286"/>
            <a:ext cx="3123447" cy="2841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Ceramide</a:t>
            </a:r>
            <a:r>
              <a:rPr lang="en-US" dirty="0" smtClean="0"/>
              <a:t>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Sphingomyelin</a:t>
            </a:r>
            <a:r>
              <a:rPr lang="en-US" b="1" dirty="0"/>
              <a:t>: </a:t>
            </a:r>
            <a:r>
              <a:rPr lang="en-US" dirty="0"/>
              <a:t>esterification of PC or PE to a </a:t>
            </a:r>
            <a:r>
              <a:rPr lang="en-US" dirty="0" err="1"/>
              <a:t>ceramide</a:t>
            </a:r>
            <a:endParaRPr lang="en-US" dirty="0"/>
          </a:p>
          <a:p>
            <a:r>
              <a:rPr lang="en-US" b="1" dirty="0" err="1"/>
              <a:t>Cerebroside</a:t>
            </a:r>
            <a:r>
              <a:rPr lang="en-US" b="1" dirty="0"/>
              <a:t>: </a:t>
            </a:r>
            <a:r>
              <a:rPr lang="en-US" dirty="0" err="1"/>
              <a:t>ceramides</a:t>
            </a:r>
            <a:r>
              <a:rPr lang="en-US" dirty="0"/>
              <a:t> with a sugar head group</a:t>
            </a:r>
          </a:p>
          <a:p>
            <a:r>
              <a:rPr lang="en-US" b="1" dirty="0" err="1"/>
              <a:t>Gangliosides</a:t>
            </a:r>
            <a:r>
              <a:rPr lang="en-US" dirty="0"/>
              <a:t>: </a:t>
            </a:r>
            <a:r>
              <a:rPr lang="en-US" dirty="0" err="1"/>
              <a:t>ceramides</a:t>
            </a:r>
            <a:r>
              <a:rPr lang="en-US" dirty="0"/>
              <a:t> with oligosaccharides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9" y="3359958"/>
            <a:ext cx="3091543" cy="25438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2540" r="3353" b="8254"/>
          <a:stretch/>
        </p:blipFill>
        <p:spPr>
          <a:xfrm>
            <a:off x="2971800" y="3156857"/>
            <a:ext cx="2678365" cy="324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511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876800"/>
          </a:xfrm>
        </p:spPr>
        <p:txBody>
          <a:bodyPr/>
          <a:lstStyle/>
          <a:p>
            <a:r>
              <a:rPr lang="en-US" dirty="0" smtClean="0"/>
              <a:t>Derivatives of </a:t>
            </a:r>
            <a:r>
              <a:rPr lang="en-US" dirty="0" err="1" smtClean="0"/>
              <a:t>cyclopentanoperhydrophenanthrene</a:t>
            </a:r>
            <a:endParaRPr lang="en-US" dirty="0" smtClean="0"/>
          </a:p>
          <a:p>
            <a:r>
              <a:rPr lang="en-US" dirty="0" smtClean="0"/>
              <a:t>Cholesterol is the most abundant steroid found in the body.</a:t>
            </a:r>
          </a:p>
          <a:p>
            <a:pPr lvl="1"/>
            <a:r>
              <a:rPr lang="en-US" dirty="0" smtClean="0"/>
              <a:t>Constitutes ~30-40% of the plasma membrane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voet4_figun_09_p2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929815"/>
            <a:ext cx="3627645" cy="204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9_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524" y="3200400"/>
            <a:ext cx="3704995" cy="321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414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Cholesterol is the metabolic precursor of steroid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/>
          <a:lstStyle/>
          <a:p>
            <a:r>
              <a:rPr lang="en-US" dirty="0" smtClean="0"/>
              <a:t>Glucocorticoids (cortisol)</a:t>
            </a:r>
          </a:p>
          <a:p>
            <a:r>
              <a:rPr lang="en-US" dirty="0" smtClean="0"/>
              <a:t>Aldosterone (help regulate excretion of salt and water by kidneys)</a:t>
            </a:r>
          </a:p>
          <a:p>
            <a:r>
              <a:rPr lang="en-US" dirty="0" smtClean="0"/>
              <a:t>Androgens and Estrogens</a:t>
            </a:r>
            <a:endParaRPr lang="en-US" dirty="0"/>
          </a:p>
        </p:txBody>
      </p:sp>
      <p:pic>
        <p:nvPicPr>
          <p:cNvPr id="4" name="Picture 2" descr="voet4_fig_09_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49"/>
          <a:stretch/>
        </p:blipFill>
        <p:spPr bwMode="auto">
          <a:xfrm>
            <a:off x="4419600" y="1676400"/>
            <a:ext cx="4330700" cy="423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073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/>
          <a:lstStyle/>
          <a:p>
            <a:r>
              <a:rPr lang="en-US" dirty="0" smtClean="0"/>
              <a:t>Sterol derivatives</a:t>
            </a:r>
          </a:p>
          <a:p>
            <a:r>
              <a:rPr lang="en-US" dirty="0" smtClean="0"/>
              <a:t>Active vitamin D promotes absorption of  calcium. </a:t>
            </a:r>
          </a:p>
          <a:p>
            <a:pPr lvl="1"/>
            <a:r>
              <a:rPr lang="en-US" dirty="0" smtClean="0"/>
              <a:t>Deficiency causes rickets</a:t>
            </a:r>
          </a:p>
          <a:p>
            <a:pPr lvl="1"/>
            <a:r>
              <a:rPr lang="en-US" dirty="0" smtClean="0"/>
              <a:t>Over abundance can cause kidney stones</a:t>
            </a:r>
            <a:endParaRPr lang="en-US" dirty="0"/>
          </a:p>
        </p:txBody>
      </p:sp>
      <p:pic>
        <p:nvPicPr>
          <p:cNvPr id="4" name="Picture 2" descr="voet4_figun_09_p25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12"/>
          <a:stretch/>
        </p:blipFill>
        <p:spPr bwMode="auto">
          <a:xfrm>
            <a:off x="152400" y="3352800"/>
            <a:ext cx="8531225" cy="325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033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Isoprenoids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Built from </a:t>
            </a:r>
            <a:r>
              <a:rPr lang="en-US" dirty="0" err="1" smtClean="0"/>
              <a:t>isoprenes</a:t>
            </a:r>
            <a:endParaRPr lang="en-US" dirty="0" smtClean="0"/>
          </a:p>
          <a:p>
            <a:r>
              <a:rPr lang="en-US" dirty="0" smtClean="0"/>
              <a:t>Pigments, hormones, pheromones, defensive agents, fat-soluble vitamins (K, A and E)</a:t>
            </a:r>
            <a:endParaRPr lang="en-US" dirty="0"/>
          </a:p>
        </p:txBody>
      </p:sp>
      <p:pic>
        <p:nvPicPr>
          <p:cNvPr id="4" name="Picture 2" descr="voet4_figun_09_p252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71800"/>
            <a:ext cx="1589709" cy="139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un_09_p253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66931"/>
            <a:ext cx="2362200" cy="153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voet4_figun_09_p253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857" y="2705099"/>
            <a:ext cx="2438400" cy="226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voet4_figun_09_p253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24399"/>
            <a:ext cx="4265612" cy="18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751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 Bilayers</a:t>
            </a:r>
            <a:endParaRPr lang="en-US" dirty="0"/>
          </a:p>
        </p:txBody>
      </p:sp>
      <p:pic>
        <p:nvPicPr>
          <p:cNvPr id="4" name="Picture 2" descr="voet4_fig_09_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57"/>
          <a:stretch/>
        </p:blipFill>
        <p:spPr bwMode="auto">
          <a:xfrm>
            <a:off x="457200" y="1513114"/>
            <a:ext cx="8397561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9_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81"/>
          <a:stretch/>
        </p:blipFill>
        <p:spPr bwMode="auto">
          <a:xfrm>
            <a:off x="2590800" y="4191000"/>
            <a:ext cx="3842971" cy="249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562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Small, circular, self closing bilayer solvent filled vesicles formed by phospholipids or </a:t>
            </a:r>
            <a:r>
              <a:rPr lang="en-US" dirty="0" err="1" smtClean="0"/>
              <a:t>sphingolipids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Can serve as modes of drug delivery</a:t>
            </a:r>
            <a:endParaRPr lang="en-US" dirty="0"/>
          </a:p>
        </p:txBody>
      </p:sp>
      <p:pic>
        <p:nvPicPr>
          <p:cNvPr id="4" name="Picture 2" descr="voet4_fig_09_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96961"/>
            <a:ext cx="4810841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994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Lipid bilayers have fluid-like properties</a:t>
            </a:r>
            <a:endParaRPr lang="en-US" dirty="0"/>
          </a:p>
        </p:txBody>
      </p:sp>
      <p:pic>
        <p:nvPicPr>
          <p:cNvPr id="4" name="Picture 2" descr="voet4_fig_09_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755" y="1600200"/>
            <a:ext cx="4042489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97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Compare and contrast various types of lipids, recognize their structure, and give an example of each.</a:t>
            </a:r>
          </a:p>
          <a:p>
            <a:pPr lvl="1"/>
            <a:r>
              <a:rPr lang="en-US" dirty="0" smtClean="0"/>
              <a:t>Fatty Acids</a:t>
            </a:r>
          </a:p>
          <a:p>
            <a:pPr lvl="1"/>
            <a:r>
              <a:rPr lang="en-US" dirty="0" err="1" smtClean="0"/>
              <a:t>Triacylglycerols</a:t>
            </a:r>
            <a:endParaRPr lang="en-US" dirty="0" smtClean="0"/>
          </a:p>
          <a:p>
            <a:pPr lvl="1"/>
            <a:r>
              <a:rPr lang="en-US" dirty="0" err="1" smtClean="0"/>
              <a:t>Glycerophospholipids</a:t>
            </a:r>
            <a:endParaRPr lang="en-US" dirty="0" smtClean="0"/>
          </a:p>
          <a:p>
            <a:pPr lvl="1"/>
            <a:r>
              <a:rPr lang="en-US" dirty="0" err="1" smtClean="0"/>
              <a:t>Sphingolipids</a:t>
            </a:r>
            <a:endParaRPr lang="en-US" dirty="0" smtClean="0"/>
          </a:p>
          <a:p>
            <a:pPr lvl="1"/>
            <a:r>
              <a:rPr lang="en-US" dirty="0" smtClean="0"/>
              <a:t>Steroids</a:t>
            </a:r>
          </a:p>
          <a:p>
            <a:pPr lvl="1"/>
            <a:r>
              <a:rPr lang="en-US" dirty="0" err="1" smtClean="0"/>
              <a:t>Isoprenoids</a:t>
            </a:r>
            <a:endParaRPr lang="en-US" dirty="0" smtClean="0"/>
          </a:p>
          <a:p>
            <a:r>
              <a:rPr lang="en-US" dirty="0" smtClean="0"/>
              <a:t>Relate melting temperature of various lipids to their structure.</a:t>
            </a:r>
          </a:p>
          <a:p>
            <a:r>
              <a:rPr lang="en-US" dirty="0" smtClean="0"/>
              <a:t>Compare and contrast lipid micelles, liposomes and bilayers.</a:t>
            </a:r>
          </a:p>
          <a:p>
            <a:r>
              <a:rPr lang="en-US" dirty="0" smtClean="0"/>
              <a:t>Discuss the properties of a lipid bilayer and defend its purpose in the cell.</a:t>
            </a:r>
          </a:p>
          <a:p>
            <a:r>
              <a:rPr lang="en-US" dirty="0" smtClean="0"/>
              <a:t>Discuss transverse (flip-flop) and lateral diffusion in the bilayer.</a:t>
            </a:r>
          </a:p>
          <a:p>
            <a:r>
              <a:rPr lang="en-US" dirty="0" smtClean="0"/>
              <a:t>Discuss how lipid structure and composition in the bilayer effects the liquid crystal to gel-like solid transition temperature.</a:t>
            </a:r>
          </a:p>
          <a:p>
            <a:r>
              <a:rPr lang="en-US" dirty="0" smtClean="0"/>
              <a:t>Discuss the role of cholesterol in the lipid bilayer. </a:t>
            </a:r>
          </a:p>
          <a:p>
            <a:r>
              <a:rPr lang="en-US" dirty="0" smtClean="0"/>
              <a:t>Compare and contrast different types of membrane proteins.</a:t>
            </a:r>
          </a:p>
          <a:p>
            <a:r>
              <a:rPr lang="en-US" dirty="0" smtClean="0"/>
              <a:t>Discuss and defend how secondary structures such as helices or barrels promote protein/bilayer interaction.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2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Fluidity is temperature dependent</a:t>
            </a:r>
            <a:endParaRPr lang="en-US" dirty="0"/>
          </a:p>
        </p:txBody>
      </p:sp>
      <p:pic>
        <p:nvPicPr>
          <p:cNvPr id="4" name="Picture 2" descr="voet4_fig_09_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0700"/>
            <a:ext cx="8531225" cy="328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427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pic>
        <p:nvPicPr>
          <p:cNvPr id="4" name="Picture 2" descr="voet4_fig_09_2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19547"/>
            <a:ext cx="8229600" cy="443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857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Membrane proteins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847779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42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Membrane Proteins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43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Molecules that have low solubility in water, high solubility in non-polar solvents. </a:t>
            </a:r>
          </a:p>
          <a:p>
            <a:pPr lvl="1"/>
            <a:r>
              <a:rPr lang="en-US" dirty="0" smtClean="0"/>
              <a:t>Complex – contain fatty acids</a:t>
            </a:r>
          </a:p>
          <a:p>
            <a:pPr lvl="1"/>
            <a:r>
              <a:rPr lang="en-US" dirty="0" smtClean="0"/>
              <a:t>Simple – don’t contain fatty acids</a:t>
            </a:r>
          </a:p>
          <a:p>
            <a:r>
              <a:rPr lang="en-US" dirty="0" smtClean="0"/>
              <a:t>Function in</a:t>
            </a:r>
          </a:p>
          <a:p>
            <a:pPr lvl="1"/>
            <a:r>
              <a:rPr lang="en-US" dirty="0" smtClean="0"/>
              <a:t>Energy storage – (adipose tissue)</a:t>
            </a:r>
          </a:p>
          <a:p>
            <a:pPr lvl="1"/>
            <a:r>
              <a:rPr lang="en-US" dirty="0" smtClean="0"/>
              <a:t>Structural – (membranes)</a:t>
            </a:r>
          </a:p>
          <a:p>
            <a:pPr lvl="1"/>
            <a:r>
              <a:rPr lang="en-US" dirty="0" smtClean="0"/>
              <a:t>Signals, cofactors and pigments – (hormones, vitamins)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93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Fatty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2819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Long hydrocarbon chain with carboxyl head group</a:t>
            </a:r>
          </a:p>
          <a:p>
            <a:r>
              <a:rPr lang="en-US" dirty="0" smtClean="0"/>
              <a:t>Can be saturated (all single bonds) or unsaturated (double bonds)</a:t>
            </a:r>
          </a:p>
          <a:p>
            <a:r>
              <a:rPr lang="en-US" dirty="0" smtClean="0"/>
              <a:t>The melting point of saturated fatty acids increase with length</a:t>
            </a:r>
          </a:p>
          <a:p>
            <a:r>
              <a:rPr lang="en-US" dirty="0" smtClean="0"/>
              <a:t>The melting point of unsaturated fatty acids decrease with  degree of unsaturation.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58" y="3963101"/>
            <a:ext cx="5466976" cy="286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0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Fatty Acids - Naming</a:t>
            </a:r>
            <a:endParaRPr lang="en-US" dirty="0"/>
          </a:p>
        </p:txBody>
      </p:sp>
      <p:pic>
        <p:nvPicPr>
          <p:cNvPr id="4" name="Picture 2" descr="voet4_tab_09_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55"/>
          <a:stretch/>
        </p:blipFill>
        <p:spPr bwMode="auto">
          <a:xfrm>
            <a:off x="838200" y="2286000"/>
            <a:ext cx="7478486" cy="4282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1200" y="9144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Wiki page on fatty acids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364" y="1426253"/>
            <a:ext cx="5257758" cy="71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03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Cis</a:t>
            </a:r>
            <a:r>
              <a:rPr lang="en-US" dirty="0" smtClean="0"/>
              <a:t> versus Trans fatty acids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906910"/>
            <a:ext cx="5390652" cy="434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04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Triacylglycerols</a:t>
            </a:r>
            <a:r>
              <a:rPr lang="en-US" dirty="0" smtClean="0"/>
              <a:t>/triglycerides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2209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Glycerol esterified with three fatty acids</a:t>
            </a:r>
          </a:p>
          <a:p>
            <a:r>
              <a:rPr lang="en-US" dirty="0" smtClean="0"/>
              <a:t>Primary energy reserve in animals</a:t>
            </a:r>
          </a:p>
          <a:p>
            <a:r>
              <a:rPr lang="en-US" dirty="0" smtClean="0"/>
              <a:t>Found primarily in adipocytes of adipose tissue</a:t>
            </a:r>
          </a:p>
          <a:p>
            <a:r>
              <a:rPr lang="en-US" dirty="0" smtClean="0"/>
              <a:t>The fatty acids of triglycerides are less oxidized than carbohydrates and proteins and yield ~6X more metabolic energy upon complete oxidation</a:t>
            </a:r>
          </a:p>
          <a:p>
            <a:r>
              <a:rPr lang="en-US" dirty="0" smtClean="0"/>
              <a:t>Fats (solid at room temp) and oils (liquid at room temp) are comprised of TGs.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29000"/>
            <a:ext cx="7543800" cy="299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5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Glycerophospholipids</a:t>
            </a:r>
            <a:r>
              <a:rPr lang="en-US" dirty="0" smtClean="0"/>
              <a:t>/Phospholipids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glycerol-3-phosphate head group with fatty acids esterified to the C1 and C2 of glycerol.</a:t>
            </a:r>
          </a:p>
          <a:p>
            <a:r>
              <a:rPr lang="en-US" dirty="0" err="1" smtClean="0"/>
              <a:t>Amphiphilic</a:t>
            </a:r>
            <a:r>
              <a:rPr lang="en-US" dirty="0" smtClean="0"/>
              <a:t> due to hydrophobic fatty acid “tails” and the hydrophilic phosphate “head” group</a:t>
            </a:r>
          </a:p>
          <a:p>
            <a:r>
              <a:rPr lang="en-US" dirty="0" smtClean="0"/>
              <a:t>Phospholipids are the major component of lipid bilayers.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78" y="4114800"/>
            <a:ext cx="820073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03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phosphate head groups</a:t>
            </a:r>
            <a:endParaRPr lang="en-US" dirty="0"/>
          </a:p>
        </p:txBody>
      </p:sp>
      <p:pic>
        <p:nvPicPr>
          <p:cNvPr id="4" name="Picture 2" descr="voet4_tab_09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58686"/>
            <a:ext cx="704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331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285</TotalTime>
  <Words>555</Words>
  <Application>Microsoft Office PowerPoint</Application>
  <PresentationFormat>On-screen Show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Clarity</vt:lpstr>
      <vt:lpstr>Ch. 9 Lipids</vt:lpstr>
      <vt:lpstr>Learning Objectives</vt:lpstr>
      <vt:lpstr>Lipids</vt:lpstr>
      <vt:lpstr>Fatty Acids</vt:lpstr>
      <vt:lpstr>Fatty Acids - Naming</vt:lpstr>
      <vt:lpstr>Cis versus Trans fatty acids</vt:lpstr>
      <vt:lpstr>Triacylglycerols/triglycerides</vt:lpstr>
      <vt:lpstr>Glycerophospholipids/Phospholipids</vt:lpstr>
      <vt:lpstr>Various phosphate head groups</vt:lpstr>
      <vt:lpstr>Phospholipases</vt:lpstr>
      <vt:lpstr>Sphingolipids</vt:lpstr>
      <vt:lpstr>Ceramide modification</vt:lpstr>
      <vt:lpstr>Steroids</vt:lpstr>
      <vt:lpstr>Cholesterol is the metabolic precursor of steroid hormones</vt:lpstr>
      <vt:lpstr>Vitamin D</vt:lpstr>
      <vt:lpstr>Isoprenoids</vt:lpstr>
      <vt:lpstr>Lipid Bilayers</vt:lpstr>
      <vt:lpstr>Liposomes</vt:lpstr>
      <vt:lpstr>Lipid bilayers have fluid-like properties</vt:lpstr>
      <vt:lpstr>Fluidity is temperature dependent</vt:lpstr>
      <vt:lpstr>The Plasma Membrane</vt:lpstr>
      <vt:lpstr>Membrane proteins</vt:lpstr>
      <vt:lpstr>Functions of Membrane Proteins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9 Lipids</dc:title>
  <dc:creator>Hayden, Katherine Leigh</dc:creator>
  <cp:lastModifiedBy>Hayden, Katherine Leigh</cp:lastModifiedBy>
  <cp:revision>15</cp:revision>
  <dcterms:created xsi:type="dcterms:W3CDTF">2014-09-16T13:39:55Z</dcterms:created>
  <dcterms:modified xsi:type="dcterms:W3CDTF">2014-09-16T18:25:09Z</dcterms:modified>
</cp:coreProperties>
</file>