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6" r:id="rId9"/>
    <p:sldId id="267" r:id="rId10"/>
    <p:sldId id="268" r:id="rId11"/>
    <p:sldId id="269" r:id="rId12"/>
    <p:sldId id="273" r:id="rId13"/>
    <p:sldId id="270" r:id="rId14"/>
    <p:sldId id="271" r:id="rId15"/>
    <p:sldId id="272" r:id="rId16"/>
    <p:sldId id="274" r:id="rId17"/>
    <p:sldId id="275" r:id="rId18"/>
    <p:sldId id="276" r:id="rId19"/>
    <p:sldId id="27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ABBFCBB-E025-4634-8721-B7F7E42B413B}"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BBFCBB-E025-4634-8721-B7F7E42B413B}"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BBFCBB-E025-4634-8721-B7F7E42B413B}"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BBFCBB-E025-4634-8721-B7F7E42B413B}"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BBFCBB-E025-4634-8721-B7F7E42B413B}"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ABBFCBB-E025-4634-8721-B7F7E42B413B}" type="datetimeFigureOut">
              <a:rPr lang="en-US" smtClean="0"/>
              <a:t>9/18/2014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BBFCBB-E025-4634-8721-B7F7E42B413B}" type="datetimeFigureOut">
              <a:rPr lang="en-US" smtClean="0"/>
              <a:t>9/18/2014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BBFCBB-E025-4634-8721-B7F7E42B413B}" type="datetimeFigureOut">
              <a:rPr lang="en-US" smtClean="0"/>
              <a:t>9/18/2014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BBFCBB-E025-4634-8721-B7F7E42B413B}" type="datetimeFigureOut">
              <a:rPr lang="en-US" smtClean="0"/>
              <a:t>9/18/2014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F3A197-BAB1-4E1F-A5ED-6BB03C86D3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BBFCBB-E025-4634-8721-B7F7E42B413B}" type="datetimeFigureOut">
              <a:rPr lang="en-US" smtClean="0"/>
              <a:t>9/18/2014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3A197-BAB1-4E1F-A5ED-6BB03C86D3F7}"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ABBFCBB-E025-4634-8721-B7F7E42B413B}" type="datetimeFigureOut">
              <a:rPr lang="en-US" smtClean="0"/>
              <a:t>9/18/2014</a:t>
            </a:fld>
            <a:endParaRPr lang="en-US"/>
          </a:p>
        </p:txBody>
      </p:sp>
      <p:sp>
        <p:nvSpPr>
          <p:cNvPr id="9" name="Slide Number Placeholder 8"/>
          <p:cNvSpPr>
            <a:spLocks noGrp="1"/>
          </p:cNvSpPr>
          <p:nvPr>
            <p:ph type="sldNum" sz="quarter" idx="11"/>
          </p:nvPr>
        </p:nvSpPr>
        <p:spPr/>
        <p:txBody>
          <a:bodyPr/>
          <a:lstStyle/>
          <a:p>
            <a:fld id="{DFF3A197-BAB1-4E1F-A5ED-6BB03C86D3F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FF3A197-BAB1-4E1F-A5ED-6BB03C86D3F7}"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ABBFCBB-E025-4634-8721-B7F7E42B413B}" type="datetimeFigureOut">
              <a:rPr lang="en-US" smtClean="0"/>
              <a:t>9/18/2014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rsc.org/learn-chemistry/collections/spectroscopy/introduction#MassSpectrometry" TargetMode="External"/><Relationship Id="rId2" Type="http://schemas.openxmlformats.org/officeDocument/2006/relationships/hyperlink" Target="http://amrita.vlab.co.in/?sub=3&amp;brch=186&amp;sim=319&amp;cnt=1"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Time-of-flight_mass_spectrometry" TargetMode="External"/><Relationship Id="rId2" Type="http://schemas.openxmlformats.org/officeDocument/2006/relationships/hyperlink" Target="http://en.wikipedia.org/wiki/Matrix-assisted_laser_desorption/ionization" TargetMode="External"/><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mic.ucla.edu/X-ray/tutorials.htm" TargetMode="External"/><Relationship Id="rId2" Type="http://schemas.openxmlformats.org/officeDocument/2006/relationships/hyperlink" Target="http://www.rsc.org/learn-chemistry/collections/spectroscopy/introduction#NMRSpectroscopy" TargetMode="External"/><Relationship Id="rId1" Type="http://schemas.openxmlformats.org/officeDocument/2006/relationships/slideLayout" Target="../slideLayouts/slideLayout2.xml"/><Relationship Id="rId6" Type="http://schemas.openxmlformats.org/officeDocument/2006/relationships/hyperlink" Target="http://en.wikipedia.org/wiki/Ultracentrifuge" TargetMode="External"/><Relationship Id="rId5" Type="http://schemas.openxmlformats.org/officeDocument/2006/relationships/hyperlink" Target="http://en.wikipedia.org/wiki/Differential_scanning_calorimetry" TargetMode="External"/><Relationship Id="rId4" Type="http://schemas.openxmlformats.org/officeDocument/2006/relationships/hyperlink" Target="http://www.endocytosis.org/techniqs/ITC.html"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Plasmid" TargetMode="External"/><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hyperlink" Target="http://www.dnaftb.org/23/problem.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543800" cy="1828800"/>
          </a:xfrm>
        </p:spPr>
        <p:txBody>
          <a:bodyPr/>
          <a:lstStyle/>
          <a:p>
            <a:r>
              <a:rPr lang="en-US" dirty="0" smtClean="0"/>
              <a:t>Biochemical Techniques</a:t>
            </a:r>
            <a:endParaRPr lang="en-US" dirty="0"/>
          </a:p>
        </p:txBody>
      </p:sp>
      <p:sp>
        <p:nvSpPr>
          <p:cNvPr id="3" name="Subtitle 2"/>
          <p:cNvSpPr>
            <a:spLocks noGrp="1"/>
          </p:cNvSpPr>
          <p:nvPr>
            <p:ph type="subTitle" idx="1"/>
          </p:nvPr>
        </p:nvSpPr>
        <p:spPr>
          <a:xfrm>
            <a:off x="685800" y="2209800"/>
            <a:ext cx="6461760" cy="3429000"/>
          </a:xfrm>
        </p:spPr>
        <p:txBody>
          <a:bodyPr>
            <a:normAutofit/>
          </a:bodyPr>
          <a:lstStyle/>
          <a:p>
            <a:r>
              <a:rPr lang="en-US" dirty="0" smtClean="0"/>
              <a:t>Expression, purification and characterization of the enzyme, </a:t>
            </a:r>
            <a:r>
              <a:rPr lang="en-US" dirty="0" err="1" smtClean="0"/>
              <a:t>Verbosase</a:t>
            </a:r>
            <a:r>
              <a:rPr lang="en-US" dirty="0" smtClean="0"/>
              <a:t>. </a:t>
            </a:r>
          </a:p>
          <a:p>
            <a:endParaRPr lang="en-US" dirty="0"/>
          </a:p>
          <a:p>
            <a:r>
              <a:rPr lang="en-US" dirty="0" smtClean="0"/>
              <a:t>This recently discovered enzyme is found in extremely high concentrations in overly loquacious professors and politicians and in extremely low concentrations in very quiet, shy students. Little is known about this protein except that it is </a:t>
            </a:r>
            <a:r>
              <a:rPr lang="en-US" dirty="0" smtClean="0"/>
              <a:t>173 </a:t>
            </a:r>
            <a:r>
              <a:rPr lang="en-US" dirty="0" smtClean="0"/>
              <a:t>amino acids long, is only active in the presence of calcium, contains a number of </a:t>
            </a:r>
            <a:r>
              <a:rPr lang="en-US" dirty="0" err="1" smtClean="0"/>
              <a:t>Glu</a:t>
            </a:r>
            <a:r>
              <a:rPr lang="en-US" dirty="0" smtClean="0"/>
              <a:t> and Asp residues, and weighs </a:t>
            </a:r>
            <a:r>
              <a:rPr lang="en-US" dirty="0" smtClean="0"/>
              <a:t>19 </a:t>
            </a:r>
            <a:r>
              <a:rPr lang="en-US" dirty="0" err="1" smtClean="0"/>
              <a:t>kD</a:t>
            </a:r>
            <a:r>
              <a:rPr lang="en-US" dirty="0" smtClean="0"/>
              <a:t> (or </a:t>
            </a:r>
            <a:r>
              <a:rPr lang="en-US" dirty="0" smtClean="0"/>
              <a:t>19,000 </a:t>
            </a:r>
            <a:r>
              <a:rPr lang="en-US" dirty="0" smtClean="0"/>
              <a:t>g/</a:t>
            </a:r>
            <a:r>
              <a:rPr lang="en-US" dirty="0" err="1" smtClean="0"/>
              <a:t>mol</a:t>
            </a:r>
            <a:r>
              <a:rPr lang="en-US" dirty="0" smtClean="0"/>
              <a:t>)</a:t>
            </a:r>
            <a:endParaRPr lang="en-US" dirty="0"/>
          </a:p>
        </p:txBody>
      </p:sp>
    </p:spTree>
    <p:extLst>
      <p:ext uri="{BB962C8B-B14F-4D97-AF65-F5344CB8AC3E}">
        <p14:creationId xmlns:p14="http://schemas.microsoft.com/office/powerpoint/2010/main" val="2171048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chromatography</a:t>
            </a:r>
            <a:endParaRPr lang="en-US" dirty="0"/>
          </a:p>
        </p:txBody>
      </p:sp>
      <p:sp>
        <p:nvSpPr>
          <p:cNvPr id="3" name="Content Placeholder 2"/>
          <p:cNvSpPr>
            <a:spLocks noGrp="1"/>
          </p:cNvSpPr>
          <p:nvPr>
            <p:ph idx="1"/>
          </p:nvPr>
        </p:nvSpPr>
        <p:spPr/>
        <p:txBody>
          <a:bodyPr/>
          <a:lstStyle/>
          <a:p>
            <a:r>
              <a:rPr lang="en-US" dirty="0" smtClean="0"/>
              <a:t>Size Exclusion/Gel filtration</a:t>
            </a:r>
          </a:p>
          <a:p>
            <a:pPr marL="114300" indent="0">
              <a:buNone/>
            </a:pPr>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133600"/>
            <a:ext cx="6019800" cy="415796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2886075"/>
            <a:ext cx="2540000" cy="1504950"/>
          </a:xfrm>
          <a:prstGeom prst="rect">
            <a:avLst/>
          </a:prstGeom>
        </p:spPr>
      </p:pic>
    </p:spTree>
    <p:extLst>
      <p:ext uri="{BB962C8B-B14F-4D97-AF65-F5344CB8AC3E}">
        <p14:creationId xmlns:p14="http://schemas.microsoft.com/office/powerpoint/2010/main" val="3922145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What chromatography techniques can we use to isolate </a:t>
            </a:r>
            <a:r>
              <a:rPr lang="en-US" sz="4000" dirty="0" err="1" smtClean="0"/>
              <a:t>verbosase</a:t>
            </a:r>
            <a:r>
              <a:rPr lang="en-US" sz="4000" dirty="0" smtClean="0"/>
              <a:t>?</a:t>
            </a:r>
            <a:endParaRPr lang="en-US" sz="4000" dirty="0"/>
          </a:p>
        </p:txBody>
      </p:sp>
    </p:spTree>
    <p:extLst>
      <p:ext uri="{BB962C8B-B14F-4D97-AF65-F5344CB8AC3E}">
        <p14:creationId xmlns:p14="http://schemas.microsoft.com/office/powerpoint/2010/main" val="1627387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Size exclusion spectra</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828800"/>
            <a:ext cx="7841316" cy="4286250"/>
          </a:xfrm>
          <a:prstGeom prst="rect">
            <a:avLst/>
          </a:prstGeom>
        </p:spPr>
      </p:pic>
    </p:spTree>
    <p:extLst>
      <p:ext uri="{BB962C8B-B14F-4D97-AF65-F5344CB8AC3E}">
        <p14:creationId xmlns:p14="http://schemas.microsoft.com/office/powerpoint/2010/main" val="3266438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purity and identity</a:t>
            </a:r>
            <a:endParaRPr lang="en-US" dirty="0"/>
          </a:p>
        </p:txBody>
      </p:sp>
      <p:sp>
        <p:nvSpPr>
          <p:cNvPr id="3" name="Content Placeholder 2"/>
          <p:cNvSpPr>
            <a:spLocks noGrp="1"/>
          </p:cNvSpPr>
          <p:nvPr>
            <p:ph idx="1"/>
          </p:nvPr>
        </p:nvSpPr>
        <p:spPr>
          <a:xfrm>
            <a:off x="457200" y="1219200"/>
            <a:ext cx="7620000" cy="5181600"/>
          </a:xfrm>
        </p:spPr>
        <p:txBody>
          <a:bodyPr/>
          <a:lstStyle/>
          <a:p>
            <a:r>
              <a:rPr lang="en-US" dirty="0" smtClean="0"/>
              <a:t>Now that we have isolated what we hope is </a:t>
            </a:r>
            <a:r>
              <a:rPr lang="en-US" dirty="0" err="1" smtClean="0"/>
              <a:t>verbosase</a:t>
            </a:r>
            <a:r>
              <a:rPr lang="en-US" dirty="0" smtClean="0"/>
              <a:t>, we need to determine the protein’s purity and identity. Biochemistry commonly use </a:t>
            </a:r>
            <a:r>
              <a:rPr lang="en-US" b="1" dirty="0" smtClean="0">
                <a:hlinkClick r:id="rId2"/>
              </a:rPr>
              <a:t>gel electrophoresis </a:t>
            </a:r>
            <a:r>
              <a:rPr lang="en-US" dirty="0" smtClean="0"/>
              <a:t>and </a:t>
            </a:r>
            <a:r>
              <a:rPr lang="en-US" b="1" dirty="0" smtClean="0">
                <a:hlinkClick r:id="rId3"/>
              </a:rPr>
              <a:t>mass spectroscopy</a:t>
            </a:r>
            <a:r>
              <a:rPr lang="en-US" dirty="0" smtClean="0"/>
              <a:t> to do both.</a:t>
            </a:r>
            <a:endParaRPr lang="en-US" dirty="0"/>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1634" r="36731"/>
          <a:stretch/>
        </p:blipFill>
        <p:spPr>
          <a:xfrm>
            <a:off x="5181600" y="2698043"/>
            <a:ext cx="2422072" cy="355942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3509046"/>
            <a:ext cx="3657600" cy="2748425"/>
          </a:xfrm>
          <a:prstGeom prst="rect">
            <a:avLst/>
          </a:prstGeom>
        </p:spPr>
      </p:pic>
    </p:spTree>
    <p:extLst>
      <p:ext uri="{BB962C8B-B14F-4D97-AF65-F5344CB8AC3E}">
        <p14:creationId xmlns:p14="http://schemas.microsoft.com/office/powerpoint/2010/main" val="1001382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762000"/>
          </a:xfrm>
        </p:spPr>
        <p:txBody>
          <a:bodyPr/>
          <a:lstStyle/>
          <a:p>
            <a:r>
              <a:rPr lang="en-US" dirty="0" smtClean="0"/>
              <a:t>PAGE analysis</a:t>
            </a:r>
            <a:endParaRPr lang="en-US" dirty="0"/>
          </a:p>
        </p:txBody>
      </p:sp>
      <p:sp>
        <p:nvSpPr>
          <p:cNvPr id="3" name="Content Placeholder 2"/>
          <p:cNvSpPr>
            <a:spLocks noGrp="1"/>
          </p:cNvSpPr>
          <p:nvPr>
            <p:ph idx="1"/>
          </p:nvPr>
        </p:nvSpPr>
        <p:spPr>
          <a:xfrm>
            <a:off x="457200" y="685800"/>
            <a:ext cx="7620000" cy="685800"/>
          </a:xfrm>
        </p:spPr>
        <p:txBody>
          <a:bodyPr>
            <a:normAutofit fontScale="85000" lnSpcReduction="10000"/>
          </a:bodyPr>
          <a:lstStyle/>
          <a:p>
            <a:r>
              <a:rPr lang="en-US" dirty="0" smtClean="0"/>
              <a:t>Native – ran without the presence of denaturants, keep protein folded</a:t>
            </a:r>
          </a:p>
          <a:p>
            <a:r>
              <a:rPr lang="en-US" dirty="0" smtClean="0"/>
              <a:t>Denatured – Ran with denaturing agents to unfold the protein</a:t>
            </a: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498" t="5393" r="5425"/>
          <a:stretch/>
        </p:blipFill>
        <p:spPr>
          <a:xfrm>
            <a:off x="3564294" y="2362074"/>
            <a:ext cx="4539126" cy="327672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4399388"/>
            <a:ext cx="2655638" cy="204614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846" y="1905000"/>
            <a:ext cx="2655638" cy="2207973"/>
          </a:xfrm>
          <a:prstGeom prst="rect">
            <a:avLst/>
          </a:prstGeom>
        </p:spPr>
      </p:pic>
    </p:spTree>
    <p:extLst>
      <p:ext uri="{BB962C8B-B14F-4D97-AF65-F5344CB8AC3E}">
        <p14:creationId xmlns:p14="http://schemas.microsoft.com/office/powerpoint/2010/main" val="2815426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SDS-PAGE of </a:t>
            </a:r>
            <a:r>
              <a:rPr lang="en-US" dirty="0" err="1" smtClean="0"/>
              <a:t>Verbosase</a:t>
            </a:r>
            <a:r>
              <a:rPr lang="en-US" dirty="0" smtClean="0"/>
              <a:t> Column fractions</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16448" r="59925"/>
          <a:stretch/>
        </p:blipFill>
        <p:spPr>
          <a:xfrm>
            <a:off x="2362200" y="2057400"/>
            <a:ext cx="3591746" cy="5092044"/>
          </a:xfrm>
          <a:prstGeom prst="rect">
            <a:avLst/>
          </a:prstGeom>
        </p:spPr>
      </p:pic>
      <p:sp>
        <p:nvSpPr>
          <p:cNvPr id="6" name="Rectangle 5"/>
          <p:cNvSpPr/>
          <p:nvPr/>
        </p:nvSpPr>
        <p:spPr>
          <a:xfrm>
            <a:off x="3505200" y="2057400"/>
            <a:ext cx="19050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rot="5400000">
            <a:off x="3284592" y="2040963"/>
            <a:ext cx="610616" cy="307777"/>
          </a:xfrm>
          <a:prstGeom prst="rect">
            <a:avLst/>
          </a:prstGeom>
          <a:noFill/>
        </p:spPr>
        <p:txBody>
          <a:bodyPr wrap="none" rtlCol="0">
            <a:spAutoFit/>
          </a:bodyPr>
          <a:lstStyle/>
          <a:p>
            <a:r>
              <a:rPr lang="en-US" sz="1400" dirty="0" smtClean="0"/>
              <a:t>lysate</a:t>
            </a:r>
            <a:endParaRPr lang="en-US" sz="1400" dirty="0"/>
          </a:p>
        </p:txBody>
      </p:sp>
      <p:sp>
        <p:nvSpPr>
          <p:cNvPr id="8" name="TextBox 7"/>
          <p:cNvSpPr txBox="1"/>
          <p:nvPr/>
        </p:nvSpPr>
        <p:spPr>
          <a:xfrm rot="5400000">
            <a:off x="3469181" y="2254996"/>
            <a:ext cx="1038682" cy="307777"/>
          </a:xfrm>
          <a:prstGeom prst="rect">
            <a:avLst/>
          </a:prstGeom>
          <a:noFill/>
        </p:spPr>
        <p:txBody>
          <a:bodyPr wrap="none" rtlCol="0">
            <a:spAutoFit/>
          </a:bodyPr>
          <a:lstStyle/>
          <a:p>
            <a:r>
              <a:rPr lang="en-US" sz="1400" dirty="0" smtClean="0"/>
              <a:t>Ca </a:t>
            </a:r>
            <a:r>
              <a:rPr lang="en-US" sz="1400" dirty="0" err="1" smtClean="0"/>
              <a:t>flowthru</a:t>
            </a:r>
            <a:endParaRPr lang="en-US" sz="1400" dirty="0"/>
          </a:p>
        </p:txBody>
      </p:sp>
      <p:sp>
        <p:nvSpPr>
          <p:cNvPr id="9" name="TextBox 8"/>
          <p:cNvSpPr txBox="1"/>
          <p:nvPr/>
        </p:nvSpPr>
        <p:spPr>
          <a:xfrm rot="5400000">
            <a:off x="3996010" y="2126787"/>
            <a:ext cx="782265" cy="307777"/>
          </a:xfrm>
          <a:prstGeom prst="rect">
            <a:avLst/>
          </a:prstGeom>
          <a:noFill/>
        </p:spPr>
        <p:txBody>
          <a:bodyPr wrap="none" rtlCol="0">
            <a:spAutoFit/>
          </a:bodyPr>
          <a:lstStyle/>
          <a:p>
            <a:r>
              <a:rPr lang="en-US" sz="1400" dirty="0" smtClean="0"/>
              <a:t>Ca elute</a:t>
            </a:r>
            <a:endParaRPr lang="en-US" sz="1400" dirty="0"/>
          </a:p>
        </p:txBody>
      </p:sp>
      <p:sp>
        <p:nvSpPr>
          <p:cNvPr id="10" name="TextBox 9"/>
          <p:cNvSpPr txBox="1"/>
          <p:nvPr/>
        </p:nvSpPr>
        <p:spPr>
          <a:xfrm rot="5400000">
            <a:off x="4536368" y="2046798"/>
            <a:ext cx="622286" cy="307777"/>
          </a:xfrm>
          <a:prstGeom prst="rect">
            <a:avLst/>
          </a:prstGeom>
          <a:noFill/>
        </p:spPr>
        <p:txBody>
          <a:bodyPr wrap="none" rtlCol="0">
            <a:spAutoFit/>
          </a:bodyPr>
          <a:lstStyle/>
          <a:p>
            <a:r>
              <a:rPr lang="en-US" sz="1400" dirty="0" smtClean="0"/>
              <a:t>SE 3.1</a:t>
            </a:r>
            <a:endParaRPr lang="en-US" sz="1400" dirty="0"/>
          </a:p>
        </p:txBody>
      </p:sp>
      <p:sp>
        <p:nvSpPr>
          <p:cNvPr id="11" name="TextBox 10"/>
          <p:cNvSpPr txBox="1"/>
          <p:nvPr/>
        </p:nvSpPr>
        <p:spPr>
          <a:xfrm rot="5400000">
            <a:off x="4986832" y="2046798"/>
            <a:ext cx="622286" cy="307777"/>
          </a:xfrm>
          <a:prstGeom prst="rect">
            <a:avLst/>
          </a:prstGeom>
          <a:noFill/>
        </p:spPr>
        <p:txBody>
          <a:bodyPr wrap="none" rtlCol="0">
            <a:spAutoFit/>
          </a:bodyPr>
          <a:lstStyle/>
          <a:p>
            <a:r>
              <a:rPr lang="en-US" sz="1400" dirty="0" smtClean="0"/>
              <a:t>SE 3.2</a:t>
            </a:r>
            <a:endParaRPr lang="en-US" sz="1400" dirty="0"/>
          </a:p>
        </p:txBody>
      </p:sp>
    </p:spTree>
    <p:extLst>
      <p:ext uri="{BB962C8B-B14F-4D97-AF65-F5344CB8AC3E}">
        <p14:creationId xmlns:p14="http://schemas.microsoft.com/office/powerpoint/2010/main" val="1152924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Spec</a:t>
            </a:r>
            <a:endParaRPr lang="en-US" dirty="0"/>
          </a:p>
        </p:txBody>
      </p:sp>
      <p:sp>
        <p:nvSpPr>
          <p:cNvPr id="3" name="Content Placeholder 2"/>
          <p:cNvSpPr>
            <a:spLocks noGrp="1"/>
          </p:cNvSpPr>
          <p:nvPr>
            <p:ph idx="1"/>
          </p:nvPr>
        </p:nvSpPr>
        <p:spPr/>
        <p:txBody>
          <a:bodyPr/>
          <a:lstStyle/>
          <a:p>
            <a:r>
              <a:rPr lang="en-US" dirty="0" smtClean="0"/>
              <a:t>Mass spec instrumentation differs by ionization method and separation method/detection. </a:t>
            </a:r>
          </a:p>
          <a:p>
            <a:r>
              <a:rPr lang="en-US" dirty="0" smtClean="0"/>
              <a:t>For </a:t>
            </a:r>
            <a:r>
              <a:rPr lang="en-US" dirty="0" err="1" smtClean="0"/>
              <a:t>Verbosase</a:t>
            </a:r>
            <a:r>
              <a:rPr lang="en-US" dirty="0" smtClean="0"/>
              <a:t> we used a </a:t>
            </a:r>
            <a:r>
              <a:rPr lang="en-US" dirty="0" smtClean="0">
                <a:hlinkClick r:id="rId2"/>
              </a:rPr>
              <a:t>MALDI</a:t>
            </a:r>
            <a:r>
              <a:rPr lang="en-US" dirty="0" smtClean="0"/>
              <a:t>-</a:t>
            </a:r>
            <a:r>
              <a:rPr lang="en-US" dirty="0" smtClean="0">
                <a:hlinkClick r:id="rId3"/>
              </a:rPr>
              <a:t>TOF</a:t>
            </a: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0" y="3276600"/>
            <a:ext cx="6477000" cy="2819400"/>
          </a:xfrm>
          <a:prstGeom prst="rect">
            <a:avLst/>
          </a:prstGeom>
        </p:spPr>
      </p:pic>
    </p:spTree>
    <p:extLst>
      <p:ext uri="{BB962C8B-B14F-4D97-AF65-F5344CB8AC3E}">
        <p14:creationId xmlns:p14="http://schemas.microsoft.com/office/powerpoint/2010/main" val="12820597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 spectra of peak 3 from SE of </a:t>
            </a:r>
            <a:r>
              <a:rPr lang="en-US" dirty="0" err="1" smtClean="0"/>
              <a:t>Verbosase</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41628" t="6416"/>
          <a:stretch/>
        </p:blipFill>
        <p:spPr>
          <a:xfrm>
            <a:off x="2057400" y="1676400"/>
            <a:ext cx="4464423" cy="4867080"/>
          </a:xfrm>
          <a:prstGeom prst="rect">
            <a:avLst/>
          </a:prstGeom>
        </p:spPr>
      </p:pic>
    </p:spTree>
    <p:extLst>
      <p:ext uri="{BB962C8B-B14F-4D97-AF65-F5344CB8AC3E}">
        <p14:creationId xmlns:p14="http://schemas.microsoft.com/office/powerpoint/2010/main" val="1408892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685800"/>
          </a:xfrm>
        </p:spPr>
        <p:txBody>
          <a:bodyPr/>
          <a:lstStyle/>
          <a:p>
            <a:r>
              <a:rPr lang="en-US" dirty="0" smtClean="0"/>
              <a:t>Now what?</a:t>
            </a:r>
            <a:endParaRPr lang="en-US" dirty="0"/>
          </a:p>
        </p:txBody>
      </p:sp>
      <p:sp>
        <p:nvSpPr>
          <p:cNvPr id="3" name="Content Placeholder 2"/>
          <p:cNvSpPr>
            <a:spLocks noGrp="1"/>
          </p:cNvSpPr>
          <p:nvPr>
            <p:ph idx="1"/>
          </p:nvPr>
        </p:nvSpPr>
        <p:spPr>
          <a:xfrm>
            <a:off x="457200" y="762000"/>
            <a:ext cx="7620000" cy="5638800"/>
          </a:xfrm>
        </p:spPr>
        <p:txBody>
          <a:bodyPr>
            <a:normAutofit/>
          </a:bodyPr>
          <a:lstStyle/>
          <a:p>
            <a:r>
              <a:rPr lang="en-US" dirty="0" smtClean="0"/>
              <a:t>Now that we have purified </a:t>
            </a:r>
            <a:r>
              <a:rPr lang="en-US" dirty="0" err="1" smtClean="0"/>
              <a:t>Verbosase</a:t>
            </a:r>
            <a:r>
              <a:rPr lang="en-US" dirty="0" smtClean="0"/>
              <a:t>, we can begin characterization!!!</a:t>
            </a:r>
          </a:p>
          <a:p>
            <a:pPr lvl="1"/>
            <a:r>
              <a:rPr lang="en-US" dirty="0" smtClean="0"/>
              <a:t>Obtain a structure:</a:t>
            </a:r>
          </a:p>
          <a:p>
            <a:pPr lvl="2"/>
            <a:r>
              <a:rPr lang="en-US" dirty="0" smtClean="0">
                <a:hlinkClick r:id="rId2"/>
              </a:rPr>
              <a:t>NMR</a:t>
            </a:r>
            <a:endParaRPr lang="en-US" dirty="0" smtClean="0"/>
          </a:p>
          <a:p>
            <a:pPr lvl="2"/>
            <a:r>
              <a:rPr lang="en-US" dirty="0" smtClean="0">
                <a:hlinkClick r:id="rId3"/>
              </a:rPr>
              <a:t>X-ray crystallography</a:t>
            </a:r>
            <a:endParaRPr lang="en-US" dirty="0" smtClean="0"/>
          </a:p>
          <a:p>
            <a:pPr lvl="1"/>
            <a:r>
              <a:rPr lang="en-US" dirty="0" smtClean="0"/>
              <a:t>Characterize the binding of Ca</a:t>
            </a:r>
            <a:r>
              <a:rPr lang="en-US" baseline="30000" dirty="0" smtClean="0"/>
              <a:t>2+</a:t>
            </a:r>
            <a:r>
              <a:rPr lang="en-US" dirty="0"/>
              <a:t>:</a:t>
            </a:r>
            <a:endParaRPr lang="en-US" dirty="0" smtClean="0"/>
          </a:p>
          <a:p>
            <a:pPr lvl="2"/>
            <a:r>
              <a:rPr lang="en-US" dirty="0" smtClean="0">
                <a:hlinkClick r:id="rId4"/>
              </a:rPr>
              <a:t>Isothermal Titration </a:t>
            </a:r>
            <a:r>
              <a:rPr lang="en-US" dirty="0" err="1" smtClean="0">
                <a:hlinkClick r:id="rId4"/>
              </a:rPr>
              <a:t>Calorimetry</a:t>
            </a:r>
            <a:r>
              <a:rPr lang="en-US" dirty="0" smtClean="0"/>
              <a:t>: Change in enthalpy (∆H), entropy (∆S) and Gibbs Free Energy (∆G) of binding, the number of binding sites, the binding affinity (</a:t>
            </a:r>
            <a:r>
              <a:rPr lang="en-US" dirty="0" err="1" smtClean="0"/>
              <a:t>K</a:t>
            </a:r>
            <a:r>
              <a:rPr lang="en-US" baseline="-25000" dirty="0" err="1" smtClean="0"/>
              <a:t>a</a:t>
            </a:r>
            <a:r>
              <a:rPr lang="en-US" dirty="0" smtClean="0"/>
              <a:t>).</a:t>
            </a:r>
          </a:p>
          <a:p>
            <a:pPr lvl="1"/>
            <a:r>
              <a:rPr lang="en-US" dirty="0" smtClean="0"/>
              <a:t>Characterize the thermodynamics of unfolding/protein stability:</a:t>
            </a:r>
          </a:p>
          <a:p>
            <a:pPr lvl="2"/>
            <a:r>
              <a:rPr lang="en-US" dirty="0" smtClean="0">
                <a:hlinkClick r:id="rId5"/>
              </a:rPr>
              <a:t>Differential Scanning </a:t>
            </a:r>
            <a:r>
              <a:rPr lang="en-US" dirty="0" err="1" smtClean="0">
                <a:hlinkClick r:id="rId5"/>
              </a:rPr>
              <a:t>Calorimetry</a:t>
            </a:r>
            <a:r>
              <a:rPr lang="en-US" dirty="0" smtClean="0"/>
              <a:t>: Melting temperature (T</a:t>
            </a:r>
            <a:r>
              <a:rPr lang="en-US" baseline="-25000" dirty="0" smtClean="0"/>
              <a:t>m</a:t>
            </a:r>
            <a:r>
              <a:rPr lang="en-US" dirty="0" smtClean="0"/>
              <a:t>) and change </a:t>
            </a:r>
            <a:r>
              <a:rPr lang="en-US" dirty="0"/>
              <a:t>in enthalpy (∆H), entropy (∆S) and Gibbs Free Energy (∆G) of </a:t>
            </a:r>
            <a:r>
              <a:rPr lang="en-US" dirty="0" smtClean="0"/>
              <a:t>unfolding. Does this change in the presence of Ca</a:t>
            </a:r>
            <a:r>
              <a:rPr lang="en-US" baseline="30000" dirty="0" smtClean="0"/>
              <a:t>2+</a:t>
            </a:r>
            <a:r>
              <a:rPr lang="en-US" dirty="0" smtClean="0"/>
              <a:t>.</a:t>
            </a:r>
          </a:p>
          <a:p>
            <a:pPr lvl="1"/>
            <a:r>
              <a:rPr lang="en-US" dirty="0" smtClean="0"/>
              <a:t>Aggregation in the presence or absence of ligand:</a:t>
            </a:r>
          </a:p>
          <a:p>
            <a:pPr lvl="2"/>
            <a:r>
              <a:rPr lang="en-US" dirty="0" smtClean="0">
                <a:hlinkClick r:id="rId6"/>
              </a:rPr>
              <a:t>Analytical Ultracentrifugation</a:t>
            </a:r>
            <a:r>
              <a:rPr lang="en-US" dirty="0" smtClean="0"/>
              <a:t>: based on diffusion through a gradient can determine if </a:t>
            </a:r>
            <a:r>
              <a:rPr lang="en-US" dirty="0" err="1" smtClean="0"/>
              <a:t>verbosase</a:t>
            </a:r>
            <a:r>
              <a:rPr lang="en-US" dirty="0" smtClean="0"/>
              <a:t> aggregates in the presence or absence of calcium </a:t>
            </a:r>
            <a:endParaRPr lang="en-US" dirty="0"/>
          </a:p>
        </p:txBody>
      </p:sp>
    </p:spTree>
    <p:extLst>
      <p:ext uri="{BB962C8B-B14F-4D97-AF65-F5344CB8AC3E}">
        <p14:creationId xmlns:p14="http://schemas.microsoft.com/office/powerpoint/2010/main" val="3159643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have learned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143000"/>
            <a:ext cx="5486399" cy="5397245"/>
          </a:xfrm>
        </p:spPr>
      </p:pic>
      <p:sp>
        <p:nvSpPr>
          <p:cNvPr id="5" name="Rectangle 4"/>
          <p:cNvSpPr/>
          <p:nvPr/>
        </p:nvSpPr>
        <p:spPr>
          <a:xfrm>
            <a:off x="2209800" y="5562600"/>
            <a:ext cx="3048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1545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Expressing </a:t>
            </a:r>
            <a:r>
              <a:rPr lang="en-US" dirty="0" err="1" smtClean="0"/>
              <a:t>Verbosase</a:t>
            </a:r>
            <a:endParaRPr lang="en-US" dirty="0"/>
          </a:p>
        </p:txBody>
      </p:sp>
      <p:sp>
        <p:nvSpPr>
          <p:cNvPr id="3" name="Content Placeholder 2"/>
          <p:cNvSpPr>
            <a:spLocks noGrp="1"/>
          </p:cNvSpPr>
          <p:nvPr>
            <p:ph idx="1"/>
          </p:nvPr>
        </p:nvSpPr>
        <p:spPr/>
        <p:txBody>
          <a:bodyPr/>
          <a:lstStyle/>
          <a:p>
            <a:r>
              <a:rPr lang="en-US" dirty="0" smtClean="0"/>
              <a:t>Identify the gene’s DNA sequence </a:t>
            </a:r>
          </a:p>
          <a:p>
            <a:r>
              <a:rPr lang="en-US" dirty="0" smtClean="0"/>
              <a:t>Insert that sequence into a vector plasmid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3426" y="2692741"/>
            <a:ext cx="3609974" cy="3127034"/>
          </a:xfrm>
          <a:prstGeom prst="rect">
            <a:avLst/>
          </a:prstGeom>
        </p:spPr>
      </p:pic>
      <p:sp>
        <p:nvSpPr>
          <p:cNvPr id="5" name="TextBox 4"/>
          <p:cNvSpPr txBox="1"/>
          <p:nvPr/>
        </p:nvSpPr>
        <p:spPr>
          <a:xfrm>
            <a:off x="6172200" y="6117771"/>
            <a:ext cx="1981200" cy="369332"/>
          </a:xfrm>
          <a:prstGeom prst="rect">
            <a:avLst/>
          </a:prstGeom>
          <a:noFill/>
        </p:spPr>
        <p:txBody>
          <a:bodyPr wrap="square" rtlCol="0">
            <a:spAutoFit/>
          </a:bodyPr>
          <a:lstStyle/>
          <a:p>
            <a:r>
              <a:rPr lang="en-US" dirty="0" smtClean="0">
                <a:hlinkClick r:id="rId3"/>
              </a:rPr>
              <a:t>Wiki - plasmid</a:t>
            </a:r>
            <a:endParaRPr lang="en-US" dirty="0"/>
          </a:p>
        </p:txBody>
      </p:sp>
      <p:sp>
        <p:nvSpPr>
          <p:cNvPr id="6" name="TextBox 5"/>
          <p:cNvSpPr txBox="1"/>
          <p:nvPr/>
        </p:nvSpPr>
        <p:spPr>
          <a:xfrm>
            <a:off x="1066800" y="5961289"/>
            <a:ext cx="2667000" cy="369332"/>
          </a:xfrm>
          <a:prstGeom prst="rect">
            <a:avLst/>
          </a:prstGeom>
          <a:noFill/>
        </p:spPr>
        <p:txBody>
          <a:bodyPr wrap="square" rtlCol="0">
            <a:spAutoFit/>
          </a:bodyPr>
          <a:lstStyle/>
          <a:p>
            <a:r>
              <a:rPr lang="en-US" dirty="0" smtClean="0">
                <a:hlinkClick r:id="rId4"/>
              </a:rPr>
              <a:t>Sequence a gene</a:t>
            </a:r>
            <a:endParaRPr lang="en-US"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000" y="2909888"/>
            <a:ext cx="2042800" cy="2909887"/>
          </a:xfrm>
          <a:prstGeom prst="rect">
            <a:avLst/>
          </a:prstGeom>
        </p:spPr>
      </p:pic>
    </p:spTree>
    <p:extLst>
      <p:ext uri="{BB962C8B-B14F-4D97-AF65-F5344CB8AC3E}">
        <p14:creationId xmlns:p14="http://schemas.microsoft.com/office/powerpoint/2010/main" val="1331505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 the plasmid into a host cell</a:t>
            </a:r>
            <a:endParaRPr lang="en-US" dirty="0"/>
          </a:p>
        </p:txBody>
      </p:sp>
      <p:sp>
        <p:nvSpPr>
          <p:cNvPr id="3" name="Content Placeholder 2"/>
          <p:cNvSpPr>
            <a:spLocks noGrp="1"/>
          </p:cNvSpPr>
          <p:nvPr>
            <p:ph idx="1"/>
          </p:nvPr>
        </p:nvSpPr>
        <p:spPr/>
        <p:txBody>
          <a:bodyPr/>
          <a:lstStyle/>
          <a:p>
            <a:r>
              <a:rPr lang="en-US" dirty="0" smtClean="0"/>
              <a:t>Usually use </a:t>
            </a:r>
            <a:r>
              <a:rPr lang="en-US" dirty="0" err="1" smtClean="0"/>
              <a:t>E.Coli</a:t>
            </a:r>
            <a:endParaRPr lang="en-US" dirty="0"/>
          </a:p>
          <a:p>
            <a:r>
              <a:rPr lang="en-US" dirty="0" smtClean="0"/>
              <a:t>The plasmid also contains genes that produce antibiotic resistance</a:t>
            </a:r>
          </a:p>
          <a:p>
            <a:r>
              <a:rPr lang="en-US" dirty="0" smtClean="0"/>
              <a:t>After cells reach optimal growth rate, “turn on” expression of your protein.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5417344"/>
            <a:ext cx="2667000" cy="125015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581400"/>
            <a:ext cx="1888569" cy="163591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0343" y="3454079"/>
            <a:ext cx="2819400" cy="189055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4989" y="5571350"/>
            <a:ext cx="2676525" cy="1257300"/>
          </a:xfrm>
          <a:prstGeom prst="rect">
            <a:avLst/>
          </a:prstGeom>
        </p:spPr>
      </p:pic>
    </p:spTree>
    <p:extLst>
      <p:ext uri="{BB962C8B-B14F-4D97-AF65-F5344CB8AC3E}">
        <p14:creationId xmlns:p14="http://schemas.microsoft.com/office/powerpoint/2010/main" val="2984229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and lyse the cells</a:t>
            </a:r>
            <a:endParaRPr lang="en-US" dirty="0"/>
          </a:p>
        </p:txBody>
      </p:sp>
      <p:sp>
        <p:nvSpPr>
          <p:cNvPr id="3" name="Content Placeholder 2"/>
          <p:cNvSpPr>
            <a:spLocks noGrp="1"/>
          </p:cNvSpPr>
          <p:nvPr>
            <p:ph idx="1"/>
          </p:nvPr>
        </p:nvSpPr>
        <p:spPr/>
        <p:txBody>
          <a:bodyPr/>
          <a:lstStyle/>
          <a:p>
            <a:r>
              <a:rPr lang="en-US" dirty="0" smtClean="0"/>
              <a:t>Spin the cells down to get a pellet</a:t>
            </a:r>
          </a:p>
          <a:p>
            <a:r>
              <a:rPr lang="en-US" dirty="0" smtClean="0"/>
              <a:t>Break open the cells using either force (</a:t>
            </a:r>
            <a:r>
              <a:rPr lang="en-US" dirty="0" err="1" smtClean="0"/>
              <a:t>french</a:t>
            </a:r>
            <a:r>
              <a:rPr lang="en-US" dirty="0" smtClean="0"/>
              <a:t> press) or cell </a:t>
            </a:r>
            <a:r>
              <a:rPr lang="en-US" dirty="0" err="1" smtClean="0"/>
              <a:t>lysis</a:t>
            </a:r>
            <a:r>
              <a:rPr lang="en-US" dirty="0" smtClean="0"/>
              <a:t> buffers</a:t>
            </a:r>
          </a:p>
          <a:p>
            <a:r>
              <a:rPr lang="en-US" dirty="0" smtClean="0"/>
              <a:t>Centrifuge to separate the insoluble hydrophobic biomolecules from the aqueous layer that contains hydrophilic molecules.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3886200"/>
            <a:ext cx="5559872" cy="2537731"/>
          </a:xfrm>
          <a:prstGeom prst="rect">
            <a:avLst/>
          </a:prstGeom>
        </p:spPr>
      </p:pic>
    </p:spTree>
    <p:extLst>
      <p:ext uri="{BB962C8B-B14F-4D97-AF65-F5344CB8AC3E}">
        <p14:creationId xmlns:p14="http://schemas.microsoft.com/office/powerpoint/2010/main" val="373613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990600"/>
          </a:xfrm>
        </p:spPr>
        <p:txBody>
          <a:bodyPr/>
          <a:lstStyle/>
          <a:p>
            <a:r>
              <a:rPr lang="en-US" dirty="0" smtClean="0"/>
              <a:t>Purify target protein</a:t>
            </a:r>
            <a:endParaRPr lang="en-US" dirty="0"/>
          </a:p>
        </p:txBody>
      </p:sp>
      <p:sp>
        <p:nvSpPr>
          <p:cNvPr id="3" name="Content Placeholder 2"/>
          <p:cNvSpPr>
            <a:spLocks noGrp="1"/>
          </p:cNvSpPr>
          <p:nvPr>
            <p:ph idx="1"/>
          </p:nvPr>
        </p:nvSpPr>
        <p:spPr/>
        <p:txBody>
          <a:bodyPr/>
          <a:lstStyle/>
          <a:p>
            <a:r>
              <a:rPr lang="en-US" dirty="0" smtClean="0"/>
              <a:t>Because </a:t>
            </a:r>
            <a:r>
              <a:rPr lang="en-US" dirty="0" err="1" smtClean="0"/>
              <a:t>verbosase</a:t>
            </a:r>
            <a:r>
              <a:rPr lang="en-US" dirty="0" smtClean="0"/>
              <a:t> is a globular protein that is soluble in water, we know that it is in the aqueous layer and not the pellet.</a:t>
            </a:r>
          </a:p>
          <a:p>
            <a:r>
              <a:rPr lang="en-US" dirty="0" smtClean="0"/>
              <a:t> Chromatography is commonly used to purify target proteins from the soup of other globular proteins and biomolecules in the aqueous layer of cell lysate.</a:t>
            </a:r>
          </a:p>
          <a:p>
            <a:pPr marL="11430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3772171"/>
            <a:ext cx="4343400" cy="2528479"/>
          </a:xfrm>
          <a:prstGeom prst="rect">
            <a:avLst/>
          </a:prstGeom>
        </p:spPr>
      </p:pic>
    </p:spTree>
    <p:extLst>
      <p:ext uri="{BB962C8B-B14F-4D97-AF65-F5344CB8AC3E}">
        <p14:creationId xmlns:p14="http://schemas.microsoft.com/office/powerpoint/2010/main" val="3415903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Chromatographic analogy</a:t>
            </a:r>
            <a:endParaRPr lang="en-US" dirty="0"/>
          </a:p>
        </p:txBody>
      </p:sp>
      <p:sp>
        <p:nvSpPr>
          <p:cNvPr id="3" name="Content Placeholder 2"/>
          <p:cNvSpPr>
            <a:spLocks noGrp="1"/>
          </p:cNvSpPr>
          <p:nvPr>
            <p:ph idx="1"/>
          </p:nvPr>
        </p:nvSpPr>
        <p:spPr/>
        <p:txBody>
          <a:bodyPr/>
          <a:lstStyle/>
          <a:p>
            <a:r>
              <a:rPr lang="en-US" dirty="0" smtClean="0"/>
              <a:t>Separating students based on eating habits:</a:t>
            </a:r>
            <a:endParaRPr lang="en-US" dirty="0"/>
          </a:p>
        </p:txBody>
      </p:sp>
    </p:spTree>
    <p:extLst>
      <p:ext uri="{BB962C8B-B14F-4D97-AF65-F5344CB8AC3E}">
        <p14:creationId xmlns:p14="http://schemas.microsoft.com/office/powerpoint/2010/main" val="203938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chromatography</a:t>
            </a:r>
            <a:endParaRPr lang="en-US" dirty="0"/>
          </a:p>
        </p:txBody>
      </p:sp>
      <p:sp>
        <p:nvSpPr>
          <p:cNvPr id="3" name="Content Placeholder 2"/>
          <p:cNvSpPr>
            <a:spLocks noGrp="1"/>
          </p:cNvSpPr>
          <p:nvPr>
            <p:ph idx="1"/>
          </p:nvPr>
        </p:nvSpPr>
        <p:spPr/>
        <p:txBody>
          <a:bodyPr/>
          <a:lstStyle/>
          <a:p>
            <a:r>
              <a:rPr lang="en-US" dirty="0" smtClean="0"/>
              <a:t>Hydrophobic interaction/ Normal phase/ reverse phase chromatography</a:t>
            </a:r>
          </a:p>
          <a:p>
            <a:pPr marL="114300" indent="0">
              <a:buNone/>
            </a:pPr>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2362200"/>
            <a:ext cx="5905500" cy="1333500"/>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36356"/>
          <a:stretch/>
        </p:blipFill>
        <p:spPr>
          <a:xfrm>
            <a:off x="1905000" y="4075593"/>
            <a:ext cx="4419600" cy="2687292"/>
          </a:xfrm>
          <a:prstGeom prst="rect">
            <a:avLst/>
          </a:prstGeom>
        </p:spPr>
      </p:pic>
    </p:spTree>
    <p:extLst>
      <p:ext uri="{BB962C8B-B14F-4D97-AF65-F5344CB8AC3E}">
        <p14:creationId xmlns:p14="http://schemas.microsoft.com/office/powerpoint/2010/main" val="2499976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chromatography</a:t>
            </a:r>
            <a:endParaRPr lang="en-US" dirty="0"/>
          </a:p>
        </p:txBody>
      </p:sp>
      <p:sp>
        <p:nvSpPr>
          <p:cNvPr id="3" name="Content Placeholder 2"/>
          <p:cNvSpPr>
            <a:spLocks noGrp="1"/>
          </p:cNvSpPr>
          <p:nvPr>
            <p:ph idx="1"/>
          </p:nvPr>
        </p:nvSpPr>
        <p:spPr/>
        <p:txBody>
          <a:bodyPr/>
          <a:lstStyle/>
          <a:p>
            <a:r>
              <a:rPr lang="en-US" dirty="0" smtClean="0"/>
              <a:t>Ion exchange</a:t>
            </a:r>
          </a:p>
          <a:p>
            <a:pPr marL="114300" indent="0">
              <a:buNone/>
            </a:pPr>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558143"/>
            <a:ext cx="6858000" cy="3570611"/>
          </a:xfrm>
          <a:prstGeom prst="rect">
            <a:avLst/>
          </a:prstGeom>
        </p:spPr>
      </p:pic>
    </p:spTree>
    <p:extLst>
      <p:ext uri="{BB962C8B-B14F-4D97-AF65-F5344CB8AC3E}">
        <p14:creationId xmlns:p14="http://schemas.microsoft.com/office/powerpoint/2010/main" val="3922145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chromatography</a:t>
            </a:r>
            <a:endParaRPr lang="en-US" dirty="0"/>
          </a:p>
        </p:txBody>
      </p:sp>
      <p:sp>
        <p:nvSpPr>
          <p:cNvPr id="3" name="Content Placeholder 2"/>
          <p:cNvSpPr>
            <a:spLocks noGrp="1"/>
          </p:cNvSpPr>
          <p:nvPr>
            <p:ph idx="1"/>
          </p:nvPr>
        </p:nvSpPr>
        <p:spPr/>
        <p:txBody>
          <a:bodyPr/>
          <a:lstStyle/>
          <a:p>
            <a:r>
              <a:rPr lang="en-US" dirty="0" smtClean="0"/>
              <a:t>Affinity Chromatography</a:t>
            </a:r>
          </a:p>
          <a:p>
            <a:pPr marL="114300" indent="0">
              <a:buNone/>
            </a:pPr>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2667000"/>
            <a:ext cx="5867400" cy="3716020"/>
          </a:xfrm>
          <a:prstGeom prst="rect">
            <a:avLst/>
          </a:prstGeom>
        </p:spPr>
      </p:pic>
    </p:spTree>
    <p:extLst>
      <p:ext uri="{BB962C8B-B14F-4D97-AF65-F5344CB8AC3E}">
        <p14:creationId xmlns:p14="http://schemas.microsoft.com/office/powerpoint/2010/main" val="39221454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910</TotalTime>
  <Words>540</Words>
  <Application>Microsoft Office PowerPoint</Application>
  <PresentationFormat>On-screen Show (4:3)</PresentationFormat>
  <Paragraphs>59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Biochemical Techniques</vt:lpstr>
      <vt:lpstr>Expressing Verbosase</vt:lpstr>
      <vt:lpstr>Insert the plasmid into a host cell</vt:lpstr>
      <vt:lpstr>Collect and lyse the cells</vt:lpstr>
      <vt:lpstr>Purify target protein</vt:lpstr>
      <vt:lpstr>Chromatographic analogy</vt:lpstr>
      <vt:lpstr>Types of chromatography</vt:lpstr>
      <vt:lpstr>Types of chromatography</vt:lpstr>
      <vt:lpstr>Types of chromatography</vt:lpstr>
      <vt:lpstr>Types of chromatography</vt:lpstr>
      <vt:lpstr>What chromatography techniques can we use to isolate verbosase?</vt:lpstr>
      <vt:lpstr>Size exclusion spectra</vt:lpstr>
      <vt:lpstr>Determine purity and identity</vt:lpstr>
      <vt:lpstr>PAGE analysis</vt:lpstr>
      <vt:lpstr>SDS-PAGE of Verbosase Column fractions</vt:lpstr>
      <vt:lpstr>Mass Spec</vt:lpstr>
      <vt:lpstr>MS spectra of peak 3 from SE of Verbosase</vt:lpstr>
      <vt:lpstr>Now what?</vt:lpstr>
      <vt:lpstr>What we have learned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Hayden, Katherine Leigh</dc:creator>
  <cp:lastModifiedBy>Hayden, Katherine Leigh</cp:lastModifiedBy>
  <cp:revision>26</cp:revision>
  <dcterms:created xsi:type="dcterms:W3CDTF">2014-09-17T14:11:50Z</dcterms:created>
  <dcterms:modified xsi:type="dcterms:W3CDTF">2014-09-18T21:03:03Z</dcterms:modified>
</cp:coreProperties>
</file>