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9" r:id="rId11"/>
    <p:sldId id="265" r:id="rId12"/>
    <p:sldId id="266" r:id="rId13"/>
    <p:sldId id="267" r:id="rId14"/>
    <p:sldId id="268" r:id="rId15"/>
    <p:sldId id="276"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2260" autoAdjust="0"/>
  </p:normalViewPr>
  <p:slideViewPr>
    <p:cSldViewPr>
      <p:cViewPr varScale="1">
        <p:scale>
          <a:sx n="60" d="100"/>
          <a:sy n="60" d="100"/>
        </p:scale>
        <p:origin x="308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5EDB1D-4ECC-4DE7-B8F1-E27073D8514C}" type="datetimeFigureOut">
              <a:rPr lang="en-US" smtClean="0"/>
              <a:t>9/23/2016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C53DB8-8ADA-45E2-A569-B0A2C95A8ADB}" type="slidenum">
              <a:rPr lang="en-US" smtClean="0"/>
              <a:t>‹#›</a:t>
            </a:fld>
            <a:endParaRPr lang="en-US"/>
          </a:p>
        </p:txBody>
      </p:sp>
    </p:spTree>
    <p:extLst>
      <p:ext uri="{BB962C8B-B14F-4D97-AF65-F5344CB8AC3E}">
        <p14:creationId xmlns:p14="http://schemas.microsoft.com/office/powerpoint/2010/main" val="3234548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everyone! At this point in the course, we have</a:t>
            </a:r>
            <a:r>
              <a:rPr lang="en-US" baseline="0" dirty="0"/>
              <a:t> just finished our discussions on the various classes of biomolecules that exist in the cell. For our next segment of the course, we will spend time talking about enzymes. Specifically we will discuss classes of enzymes, enzyme mechanisms, and enzyme kinetics. For this lecture, we are focusing on the basics of enzyme catalysis and will then explore some various enzyme classes and their mechanisms in more detail. If you are following along in </a:t>
            </a:r>
            <a:r>
              <a:rPr lang="en-US" baseline="0" dirty="0" err="1"/>
              <a:t>Voet</a:t>
            </a:r>
            <a:r>
              <a:rPr lang="en-US" baseline="0" dirty="0"/>
              <a:t>, </a:t>
            </a:r>
            <a:r>
              <a:rPr lang="en-US" baseline="0" dirty="0" err="1"/>
              <a:t>Voet</a:t>
            </a:r>
            <a:r>
              <a:rPr lang="en-US" baseline="0" dirty="0"/>
              <a:t> and Pratt, then we are in Chapter 11.</a:t>
            </a:r>
          </a:p>
          <a:p>
            <a:endParaRPr lang="en-US" baseline="0" dirty="0"/>
          </a:p>
          <a:p>
            <a:r>
              <a:rPr lang="en-US" baseline="0" dirty="0"/>
              <a:t>The content from this lecture will then be applied to our in class activity, S6, from the workbook in order to (1) apply our understanding of intermolecular forces to rate enhancement. (2) Explain general acid-base catalyzed reactions and apply to enzyme catalyzed reactions. (3) Generalize your understanding of rate enhancement of an acid/base catalyzed reaction to other types of enzyme-mediated catalysis. And (4) integrate our understanding of rate enhancement and rate determining step in </a:t>
            </a:r>
            <a:r>
              <a:rPr lang="en-US" baseline="0" dirty="0" err="1"/>
              <a:t>dG</a:t>
            </a:r>
            <a:r>
              <a:rPr lang="en-US" baseline="0" dirty="0"/>
              <a:t> versus reaction coordinate diagrams. </a:t>
            </a:r>
            <a:endParaRPr lang="en-US" dirty="0"/>
          </a:p>
        </p:txBody>
      </p:sp>
      <p:sp>
        <p:nvSpPr>
          <p:cNvPr id="4" name="Slide Number Placeholder 3"/>
          <p:cNvSpPr>
            <a:spLocks noGrp="1"/>
          </p:cNvSpPr>
          <p:nvPr>
            <p:ph type="sldNum" sz="quarter" idx="10"/>
          </p:nvPr>
        </p:nvSpPr>
        <p:spPr/>
        <p:txBody>
          <a:bodyPr/>
          <a:lstStyle/>
          <a:p>
            <a:fld id="{53C53DB8-8ADA-45E2-A569-B0A2C95A8ADB}" type="slidenum">
              <a:rPr lang="en-US" smtClean="0"/>
              <a:t>1</a:t>
            </a:fld>
            <a:endParaRPr lang="en-US"/>
          </a:p>
        </p:txBody>
      </p:sp>
    </p:spTree>
    <p:extLst>
      <p:ext uri="{BB962C8B-B14F-4D97-AF65-F5344CB8AC3E}">
        <p14:creationId xmlns:p14="http://schemas.microsoft.com/office/powerpoint/2010/main" val="40851385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Zymogens</a:t>
            </a:r>
            <a:r>
              <a:rPr lang="en-US" baseline="0" dirty="0"/>
              <a:t> are a unique category of enzymes. After synthesis these enzymes, the proenzyme, are inactive and only activate after proteolytic cleavage of a piece of the polypeptide chain. A classic example of a zymogen is trypsin, in which the proenzyme trypsinogen is cleaved by either </a:t>
            </a:r>
            <a:r>
              <a:rPr lang="en-US" baseline="0" dirty="0" err="1"/>
              <a:t>enteropeptidase</a:t>
            </a:r>
            <a:r>
              <a:rPr lang="en-US" baseline="0" dirty="0"/>
              <a:t> or another molecule of active trypsin near the N terminus to make a small peptide and the active form of trypsin. This is a great strategy that allows  the cell to have a large number of enzymes at the ready that can be quickly turned on when needed… typically seen in digestive enzymes. In the trypsin example, trypsinogen is stored in the </a:t>
            </a:r>
            <a:r>
              <a:rPr lang="en-US" baseline="0" dirty="0" err="1"/>
              <a:t>pancrease</a:t>
            </a:r>
            <a:r>
              <a:rPr lang="en-US" baseline="0" dirty="0"/>
              <a:t> and when we eat, it is transported into the stomach in which </a:t>
            </a:r>
            <a:r>
              <a:rPr lang="en-US" baseline="0" dirty="0" err="1"/>
              <a:t>enteroepetidase</a:t>
            </a:r>
            <a:r>
              <a:rPr lang="en-US" baseline="0" dirty="0"/>
              <a:t> will cleave and activate trypsin, and then both activated forms of trypsin and </a:t>
            </a:r>
            <a:r>
              <a:rPr lang="en-US" baseline="0" dirty="0" err="1"/>
              <a:t>enteroepetidases</a:t>
            </a:r>
            <a:r>
              <a:rPr lang="en-US" baseline="0" dirty="0"/>
              <a:t> can activate more molecules of trypsin. </a:t>
            </a:r>
            <a:endParaRPr lang="en-US" dirty="0"/>
          </a:p>
        </p:txBody>
      </p:sp>
      <p:sp>
        <p:nvSpPr>
          <p:cNvPr id="4" name="Slide Number Placeholder 3"/>
          <p:cNvSpPr>
            <a:spLocks noGrp="1"/>
          </p:cNvSpPr>
          <p:nvPr>
            <p:ph type="sldNum" sz="quarter" idx="10"/>
          </p:nvPr>
        </p:nvSpPr>
        <p:spPr/>
        <p:txBody>
          <a:bodyPr/>
          <a:lstStyle/>
          <a:p>
            <a:fld id="{53C53DB8-8ADA-45E2-A569-B0A2C95A8ADB}" type="slidenum">
              <a:rPr lang="en-US" smtClean="0"/>
              <a:t>10</a:t>
            </a:fld>
            <a:endParaRPr lang="en-US"/>
          </a:p>
        </p:txBody>
      </p:sp>
    </p:spTree>
    <p:extLst>
      <p:ext uri="{BB962C8B-B14F-4D97-AF65-F5344CB8AC3E}">
        <p14:creationId xmlns:p14="http://schemas.microsoft.com/office/powerpoint/2010/main" val="39946161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Again, as I mentioned previously, enzyme</a:t>
            </a:r>
            <a:r>
              <a:rPr lang="en-US" baseline="0" dirty="0"/>
              <a:t> catalysis works by stabilizing the transition state of the reaction thereby reducing the activation energy needed for the reaction to occur. By doing this we can greatly increase the rate of the reaction. </a:t>
            </a:r>
            <a:endParaRPr lang="en-US" dirty="0"/>
          </a:p>
        </p:txBody>
      </p:sp>
      <p:sp>
        <p:nvSpPr>
          <p:cNvPr id="4" name="Slide Number Placeholder 3"/>
          <p:cNvSpPr>
            <a:spLocks noGrp="1"/>
          </p:cNvSpPr>
          <p:nvPr>
            <p:ph type="sldNum" sz="quarter" idx="10"/>
          </p:nvPr>
        </p:nvSpPr>
        <p:spPr/>
        <p:txBody>
          <a:bodyPr/>
          <a:lstStyle/>
          <a:p>
            <a:fld id="{53C53DB8-8ADA-45E2-A569-B0A2C95A8ADB}" type="slidenum">
              <a:rPr lang="en-US" smtClean="0"/>
              <a:t>11</a:t>
            </a:fld>
            <a:endParaRPr lang="en-US"/>
          </a:p>
        </p:txBody>
      </p:sp>
    </p:spTree>
    <p:extLst>
      <p:ext uri="{BB962C8B-B14F-4D97-AF65-F5344CB8AC3E}">
        <p14:creationId xmlns:p14="http://schemas.microsoft.com/office/powerpoint/2010/main" val="21971748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Because</a:t>
            </a:r>
            <a:r>
              <a:rPr lang="en-US" baseline="0" dirty="0"/>
              <a:t> we are stabilizing the transition state through use of an enzyme, we now have what seems more like a stable intermediate, making our one step reaction more of a two step reaction in which A goes through a transition step to I and then I goes through a transition step to make P. There are two possibilities now for a rate determining step, either A can have the higher energy of activation to make its transition state and be the rate determining step, or the intermediate can have a higher energy of activation and it can be the rate determining step. I have seen cases for both, but often it is the first step, and we can only determine this through experimentation. </a:t>
            </a:r>
            <a:endParaRPr lang="en-US" dirty="0"/>
          </a:p>
        </p:txBody>
      </p:sp>
      <p:sp>
        <p:nvSpPr>
          <p:cNvPr id="4" name="Slide Number Placeholder 3"/>
          <p:cNvSpPr>
            <a:spLocks noGrp="1"/>
          </p:cNvSpPr>
          <p:nvPr>
            <p:ph type="sldNum" sz="quarter" idx="10"/>
          </p:nvPr>
        </p:nvSpPr>
        <p:spPr/>
        <p:txBody>
          <a:bodyPr/>
          <a:lstStyle/>
          <a:p>
            <a:fld id="{53C53DB8-8ADA-45E2-A569-B0A2C95A8ADB}" type="slidenum">
              <a:rPr lang="en-US" smtClean="0"/>
              <a:t>12</a:t>
            </a:fld>
            <a:endParaRPr lang="en-US"/>
          </a:p>
        </p:txBody>
      </p:sp>
    </p:spTree>
    <p:extLst>
      <p:ext uri="{BB962C8B-B14F-4D97-AF65-F5344CB8AC3E}">
        <p14:creationId xmlns:p14="http://schemas.microsoft.com/office/powerpoint/2010/main" val="30657001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you remember</a:t>
            </a:r>
            <a:r>
              <a:rPr lang="en-US" baseline="0" dirty="0"/>
              <a:t> I had mentioned that there are a number of catalytic mechanisms that an enzyme can utilize, and often enzymes utilize more than one. </a:t>
            </a:r>
            <a:endParaRPr lang="en-US" dirty="0"/>
          </a:p>
        </p:txBody>
      </p:sp>
      <p:sp>
        <p:nvSpPr>
          <p:cNvPr id="4" name="Slide Number Placeholder 3"/>
          <p:cNvSpPr>
            <a:spLocks noGrp="1"/>
          </p:cNvSpPr>
          <p:nvPr>
            <p:ph type="sldNum" sz="quarter" idx="10"/>
          </p:nvPr>
        </p:nvSpPr>
        <p:spPr/>
        <p:txBody>
          <a:bodyPr/>
          <a:lstStyle/>
          <a:p>
            <a:fld id="{53C53DB8-8ADA-45E2-A569-B0A2C95A8ADB}" type="slidenum">
              <a:rPr lang="en-US" smtClean="0"/>
              <a:t>13</a:t>
            </a:fld>
            <a:endParaRPr lang="en-US"/>
          </a:p>
        </p:txBody>
      </p:sp>
    </p:spTree>
    <p:extLst>
      <p:ext uri="{BB962C8B-B14F-4D97-AF65-F5344CB8AC3E}">
        <p14:creationId xmlns:p14="http://schemas.microsoft.com/office/powerpoint/2010/main" val="18079063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classic example of substrate specificity</a:t>
            </a:r>
            <a:r>
              <a:rPr lang="en-US" baseline="0" dirty="0"/>
              <a:t> is the enzyme class, proteases. Proteases cleave peptide bonds after very certain amino acids, and this specificity is driven by what can fit into the binding pocket. In Chymotrypsin, we have a large mostly hydrophobic pocket in which can fit large bulky aromatic rings, allowing </a:t>
            </a:r>
            <a:r>
              <a:rPr lang="en-US" baseline="0" dirty="0" err="1"/>
              <a:t>chymotrypisin</a:t>
            </a:r>
            <a:r>
              <a:rPr lang="en-US" baseline="0" dirty="0"/>
              <a:t> to cleave specifically after </a:t>
            </a:r>
            <a:r>
              <a:rPr lang="en-US" baseline="0" dirty="0" err="1"/>
              <a:t>Phe</a:t>
            </a:r>
            <a:r>
              <a:rPr lang="en-US" baseline="0" dirty="0"/>
              <a:t>, or tyrosine. Trypsin, however, has a deep shallow pocket with a negatively charged asp reside at the bottom; this pocket is perfect for Lys residues to fit into and interact through their positively charged amino groups. Elastase has a very shallow and hydrophobic pocket that is perfect for </a:t>
            </a:r>
            <a:r>
              <a:rPr lang="en-US" baseline="0" dirty="0" err="1"/>
              <a:t>alanines</a:t>
            </a:r>
            <a:r>
              <a:rPr lang="en-US" baseline="0" dirty="0"/>
              <a:t> and </a:t>
            </a:r>
            <a:r>
              <a:rPr lang="en-US" baseline="0" dirty="0" err="1"/>
              <a:t>glycines</a:t>
            </a:r>
            <a:r>
              <a:rPr lang="en-US" baseline="0" dirty="0"/>
              <a:t>. </a:t>
            </a:r>
            <a:endParaRPr lang="en-US" dirty="0"/>
          </a:p>
        </p:txBody>
      </p:sp>
      <p:sp>
        <p:nvSpPr>
          <p:cNvPr id="4" name="Slide Number Placeholder 3"/>
          <p:cNvSpPr>
            <a:spLocks noGrp="1"/>
          </p:cNvSpPr>
          <p:nvPr>
            <p:ph type="sldNum" sz="quarter" idx="10"/>
          </p:nvPr>
        </p:nvSpPr>
        <p:spPr/>
        <p:txBody>
          <a:bodyPr/>
          <a:lstStyle/>
          <a:p>
            <a:fld id="{53C53DB8-8ADA-45E2-A569-B0A2C95A8ADB}" type="slidenum">
              <a:rPr lang="en-US" smtClean="0"/>
              <a:t>14</a:t>
            </a:fld>
            <a:endParaRPr lang="en-US"/>
          </a:p>
        </p:txBody>
      </p:sp>
    </p:spTree>
    <p:extLst>
      <p:ext uri="{BB962C8B-B14F-4D97-AF65-F5344CB8AC3E}">
        <p14:creationId xmlns:p14="http://schemas.microsoft.com/office/powerpoint/2010/main" val="781626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each protease may have a different binding pocket to help orient specific amino acids into the active site of the enzyme, they all share a common mechanism called the serine protease catalytic triad. This trio of three amino acids, </a:t>
            </a:r>
            <a:r>
              <a:rPr lang="en-US" dirty="0" err="1" smtClean="0"/>
              <a:t>Serin</a:t>
            </a:r>
            <a:r>
              <a:rPr lang="en-US" dirty="0" smtClean="0"/>
              <a:t> 185, Histidine 57, and Aspartic</a:t>
            </a:r>
            <a:r>
              <a:rPr lang="en-US" baseline="0" dirty="0" smtClean="0"/>
              <a:t> acid 102 work in concert to bind and cleave the peptide bond of the substrate. Lets take a step by step look.</a:t>
            </a:r>
            <a:endParaRPr lang="en-US" dirty="0"/>
          </a:p>
        </p:txBody>
      </p:sp>
      <p:sp>
        <p:nvSpPr>
          <p:cNvPr id="4" name="Slide Number Placeholder 3"/>
          <p:cNvSpPr>
            <a:spLocks noGrp="1"/>
          </p:cNvSpPr>
          <p:nvPr>
            <p:ph type="sldNum" sz="quarter" idx="10"/>
          </p:nvPr>
        </p:nvSpPr>
        <p:spPr/>
        <p:txBody>
          <a:bodyPr/>
          <a:lstStyle/>
          <a:p>
            <a:fld id="{53C53DB8-8ADA-45E2-A569-B0A2C95A8ADB}" type="slidenum">
              <a:rPr lang="en-US" smtClean="0"/>
              <a:t>15</a:t>
            </a:fld>
            <a:endParaRPr lang="en-US"/>
          </a:p>
        </p:txBody>
      </p:sp>
    </p:spTree>
    <p:extLst>
      <p:ext uri="{BB962C8B-B14F-4D97-AF65-F5344CB8AC3E}">
        <p14:creationId xmlns:p14="http://schemas.microsoft.com/office/powerpoint/2010/main" val="21122548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absence of a substrate, the</a:t>
            </a:r>
            <a:r>
              <a:rPr lang="en-US" baseline="0" dirty="0" smtClean="0"/>
              <a:t> aspartic acid residue is forming a hydrogen bond with histidine 57, which helps orient the </a:t>
            </a:r>
            <a:r>
              <a:rPr lang="en-US" baseline="0" dirty="0" err="1" smtClean="0"/>
              <a:t>unprotonated</a:t>
            </a:r>
            <a:r>
              <a:rPr lang="en-US" baseline="0" dirty="0" smtClean="0"/>
              <a:t> nitrogen of histidine near the hydroxyl of serine. Under normal conditions, Serine would not lose the hydrogen from its hydroxyl group until around pH 13; however hydrogen bonding interactions between histidine and serine help make the oxygen atom on serine more reactive. Once the </a:t>
            </a:r>
            <a:r>
              <a:rPr lang="en-US" baseline="0" dirty="0" err="1" smtClean="0"/>
              <a:t>substratre</a:t>
            </a:r>
            <a:r>
              <a:rPr lang="en-US" baseline="0" dirty="0" smtClean="0"/>
              <a:t> for the protease enters the binding pocket and positions the carbonyl carbon of the peptide bond within the vicinity of that reactive serine oxygen, serine will then lose its hydrogen to histidine and the oxygen with serine will perform a nucleophilic attach to the carbonyl carbon to form a tetrahedral intermediate, resulting in a covalent bond between the peptide and serine. </a:t>
            </a:r>
            <a:endParaRPr lang="en-US" dirty="0"/>
          </a:p>
        </p:txBody>
      </p:sp>
      <p:sp>
        <p:nvSpPr>
          <p:cNvPr id="4" name="Slide Number Placeholder 3"/>
          <p:cNvSpPr>
            <a:spLocks noGrp="1"/>
          </p:cNvSpPr>
          <p:nvPr>
            <p:ph type="sldNum" sz="quarter" idx="10"/>
          </p:nvPr>
        </p:nvSpPr>
        <p:spPr/>
        <p:txBody>
          <a:bodyPr/>
          <a:lstStyle/>
          <a:p>
            <a:fld id="{53C53DB8-8ADA-45E2-A569-B0A2C95A8ADB}" type="slidenum">
              <a:rPr lang="en-US" smtClean="0"/>
              <a:t>16</a:t>
            </a:fld>
            <a:endParaRPr lang="en-US"/>
          </a:p>
        </p:txBody>
      </p:sp>
    </p:spTree>
    <p:extLst>
      <p:ext uri="{BB962C8B-B14F-4D97-AF65-F5344CB8AC3E}">
        <p14:creationId xmlns:p14="http://schemas.microsoft.com/office/powerpoint/2010/main" val="3087970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next step of the reaction, the nitrogen</a:t>
            </a:r>
            <a:r>
              <a:rPr lang="en-US" baseline="0" dirty="0" smtClean="0"/>
              <a:t> within the peptide bond then acts as a general acid to attach the hydrogen from histidine to break down the tetrahedral intermediate and are now have an acyl-enzyme intermediate the with c-terminal end of the peptide still bound to the enzyme, and a new n-terminus if the cleaved polypeptide chain is now free to exit the active site. </a:t>
            </a:r>
            <a:endParaRPr lang="en-US" dirty="0"/>
          </a:p>
        </p:txBody>
      </p:sp>
      <p:sp>
        <p:nvSpPr>
          <p:cNvPr id="4" name="Slide Number Placeholder 3"/>
          <p:cNvSpPr>
            <a:spLocks noGrp="1"/>
          </p:cNvSpPr>
          <p:nvPr>
            <p:ph type="sldNum" sz="quarter" idx="10"/>
          </p:nvPr>
        </p:nvSpPr>
        <p:spPr/>
        <p:txBody>
          <a:bodyPr/>
          <a:lstStyle/>
          <a:p>
            <a:fld id="{53C53DB8-8ADA-45E2-A569-B0A2C95A8ADB}" type="slidenum">
              <a:rPr lang="en-US" smtClean="0"/>
              <a:t>17</a:t>
            </a:fld>
            <a:endParaRPr lang="en-US"/>
          </a:p>
        </p:txBody>
      </p:sp>
    </p:spTree>
    <p:extLst>
      <p:ext uri="{BB962C8B-B14F-4D97-AF65-F5344CB8AC3E}">
        <p14:creationId xmlns:p14="http://schemas.microsoft.com/office/powerpoint/2010/main" val="35705939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step three, the new amine product</a:t>
            </a:r>
            <a:r>
              <a:rPr lang="en-US" baseline="0" dirty="0" smtClean="0"/>
              <a:t> is released and is replaced by a water.</a:t>
            </a:r>
            <a:endParaRPr lang="en-US" dirty="0"/>
          </a:p>
        </p:txBody>
      </p:sp>
      <p:sp>
        <p:nvSpPr>
          <p:cNvPr id="4" name="Slide Number Placeholder 3"/>
          <p:cNvSpPr>
            <a:spLocks noGrp="1"/>
          </p:cNvSpPr>
          <p:nvPr>
            <p:ph type="sldNum" sz="quarter" idx="10"/>
          </p:nvPr>
        </p:nvSpPr>
        <p:spPr/>
        <p:txBody>
          <a:bodyPr/>
          <a:lstStyle/>
          <a:p>
            <a:fld id="{53C53DB8-8ADA-45E2-A569-B0A2C95A8ADB}" type="slidenum">
              <a:rPr lang="en-US" smtClean="0"/>
              <a:t>18</a:t>
            </a:fld>
            <a:endParaRPr lang="en-US"/>
          </a:p>
        </p:txBody>
      </p:sp>
    </p:spTree>
    <p:extLst>
      <p:ext uri="{BB962C8B-B14F-4D97-AF65-F5344CB8AC3E}">
        <p14:creationId xmlns:p14="http://schemas.microsoft.com/office/powerpoint/2010/main" val="11564284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water molecule can then</a:t>
            </a:r>
            <a:r>
              <a:rPr lang="en-US" baseline="0" dirty="0" smtClean="0"/>
              <a:t> undergo acid/base catalysis by losing a hydrogen to histidine, followed immediately by a nucleophilic attach of the oxygen to the carbonyl carbon of the peptide, forming a second tetrahedral intermediate. </a:t>
            </a:r>
            <a:endParaRPr lang="en-US" dirty="0"/>
          </a:p>
        </p:txBody>
      </p:sp>
      <p:sp>
        <p:nvSpPr>
          <p:cNvPr id="4" name="Slide Number Placeholder 3"/>
          <p:cNvSpPr>
            <a:spLocks noGrp="1"/>
          </p:cNvSpPr>
          <p:nvPr>
            <p:ph type="sldNum" sz="quarter" idx="10"/>
          </p:nvPr>
        </p:nvSpPr>
        <p:spPr/>
        <p:txBody>
          <a:bodyPr/>
          <a:lstStyle/>
          <a:p>
            <a:fld id="{53C53DB8-8ADA-45E2-A569-B0A2C95A8ADB}" type="slidenum">
              <a:rPr lang="en-US" smtClean="0"/>
              <a:t>19</a:t>
            </a:fld>
            <a:endParaRPr lang="en-US"/>
          </a:p>
        </p:txBody>
      </p:sp>
    </p:spTree>
    <p:extLst>
      <p:ext uri="{BB962C8B-B14F-4D97-AF65-F5344CB8AC3E}">
        <p14:creationId xmlns:p14="http://schemas.microsoft.com/office/powerpoint/2010/main" val="375429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you watch this video, </a:t>
            </a:r>
            <a:r>
              <a:rPr lang="en-US" baseline="0" dirty="0"/>
              <a:t>please be sure to keep these learning objectives in the back of your mind. Meeting these learning objectives will help prepare us for our in class activity. Also, do not forget to post your muddiest point question and answer to the discussion board after you have completed this video.</a:t>
            </a:r>
            <a:endParaRPr lang="en-US" dirty="0"/>
          </a:p>
        </p:txBody>
      </p:sp>
      <p:sp>
        <p:nvSpPr>
          <p:cNvPr id="4" name="Slide Number Placeholder 3"/>
          <p:cNvSpPr>
            <a:spLocks noGrp="1"/>
          </p:cNvSpPr>
          <p:nvPr>
            <p:ph type="sldNum" sz="quarter" idx="10"/>
          </p:nvPr>
        </p:nvSpPr>
        <p:spPr/>
        <p:txBody>
          <a:bodyPr/>
          <a:lstStyle/>
          <a:p>
            <a:fld id="{53C53DB8-8ADA-45E2-A569-B0A2C95A8ADB}" type="slidenum">
              <a:rPr lang="en-US" smtClean="0"/>
              <a:t>2</a:t>
            </a:fld>
            <a:endParaRPr lang="en-US"/>
          </a:p>
        </p:txBody>
      </p:sp>
    </p:spTree>
    <p:extLst>
      <p:ext uri="{BB962C8B-B14F-4D97-AF65-F5344CB8AC3E}">
        <p14:creationId xmlns:p14="http://schemas.microsoft.com/office/powerpoint/2010/main" val="26403135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step</a:t>
            </a:r>
            <a:r>
              <a:rPr lang="en-US" baseline="0" dirty="0" smtClean="0"/>
              <a:t> five, a general acid catalysis aids in the breakdown of the tetrahedral, where the oxygen on serine grabs the proton from histidine, breaking the bond between serine and the carbonyl. The C-terminus end of the cleaved polypeptide is now able to exit the active site, and as you can see, we have regenerated our enzyme. </a:t>
            </a:r>
          </a:p>
          <a:p>
            <a:endParaRPr lang="en-US" baseline="0" dirty="0" smtClean="0"/>
          </a:p>
          <a:p>
            <a:r>
              <a:rPr lang="en-US" baseline="0" dirty="0" smtClean="0"/>
              <a:t>In this example alone, of a serine protease, we were able to see how an enzyme could employ a number of different mechanisms from orientation and proximity to position the peptide bond near the catalytic triad, to general acid/base catalysis through the use of histidine and water, and covalent catalysis through a covalent bond between serine and the peptide that was able to stabilize two different tetrahedral intermediates.</a:t>
            </a:r>
          </a:p>
          <a:p>
            <a:endParaRPr lang="en-US" baseline="0" dirty="0" smtClean="0"/>
          </a:p>
          <a:p>
            <a:r>
              <a:rPr lang="en-US" baseline="0" dirty="0" smtClean="0"/>
              <a:t>In class, we will be working on activity S9 from the workbook which will allow us to explore both the differences in the energy of activation with and without an enzyme for various reactions, as well as get some hands on practice in determining various mechanisms and the chemical roles of various amino acids within the active site, much as we just did in walking through the protease examples. See you then! </a:t>
            </a:r>
            <a:endParaRPr lang="en-US" dirty="0"/>
          </a:p>
        </p:txBody>
      </p:sp>
      <p:sp>
        <p:nvSpPr>
          <p:cNvPr id="4" name="Slide Number Placeholder 3"/>
          <p:cNvSpPr>
            <a:spLocks noGrp="1"/>
          </p:cNvSpPr>
          <p:nvPr>
            <p:ph type="sldNum" sz="quarter" idx="10"/>
          </p:nvPr>
        </p:nvSpPr>
        <p:spPr/>
        <p:txBody>
          <a:bodyPr/>
          <a:lstStyle/>
          <a:p>
            <a:fld id="{53C53DB8-8ADA-45E2-A569-B0A2C95A8ADB}" type="slidenum">
              <a:rPr lang="en-US" smtClean="0"/>
              <a:t>20</a:t>
            </a:fld>
            <a:endParaRPr lang="en-US"/>
          </a:p>
        </p:txBody>
      </p:sp>
    </p:spTree>
    <p:extLst>
      <p:ext uri="{BB962C8B-B14F-4D97-AF65-F5344CB8AC3E}">
        <p14:creationId xmlns:p14="http://schemas.microsoft.com/office/powerpoint/2010/main" val="2100742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Enzymes are proteins that catalyze reactions in the cell. These molecules govern nearly all biochemical reactions in the</a:t>
            </a:r>
            <a:r>
              <a:rPr lang="en-US" baseline="0" dirty="0"/>
              <a:t> cell and are able to sped up reactions by lowering the energy of activation. In our example reaction here, the reactants A and B react to give products P and Q, although we can see this reaction is exergonic and spontaneous (meaning the energy level of the products is lower than that of the products), we have to first go through a transition state that has a large energy of activation. Meaning although this reaction has an overall favorable </a:t>
            </a:r>
            <a:r>
              <a:rPr lang="en-US" baseline="0" dirty="0" err="1"/>
              <a:t>dG</a:t>
            </a:r>
            <a:r>
              <a:rPr lang="en-US" baseline="0" dirty="0"/>
              <a:t>, it may take a long to get to the transition state. Enzymes, however, are able to stabilize the transition state, which decreases the energy of activation significantly and allows the reaction to occur much more quickly.</a:t>
            </a:r>
            <a:endParaRPr lang="en-US" dirty="0"/>
          </a:p>
        </p:txBody>
      </p:sp>
      <p:sp>
        <p:nvSpPr>
          <p:cNvPr id="4" name="Slide Number Placeholder 3"/>
          <p:cNvSpPr>
            <a:spLocks noGrp="1"/>
          </p:cNvSpPr>
          <p:nvPr>
            <p:ph type="sldNum" sz="quarter" idx="10"/>
          </p:nvPr>
        </p:nvSpPr>
        <p:spPr/>
        <p:txBody>
          <a:bodyPr/>
          <a:lstStyle/>
          <a:p>
            <a:fld id="{53C53DB8-8ADA-45E2-A569-B0A2C95A8ADB}" type="slidenum">
              <a:rPr lang="en-US" smtClean="0"/>
              <a:t>3</a:t>
            </a:fld>
            <a:endParaRPr lang="en-US"/>
          </a:p>
        </p:txBody>
      </p:sp>
    </p:spTree>
    <p:extLst>
      <p:ext uri="{BB962C8B-B14F-4D97-AF65-F5344CB8AC3E}">
        <p14:creationId xmlns:p14="http://schemas.microsoft.com/office/powerpoint/2010/main" val="285573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you make be asking yourself, how do enzymes do that? Well there are some specific mechanisms that enzymes</a:t>
            </a:r>
            <a:r>
              <a:rPr lang="en-US" baseline="0" dirty="0"/>
              <a:t> do employ in order to bring down the energy of activation that we will explore in a few minutes, but at the heart of all of these mechanisms, enzymes utilize a specific arrangement of functional groups within an active site to promote specific interactions with the substrate. These </a:t>
            </a:r>
            <a:r>
              <a:rPr lang="en-US" baseline="0" dirty="0" err="1"/>
              <a:t>stereospecifically</a:t>
            </a:r>
            <a:r>
              <a:rPr lang="en-US" baseline="0" dirty="0"/>
              <a:t> arranged functional groups not only help to draw in the substrate but also trigger an induced fit, in which a conformational change within the active site upon binding aids in the formation of the transition state of the substrate. </a:t>
            </a:r>
            <a:endParaRPr lang="en-US" dirty="0"/>
          </a:p>
        </p:txBody>
      </p:sp>
      <p:sp>
        <p:nvSpPr>
          <p:cNvPr id="4" name="Slide Number Placeholder 3"/>
          <p:cNvSpPr>
            <a:spLocks noGrp="1"/>
          </p:cNvSpPr>
          <p:nvPr>
            <p:ph type="sldNum" sz="quarter" idx="10"/>
          </p:nvPr>
        </p:nvSpPr>
        <p:spPr/>
        <p:txBody>
          <a:bodyPr/>
          <a:lstStyle/>
          <a:p>
            <a:fld id="{53C53DB8-8ADA-45E2-A569-B0A2C95A8ADB}" type="slidenum">
              <a:rPr lang="en-US" smtClean="0"/>
              <a:t>4</a:t>
            </a:fld>
            <a:endParaRPr lang="en-US"/>
          </a:p>
        </p:txBody>
      </p:sp>
    </p:spTree>
    <p:extLst>
      <p:ext uri="{BB962C8B-B14F-4D97-AF65-F5344CB8AC3E}">
        <p14:creationId xmlns:p14="http://schemas.microsoft.com/office/powerpoint/2010/main" val="13191302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 number of advantages</a:t>
            </a:r>
            <a:r>
              <a:rPr lang="en-US" baseline="0" dirty="0"/>
              <a:t> to using enzymes in order to govern reactions such as higher reaction rates, the ability to perform a reaction at milder conditions such as under </a:t>
            </a:r>
            <a:r>
              <a:rPr lang="en-US" baseline="0" dirty="0" err="1"/>
              <a:t>physiologicial</a:t>
            </a:r>
            <a:r>
              <a:rPr lang="en-US" baseline="0" dirty="0"/>
              <a:t> conditions of the cell, we can also have greater reaction specificity, as well as a capacity for regulation. By utilizing inhibitors and activators we can quickly control the rate of the enzymatic reaction.</a:t>
            </a:r>
            <a:endParaRPr lang="en-US" dirty="0"/>
          </a:p>
        </p:txBody>
      </p:sp>
      <p:sp>
        <p:nvSpPr>
          <p:cNvPr id="4" name="Slide Number Placeholder 3"/>
          <p:cNvSpPr>
            <a:spLocks noGrp="1"/>
          </p:cNvSpPr>
          <p:nvPr>
            <p:ph type="sldNum" sz="quarter" idx="10"/>
          </p:nvPr>
        </p:nvSpPr>
        <p:spPr/>
        <p:txBody>
          <a:bodyPr/>
          <a:lstStyle/>
          <a:p>
            <a:fld id="{53C53DB8-8ADA-45E2-A569-B0A2C95A8ADB}" type="slidenum">
              <a:rPr lang="en-US" smtClean="0"/>
              <a:t>5</a:t>
            </a:fld>
            <a:endParaRPr lang="en-US"/>
          </a:p>
        </p:txBody>
      </p:sp>
    </p:spTree>
    <p:extLst>
      <p:ext uri="{BB962C8B-B14F-4D97-AF65-F5344CB8AC3E}">
        <p14:creationId xmlns:p14="http://schemas.microsoft.com/office/powerpoint/2010/main" val="30787982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6 basic enzymatic</a:t>
            </a:r>
            <a:r>
              <a:rPr lang="en-US" baseline="0" dirty="0"/>
              <a:t> classifications, which are named after the types of reactions they catalyze: </a:t>
            </a:r>
            <a:r>
              <a:rPr lang="en-US" baseline="0" dirty="0" err="1"/>
              <a:t>Oxidoreducateses</a:t>
            </a:r>
            <a:r>
              <a:rPr lang="en-US" baseline="0" dirty="0"/>
              <a:t> catalyze….</a:t>
            </a:r>
            <a:endParaRPr lang="en-US" dirty="0"/>
          </a:p>
        </p:txBody>
      </p:sp>
      <p:sp>
        <p:nvSpPr>
          <p:cNvPr id="4" name="Slide Number Placeholder 3"/>
          <p:cNvSpPr>
            <a:spLocks noGrp="1"/>
          </p:cNvSpPr>
          <p:nvPr>
            <p:ph type="sldNum" sz="quarter" idx="10"/>
          </p:nvPr>
        </p:nvSpPr>
        <p:spPr/>
        <p:txBody>
          <a:bodyPr/>
          <a:lstStyle/>
          <a:p>
            <a:fld id="{53C53DB8-8ADA-45E2-A569-B0A2C95A8ADB}" type="slidenum">
              <a:rPr lang="en-US" smtClean="0"/>
              <a:t>6</a:t>
            </a:fld>
            <a:endParaRPr lang="en-US"/>
          </a:p>
        </p:txBody>
      </p:sp>
    </p:spTree>
    <p:extLst>
      <p:ext uri="{BB962C8B-B14F-4D97-AF65-F5344CB8AC3E}">
        <p14:creationId xmlns:p14="http://schemas.microsoft.com/office/powerpoint/2010/main" val="40759398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Enzymes are very specific for their</a:t>
            </a:r>
            <a:r>
              <a:rPr lang="en-US" baseline="0" dirty="0"/>
              <a:t> substrates. The active site is not only a geometric match for the substrate but is often an electronic or chemical match as well, in order to maximize hydrogen bonding, ionic interactions, and van der </a:t>
            </a:r>
            <a:r>
              <a:rPr lang="en-US" baseline="0" dirty="0" err="1"/>
              <a:t>waal</a:t>
            </a:r>
            <a:r>
              <a:rPr lang="en-US" baseline="0" dirty="0"/>
              <a:t> contacts. While the active site is largely preformed to the substrate, we actually undergo some conformational changes within the active site upon binding, which is called an induced fit. It is believed that the induced fit brought on upon the correct substrate is what spurs the enzyme to begin pushing the substrates towards the transition state in order to catalyze the reaction. An analogy I like to use is to think about a glove on the table, it has mostly the shape of a hand, but once you put your hand it, the shape changes in order to fit your hand perfectly. </a:t>
            </a:r>
            <a:endParaRPr lang="en-US" dirty="0"/>
          </a:p>
        </p:txBody>
      </p:sp>
      <p:sp>
        <p:nvSpPr>
          <p:cNvPr id="4" name="Slide Number Placeholder 3"/>
          <p:cNvSpPr>
            <a:spLocks noGrp="1"/>
          </p:cNvSpPr>
          <p:nvPr>
            <p:ph type="sldNum" sz="quarter" idx="10"/>
          </p:nvPr>
        </p:nvSpPr>
        <p:spPr/>
        <p:txBody>
          <a:bodyPr/>
          <a:lstStyle/>
          <a:p>
            <a:fld id="{53C53DB8-8ADA-45E2-A569-B0A2C95A8ADB}" type="slidenum">
              <a:rPr lang="en-US" smtClean="0"/>
              <a:t>7</a:t>
            </a:fld>
            <a:endParaRPr lang="en-US"/>
          </a:p>
        </p:txBody>
      </p:sp>
    </p:spTree>
    <p:extLst>
      <p:ext uri="{BB962C8B-B14F-4D97-AF65-F5344CB8AC3E}">
        <p14:creationId xmlns:p14="http://schemas.microsoft.com/office/powerpoint/2010/main" val="26511299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you recall from chapter 4, the</a:t>
            </a:r>
            <a:r>
              <a:rPr lang="en-US" baseline="0" dirty="0"/>
              <a:t> building blocks of enzymes, amino acids, are themselves chiral, therefor enzymes are also stereospecific too, which gives them the ability to be very specific for their substrates. As you recall from some of our conversation about our ability to break down only D sugars and not L sugars, well that’s because our enzymes can not recognize the L confirmation, in the L confirmation the sugar would have its hydroxyl groups pointed in the opposite direction than what the enzyme active site is designed for. </a:t>
            </a:r>
            <a:endParaRPr lang="en-US" dirty="0"/>
          </a:p>
        </p:txBody>
      </p:sp>
      <p:sp>
        <p:nvSpPr>
          <p:cNvPr id="4" name="Slide Number Placeholder 3"/>
          <p:cNvSpPr>
            <a:spLocks noGrp="1"/>
          </p:cNvSpPr>
          <p:nvPr>
            <p:ph type="sldNum" sz="quarter" idx="10"/>
          </p:nvPr>
        </p:nvSpPr>
        <p:spPr/>
        <p:txBody>
          <a:bodyPr/>
          <a:lstStyle/>
          <a:p>
            <a:fld id="{53C53DB8-8ADA-45E2-A569-B0A2C95A8ADB}" type="slidenum">
              <a:rPr lang="en-US" smtClean="0"/>
              <a:t>8</a:t>
            </a:fld>
            <a:endParaRPr lang="en-US"/>
          </a:p>
        </p:txBody>
      </p:sp>
    </p:spTree>
    <p:extLst>
      <p:ext uri="{BB962C8B-B14F-4D97-AF65-F5344CB8AC3E}">
        <p14:creationId xmlns:p14="http://schemas.microsoft.com/office/powerpoint/2010/main" val="11055047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Enzymes</a:t>
            </a:r>
            <a:r>
              <a:rPr lang="en-US" baseline="0" dirty="0"/>
              <a:t> can often use other small molecules in order to carry out their function, and these are called cofactors. Cofactors can either be metal ions such as iron, or sodium; or they can be organic molecules such as ATP or NADH. If a cofactor is transient, meaning it is not covalently bound to the enzyme and can come off the enzyme, then it is considered a </a:t>
            </a:r>
            <a:r>
              <a:rPr lang="en-US" baseline="0" dirty="0" err="1"/>
              <a:t>cosubstrate</a:t>
            </a:r>
            <a:r>
              <a:rPr lang="en-US" baseline="0" dirty="0"/>
              <a:t>. If the cofactor, however, is </a:t>
            </a:r>
            <a:r>
              <a:rPr lang="en-US" baseline="0" dirty="0" err="1"/>
              <a:t>permenantly</a:t>
            </a:r>
            <a:r>
              <a:rPr lang="en-US" baseline="0" dirty="0"/>
              <a:t> bound to the enzyme through covalent bonds, then it is called a prosthetic group. If we were to consider hemoglobin, both the </a:t>
            </a:r>
            <a:r>
              <a:rPr lang="en-US" baseline="0" dirty="0" err="1"/>
              <a:t>heme</a:t>
            </a:r>
            <a:r>
              <a:rPr lang="en-US" baseline="0" dirty="0"/>
              <a:t> and the iron atom in hemoglobin are considered prosthetic groups. </a:t>
            </a:r>
          </a:p>
          <a:p>
            <a:endParaRPr lang="en-US" baseline="0" dirty="0"/>
          </a:p>
          <a:p>
            <a:r>
              <a:rPr lang="en-US" baseline="0" dirty="0"/>
              <a:t>When the enzyme does not have its cofactor, we consider it inactive and it is called the </a:t>
            </a:r>
            <a:r>
              <a:rPr lang="en-US" baseline="0" dirty="0" err="1"/>
              <a:t>apoenzyme</a:t>
            </a:r>
            <a:r>
              <a:rPr lang="en-US" baseline="0" dirty="0"/>
              <a:t>. Upon addition of the correct cofactor through, we have an active enzyme called the holoenzyme. One thing to keep in mind, unlike the enzyme itself, the cofactor must often be regenerated after the reaction. A good example of this is ATP which is often hydrolyzed to ADP during a reaction. In order to repeat the reaction with a new substrate, a new molecule of ATP must be recruited and eventually the cellular stock of ATP must be regenerated through oxidative phosphorylation. </a:t>
            </a:r>
            <a:endParaRPr lang="en-US" dirty="0"/>
          </a:p>
        </p:txBody>
      </p:sp>
      <p:sp>
        <p:nvSpPr>
          <p:cNvPr id="4" name="Slide Number Placeholder 3"/>
          <p:cNvSpPr>
            <a:spLocks noGrp="1"/>
          </p:cNvSpPr>
          <p:nvPr>
            <p:ph type="sldNum" sz="quarter" idx="10"/>
          </p:nvPr>
        </p:nvSpPr>
        <p:spPr/>
        <p:txBody>
          <a:bodyPr/>
          <a:lstStyle/>
          <a:p>
            <a:fld id="{53C53DB8-8ADA-45E2-A569-B0A2C95A8ADB}" type="slidenum">
              <a:rPr lang="en-US" smtClean="0"/>
              <a:t>9</a:t>
            </a:fld>
            <a:endParaRPr lang="en-US"/>
          </a:p>
        </p:txBody>
      </p:sp>
    </p:spTree>
    <p:extLst>
      <p:ext uri="{BB962C8B-B14F-4D97-AF65-F5344CB8AC3E}">
        <p14:creationId xmlns:p14="http://schemas.microsoft.com/office/powerpoint/2010/main" val="3508214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1B2499D-4106-49E0-8AE8-EFB7A83C91AD}" type="datetimeFigureOut">
              <a:rPr lang="en-US" smtClean="0"/>
              <a:t>9/23/2016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04745A-855F-427F-A373-31C20DD448C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1B2499D-4106-49E0-8AE8-EFB7A83C91AD}" type="datetimeFigureOut">
              <a:rPr lang="en-US" smtClean="0"/>
              <a:t>9/23/2016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04745A-855F-427F-A373-31C20DD448C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1B2499D-4106-49E0-8AE8-EFB7A83C91AD}" type="datetimeFigureOut">
              <a:rPr lang="en-US" smtClean="0"/>
              <a:t>9/23/2016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04745A-855F-427F-A373-31C20DD448C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1B2499D-4106-49E0-8AE8-EFB7A83C91AD}" type="datetimeFigureOut">
              <a:rPr lang="en-US" smtClean="0"/>
              <a:t>9/23/2016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04745A-855F-427F-A373-31C20DD448C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1B2499D-4106-49E0-8AE8-EFB7A83C91AD}" type="datetimeFigureOut">
              <a:rPr lang="en-US" smtClean="0"/>
              <a:t>9/23/2016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04745A-855F-427F-A373-31C20DD448C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1B2499D-4106-49E0-8AE8-EFB7A83C91AD}" type="datetimeFigureOut">
              <a:rPr lang="en-US" smtClean="0"/>
              <a:t>9/23/2016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04745A-855F-427F-A373-31C20DD448C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1B2499D-4106-49E0-8AE8-EFB7A83C91AD}" type="datetimeFigureOut">
              <a:rPr lang="en-US" smtClean="0"/>
              <a:t>9/23/2016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04745A-855F-427F-A373-31C20DD448C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1B2499D-4106-49E0-8AE8-EFB7A83C91AD}" type="datetimeFigureOut">
              <a:rPr lang="en-US" smtClean="0"/>
              <a:t>9/23/2016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04745A-855F-427F-A373-31C20DD448C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B2499D-4106-49E0-8AE8-EFB7A83C91AD}" type="datetimeFigureOut">
              <a:rPr lang="en-US" smtClean="0"/>
              <a:t>9/23/2016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04745A-855F-427F-A373-31C20DD448C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1B2499D-4106-49E0-8AE8-EFB7A83C91AD}" type="datetimeFigureOut">
              <a:rPr lang="en-US" smtClean="0"/>
              <a:t>9/23/2016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04745A-855F-427F-A373-31C20DD448C1}"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C1B2499D-4106-49E0-8AE8-EFB7A83C91AD}" type="datetimeFigureOut">
              <a:rPr lang="en-US" smtClean="0"/>
              <a:t>9/23/2016</a:t>
            </a:fld>
            <a:endParaRPr lang="en-US"/>
          </a:p>
        </p:txBody>
      </p:sp>
      <p:sp>
        <p:nvSpPr>
          <p:cNvPr id="9" name="Slide Number Placeholder 8"/>
          <p:cNvSpPr>
            <a:spLocks noGrp="1"/>
          </p:cNvSpPr>
          <p:nvPr>
            <p:ph type="sldNum" sz="quarter" idx="11"/>
          </p:nvPr>
        </p:nvSpPr>
        <p:spPr/>
        <p:txBody>
          <a:bodyPr/>
          <a:lstStyle/>
          <a:p>
            <a:fld id="{A604745A-855F-427F-A373-31C20DD448C1}"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A604745A-855F-427F-A373-31C20DD448C1}"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C1B2499D-4106-49E0-8AE8-EFB7A83C91AD}" type="datetimeFigureOut">
              <a:rPr lang="en-US" smtClean="0"/>
              <a:t>9/23/2016</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Animated%20Enzyme%20Mechanisms/0622_chymotrypsin.html"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Chapter 11. Enzyme Catalysis</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5656603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Zymogens</a:t>
            </a:r>
          </a:p>
        </p:txBody>
      </p:sp>
      <p:sp>
        <p:nvSpPr>
          <p:cNvPr id="3" name="Content Placeholder 2"/>
          <p:cNvSpPr>
            <a:spLocks noGrp="1"/>
          </p:cNvSpPr>
          <p:nvPr>
            <p:ph idx="1"/>
          </p:nvPr>
        </p:nvSpPr>
        <p:spPr/>
        <p:txBody>
          <a:bodyPr/>
          <a:lstStyle/>
          <a:p>
            <a:r>
              <a:rPr lang="en-US" dirty="0"/>
              <a:t>Zymogens (or </a:t>
            </a:r>
            <a:r>
              <a:rPr lang="en-US" dirty="0" err="1"/>
              <a:t>proenzymes</a:t>
            </a:r>
            <a:r>
              <a:rPr lang="en-US" dirty="0"/>
              <a:t>) are inactive precursors of enzymes</a:t>
            </a:r>
          </a:p>
          <a:p>
            <a:endParaRPr lang="en-US" dirty="0"/>
          </a:p>
        </p:txBody>
      </p:sp>
      <p:pic>
        <p:nvPicPr>
          <p:cNvPr id="4" name="Picture 2" descr="voet4_fig_11_3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7800" y="2708163"/>
            <a:ext cx="5257800" cy="3568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780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Activation Energy and Transition States</a:t>
            </a:r>
          </a:p>
        </p:txBody>
      </p:sp>
      <p:pic>
        <p:nvPicPr>
          <p:cNvPr id="4" name="Picture 2" descr="voet4_fig_11_07"/>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519787" y="1600200"/>
            <a:ext cx="5494826"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0356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Rate-determining step</a:t>
            </a:r>
          </a:p>
        </p:txBody>
      </p:sp>
      <p:pic>
        <p:nvPicPr>
          <p:cNvPr id="4" name="Picture 2" descr="voet4_fig_11_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600200"/>
            <a:ext cx="5715000" cy="4767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38717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Catalytic Mechanisms</a:t>
            </a:r>
          </a:p>
        </p:txBody>
      </p:sp>
      <p:sp>
        <p:nvSpPr>
          <p:cNvPr id="3" name="Content Placeholder 2"/>
          <p:cNvSpPr>
            <a:spLocks noGrp="1"/>
          </p:cNvSpPr>
          <p:nvPr>
            <p:ph idx="1"/>
          </p:nvPr>
        </p:nvSpPr>
        <p:spPr>
          <a:xfrm>
            <a:off x="457200" y="1219200"/>
            <a:ext cx="7620000" cy="5181600"/>
          </a:xfrm>
        </p:spPr>
        <p:txBody>
          <a:bodyPr>
            <a:normAutofit/>
          </a:bodyPr>
          <a:lstStyle/>
          <a:p>
            <a:r>
              <a:rPr lang="en-US" b="1" dirty="0"/>
              <a:t>Acid-Base Catalysis</a:t>
            </a:r>
            <a:r>
              <a:rPr lang="en-US" dirty="0"/>
              <a:t>: transition state is stabilized through the donation or acceptance of protons to or from the substrate</a:t>
            </a:r>
          </a:p>
          <a:p>
            <a:r>
              <a:rPr lang="en-US" b="1" dirty="0"/>
              <a:t>Covalent Catalysis</a:t>
            </a:r>
            <a:r>
              <a:rPr lang="en-US" dirty="0"/>
              <a:t>: a covalent bond is formed between enzyme and substrate to stabilize transition state.</a:t>
            </a:r>
          </a:p>
          <a:p>
            <a:r>
              <a:rPr lang="en-US" b="1" dirty="0"/>
              <a:t>Metal Ion Catalysis</a:t>
            </a:r>
            <a:r>
              <a:rPr lang="en-US" dirty="0"/>
              <a:t>: metal ions bind to the substrate to orient it properly, mediate oxidation/reduction reactions, and electrostatically stabilize or shield negative charges of transition state</a:t>
            </a:r>
          </a:p>
          <a:p>
            <a:r>
              <a:rPr lang="en-US" b="1" dirty="0"/>
              <a:t>Proximity and Orientation Effects: </a:t>
            </a:r>
            <a:r>
              <a:rPr lang="en-US" dirty="0"/>
              <a:t>Brings together two substrates within close proximity and orients them for reaction</a:t>
            </a:r>
            <a:endParaRPr lang="en-US" b="1" dirty="0"/>
          </a:p>
          <a:p>
            <a:r>
              <a:rPr lang="en-US" b="1" dirty="0"/>
              <a:t>Preferential Binding of the transition state complex: </a:t>
            </a:r>
            <a:r>
              <a:rPr lang="en-US" dirty="0"/>
              <a:t>binds to the transition state of a reaction with greater affinity than the substrate or product.</a:t>
            </a:r>
            <a:endParaRPr lang="en-US" b="1" dirty="0"/>
          </a:p>
        </p:txBody>
      </p:sp>
    </p:spTree>
    <p:extLst>
      <p:ext uri="{BB962C8B-B14F-4D97-AF65-F5344CB8AC3E}">
        <p14:creationId xmlns:p14="http://schemas.microsoft.com/office/powerpoint/2010/main" val="31119813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4114800" cy="1143000"/>
          </a:xfrm>
        </p:spPr>
        <p:txBody>
          <a:bodyPr/>
          <a:lstStyle/>
          <a:p>
            <a:r>
              <a:rPr lang="en-US" sz="4000" dirty="0"/>
              <a:t>Example of enzyme catalysis:</a:t>
            </a:r>
            <a:br>
              <a:rPr lang="en-US" sz="4000" dirty="0"/>
            </a:br>
            <a:r>
              <a:rPr lang="en-US" sz="4000" b="1" dirty="0"/>
              <a:t>Proteases</a:t>
            </a:r>
          </a:p>
        </p:txBody>
      </p:sp>
      <p:pic>
        <p:nvPicPr>
          <p:cNvPr id="4" name="Picture 2" descr="voet4_fig_11_2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0037" y="411162"/>
            <a:ext cx="5033963" cy="6446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33862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404" y="1131571"/>
            <a:ext cx="7269480" cy="690449"/>
          </a:xfrm>
        </p:spPr>
        <p:txBody>
          <a:bodyPr/>
          <a:lstStyle/>
          <a:p>
            <a:r>
              <a:rPr lang="en-US" dirty="0" smtClean="0">
                <a:hlinkClick r:id="rId3" action="ppaction://hlinkfile"/>
              </a:rPr>
              <a:t>Chymotrypsin Mechanism</a:t>
            </a:r>
            <a:endParaRPr lang="en-US" dirty="0"/>
          </a:p>
        </p:txBody>
      </p:sp>
      <p:pic>
        <p:nvPicPr>
          <p:cNvPr id="8194" name="Picture 2" descr="voet4_fig_11_30"/>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074265" y="1822019"/>
            <a:ext cx="6400800" cy="277520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55722" y="4797694"/>
            <a:ext cx="7846017" cy="923330"/>
          </a:xfrm>
          <a:prstGeom prst="rect">
            <a:avLst/>
          </a:prstGeom>
          <a:noFill/>
        </p:spPr>
        <p:txBody>
          <a:bodyPr wrap="square" rtlCol="0">
            <a:spAutoFit/>
          </a:bodyPr>
          <a:lstStyle/>
          <a:p>
            <a:r>
              <a:rPr lang="en-US" sz="1350" dirty="0"/>
              <a:t>Asp functions to orient His.</a:t>
            </a:r>
          </a:p>
          <a:p>
            <a:r>
              <a:rPr lang="en-US" sz="1350" dirty="0"/>
              <a:t>His acts as a general acid and base</a:t>
            </a:r>
          </a:p>
          <a:p>
            <a:r>
              <a:rPr lang="en-US" sz="1350" dirty="0" err="1"/>
              <a:t>Ser</a:t>
            </a:r>
            <a:r>
              <a:rPr lang="en-US" sz="1350" dirty="0"/>
              <a:t> forms a covalent bond with peptide to be cleaved</a:t>
            </a:r>
          </a:p>
          <a:p>
            <a:r>
              <a:rPr lang="en-US" sz="1350" dirty="0"/>
              <a:t>Covalent bond turns a trigonal C into a tetrahedral C that is stabilized by N of </a:t>
            </a:r>
            <a:r>
              <a:rPr lang="en-US" sz="1350" dirty="0" err="1"/>
              <a:t>Gly</a:t>
            </a:r>
            <a:r>
              <a:rPr lang="en-US" sz="1350" dirty="0"/>
              <a:t> and Ser.</a:t>
            </a:r>
            <a:endParaRPr lang="en-US" sz="1350" dirty="0"/>
          </a:p>
        </p:txBody>
      </p:sp>
    </p:spTree>
    <p:extLst>
      <p:ext uri="{BB962C8B-B14F-4D97-AF65-F5344CB8AC3E}">
        <p14:creationId xmlns:p14="http://schemas.microsoft.com/office/powerpoint/2010/main" val="37324326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23234"/>
            <a:ext cx="7090475" cy="994172"/>
          </a:xfrm>
        </p:spPr>
        <p:txBody>
          <a:bodyPr>
            <a:normAutofit fontScale="90000"/>
          </a:bodyPr>
          <a:lstStyle/>
          <a:p>
            <a:r>
              <a:rPr lang="en-US" dirty="0" smtClean="0"/>
              <a:t>Serine Protease reaction mechanism</a:t>
            </a:r>
            <a:endParaRPr lang="en-US" dirty="0"/>
          </a:p>
        </p:txBody>
      </p:sp>
      <p:pic>
        <p:nvPicPr>
          <p:cNvPr id="2052" name="Picture 4" descr="voet4_fig_11_29_1"/>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54003" y="1950861"/>
            <a:ext cx="7834958" cy="319554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219773" y="4456864"/>
            <a:ext cx="4579749" cy="1131079"/>
          </a:xfrm>
          <a:prstGeom prst="rect">
            <a:avLst/>
          </a:prstGeom>
          <a:noFill/>
        </p:spPr>
        <p:txBody>
          <a:bodyPr wrap="square" rtlCol="0">
            <a:spAutoFit/>
          </a:bodyPr>
          <a:lstStyle/>
          <a:p>
            <a:r>
              <a:rPr lang="en-US" sz="1350" dirty="0"/>
              <a:t>Under normal circumstances, serine would not lose the hydroxyl proton until around pH 13. Interactions with His is essential to deprotonate and make Oxygen on serine more reactive. Asp orients His which then helps with </a:t>
            </a:r>
            <a:r>
              <a:rPr lang="en-US" sz="1350" dirty="0" err="1"/>
              <a:t>Ser</a:t>
            </a:r>
            <a:r>
              <a:rPr lang="en-US" sz="1350" dirty="0"/>
              <a:t> deprotonation</a:t>
            </a:r>
            <a:endParaRPr lang="en-US" sz="1350" dirty="0"/>
          </a:p>
        </p:txBody>
      </p:sp>
    </p:spTree>
    <p:extLst>
      <p:ext uri="{BB962C8B-B14F-4D97-AF65-F5344CB8AC3E}">
        <p14:creationId xmlns:p14="http://schemas.microsoft.com/office/powerpoint/2010/main" val="1769656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39292"/>
            <a:ext cx="3498743" cy="994172"/>
          </a:xfrm>
        </p:spPr>
        <p:txBody>
          <a:bodyPr>
            <a:normAutofit fontScale="90000"/>
          </a:bodyPr>
          <a:lstStyle/>
          <a:p>
            <a:r>
              <a:rPr lang="en-US" dirty="0" smtClean="0"/>
              <a:t>Serine Protease reaction mechanism</a:t>
            </a:r>
            <a:endParaRPr lang="en-US" dirty="0"/>
          </a:p>
        </p:txBody>
      </p:sp>
      <p:pic>
        <p:nvPicPr>
          <p:cNvPr id="3076" name="Picture 4" descr="voet4_fig_11_29_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572001" y="857250"/>
            <a:ext cx="3274017" cy="5170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0648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23234"/>
            <a:ext cx="7090475" cy="994172"/>
          </a:xfrm>
        </p:spPr>
        <p:txBody>
          <a:bodyPr>
            <a:normAutofit fontScale="90000"/>
          </a:bodyPr>
          <a:lstStyle/>
          <a:p>
            <a:r>
              <a:rPr lang="en-US" dirty="0" smtClean="0"/>
              <a:t>Serine Protease reaction mechanism</a:t>
            </a:r>
            <a:endParaRPr lang="en-US" dirty="0"/>
          </a:p>
        </p:txBody>
      </p:sp>
      <p:sp>
        <p:nvSpPr>
          <p:cNvPr id="3" name="Content Placeholder 2"/>
          <p:cNvSpPr>
            <a:spLocks noGrp="1"/>
          </p:cNvSpPr>
          <p:nvPr>
            <p:ph idx="1"/>
          </p:nvPr>
        </p:nvSpPr>
        <p:spPr/>
        <p:txBody>
          <a:bodyPr/>
          <a:lstStyle/>
          <a:p>
            <a:endParaRPr lang="en-US"/>
          </a:p>
        </p:txBody>
      </p:sp>
      <p:pic>
        <p:nvPicPr>
          <p:cNvPr id="5122" name="Picture 2" descr="voet4_fig_11_29_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604" y="2228850"/>
            <a:ext cx="8854462" cy="32635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59403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39292"/>
            <a:ext cx="3498743" cy="994172"/>
          </a:xfrm>
        </p:spPr>
        <p:txBody>
          <a:bodyPr>
            <a:normAutofit fontScale="90000"/>
          </a:bodyPr>
          <a:lstStyle/>
          <a:p>
            <a:r>
              <a:rPr lang="en-US" dirty="0" smtClean="0"/>
              <a:t>Serine Protease reaction mechanism</a:t>
            </a:r>
            <a:endParaRPr lang="en-US" dirty="0"/>
          </a:p>
        </p:txBody>
      </p:sp>
      <p:pic>
        <p:nvPicPr>
          <p:cNvPr id="6146" name="Picture 2" descr="voet4_fig_11_29_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056682" y="857250"/>
            <a:ext cx="3475496" cy="54475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32811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Objectives</a:t>
            </a:r>
          </a:p>
        </p:txBody>
      </p:sp>
      <p:sp>
        <p:nvSpPr>
          <p:cNvPr id="3" name="Content Placeholder 2"/>
          <p:cNvSpPr>
            <a:spLocks noGrp="1"/>
          </p:cNvSpPr>
          <p:nvPr>
            <p:ph idx="1"/>
          </p:nvPr>
        </p:nvSpPr>
        <p:spPr/>
        <p:txBody>
          <a:bodyPr/>
          <a:lstStyle/>
          <a:p>
            <a:r>
              <a:rPr lang="en-US" dirty="0"/>
              <a:t>Define and use </a:t>
            </a:r>
            <a:r>
              <a:rPr lang="en-US" dirty="0" err="1"/>
              <a:t>keyterms</a:t>
            </a:r>
            <a:r>
              <a:rPr lang="en-US" dirty="0"/>
              <a:t>: enzyme, activation energy, substrate, induced fit, cofactor, coenzyme, </a:t>
            </a:r>
            <a:r>
              <a:rPr lang="en-US" dirty="0" err="1"/>
              <a:t>apoenzyme</a:t>
            </a:r>
            <a:r>
              <a:rPr lang="en-US" dirty="0"/>
              <a:t>, </a:t>
            </a:r>
            <a:r>
              <a:rPr lang="en-US" dirty="0" err="1"/>
              <a:t>holoenzyme</a:t>
            </a:r>
            <a:r>
              <a:rPr lang="en-US" dirty="0"/>
              <a:t>, zymogen, protease, </a:t>
            </a:r>
            <a:r>
              <a:rPr lang="en-US" dirty="0" err="1"/>
              <a:t>cosubstrate</a:t>
            </a:r>
            <a:r>
              <a:rPr lang="en-US" dirty="0"/>
              <a:t>, prosthetic group, rate-determining step</a:t>
            </a:r>
          </a:p>
          <a:p>
            <a:r>
              <a:rPr lang="en-US" dirty="0"/>
              <a:t>Discuss how enzymes speed up chemical reactions</a:t>
            </a:r>
          </a:p>
          <a:p>
            <a:r>
              <a:rPr lang="en-US" dirty="0"/>
              <a:t>Discuss the advantages for utilizing enzymes in biochemical reactions</a:t>
            </a:r>
          </a:p>
          <a:p>
            <a:r>
              <a:rPr lang="en-US" dirty="0"/>
              <a:t>Compare and contrast the different enzyme mechanisms</a:t>
            </a:r>
          </a:p>
          <a:p>
            <a:r>
              <a:rPr lang="en-US" dirty="0"/>
              <a:t>Compare and contrast 3 different proteases</a:t>
            </a:r>
          </a:p>
          <a:p>
            <a:r>
              <a:rPr lang="en-US" dirty="0"/>
              <a:t>Discuss the mechanism of chymotrypsin </a:t>
            </a:r>
          </a:p>
        </p:txBody>
      </p:sp>
    </p:spTree>
    <p:extLst>
      <p:ext uri="{BB962C8B-B14F-4D97-AF65-F5344CB8AC3E}">
        <p14:creationId xmlns:p14="http://schemas.microsoft.com/office/powerpoint/2010/main" val="40132505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23234"/>
            <a:ext cx="7090475" cy="994172"/>
          </a:xfrm>
        </p:spPr>
        <p:txBody>
          <a:bodyPr>
            <a:normAutofit fontScale="90000"/>
          </a:bodyPr>
          <a:lstStyle/>
          <a:p>
            <a:r>
              <a:rPr lang="en-US" dirty="0" smtClean="0"/>
              <a:t>Serine Protease reaction mechanism</a:t>
            </a:r>
            <a:endParaRPr lang="en-US" dirty="0"/>
          </a:p>
        </p:txBody>
      </p:sp>
      <p:pic>
        <p:nvPicPr>
          <p:cNvPr id="7170" name="Picture 2" descr="voet4_fig_11_29_5"/>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62732" y="1686065"/>
            <a:ext cx="8981268" cy="3926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08505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enzymes</a:t>
            </a:r>
          </a:p>
        </p:txBody>
      </p:sp>
      <p:sp>
        <p:nvSpPr>
          <p:cNvPr id="3" name="Content Placeholder 2"/>
          <p:cNvSpPr>
            <a:spLocks noGrp="1"/>
          </p:cNvSpPr>
          <p:nvPr>
            <p:ph idx="1"/>
          </p:nvPr>
        </p:nvSpPr>
        <p:spPr/>
        <p:txBody>
          <a:bodyPr/>
          <a:lstStyle/>
          <a:p>
            <a:r>
              <a:rPr lang="en-US" dirty="0"/>
              <a:t>Proteins that catalyze a reaction</a:t>
            </a:r>
          </a:p>
          <a:p>
            <a:pPr lvl="1"/>
            <a:r>
              <a:rPr lang="en-US" dirty="0"/>
              <a:t>Mediate nearly ALL biochemical reactions in the cell</a:t>
            </a:r>
          </a:p>
          <a:p>
            <a:pPr lvl="1"/>
            <a:r>
              <a:rPr lang="en-US" dirty="0"/>
              <a:t>Increase the rate of reactions by lowering the energy of activation of reactions</a:t>
            </a:r>
          </a:p>
        </p:txBody>
      </p:sp>
      <p:pic>
        <p:nvPicPr>
          <p:cNvPr id="4" name="Picture 2" descr="voet4_fig_11_05"/>
          <p:cNvPicPr>
            <a:picLocks noChangeAspect="1" noChangeArrowheads="1"/>
          </p:cNvPicPr>
          <p:nvPr/>
        </p:nvPicPr>
        <p:blipFill rotWithShape="1">
          <a:blip r:embed="rId3">
            <a:extLst>
              <a:ext uri="{28A0092B-C50C-407E-A947-70E740481C1C}">
                <a14:useLocalDpi xmlns:a14="http://schemas.microsoft.com/office/drawing/2010/main" val="0"/>
              </a:ext>
            </a:extLst>
          </a:blip>
          <a:srcRect l="51167" t="6774" b="10587"/>
          <a:stretch/>
        </p:blipFill>
        <p:spPr bwMode="auto">
          <a:xfrm>
            <a:off x="1600200" y="3309257"/>
            <a:ext cx="5193888" cy="328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51477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do they do it?</a:t>
            </a:r>
          </a:p>
        </p:txBody>
      </p:sp>
      <p:sp>
        <p:nvSpPr>
          <p:cNvPr id="3" name="Content Placeholder 2"/>
          <p:cNvSpPr>
            <a:spLocks noGrp="1"/>
          </p:cNvSpPr>
          <p:nvPr>
            <p:ph idx="1"/>
          </p:nvPr>
        </p:nvSpPr>
        <p:spPr/>
        <p:txBody>
          <a:bodyPr/>
          <a:lstStyle/>
          <a:p>
            <a:r>
              <a:rPr lang="en-US" dirty="0"/>
              <a:t>Through various mechanisms that we will explore</a:t>
            </a:r>
          </a:p>
          <a:p>
            <a:r>
              <a:rPr lang="en-US" dirty="0"/>
              <a:t>Using the arrangement of functional groups within an </a:t>
            </a:r>
            <a:r>
              <a:rPr lang="en-US" b="1" dirty="0"/>
              <a:t>active site</a:t>
            </a:r>
            <a:r>
              <a:rPr lang="en-US" dirty="0"/>
              <a:t> – region of the enzyme where catalysis occurs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0" y="3494314"/>
            <a:ext cx="3505199" cy="2547111"/>
          </a:xfrm>
          <a:prstGeom prst="rect">
            <a:avLst/>
          </a:prstGeom>
        </p:spPr>
      </p:pic>
    </p:spTree>
    <p:extLst>
      <p:ext uri="{BB962C8B-B14F-4D97-AF65-F5344CB8AC3E}">
        <p14:creationId xmlns:p14="http://schemas.microsoft.com/office/powerpoint/2010/main" val="1293655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Properties of Reactions governed by Enzymes</a:t>
            </a:r>
          </a:p>
        </p:txBody>
      </p:sp>
      <p:sp>
        <p:nvSpPr>
          <p:cNvPr id="3" name="Content Placeholder 2"/>
          <p:cNvSpPr>
            <a:spLocks noGrp="1"/>
          </p:cNvSpPr>
          <p:nvPr>
            <p:ph idx="1"/>
          </p:nvPr>
        </p:nvSpPr>
        <p:spPr/>
        <p:txBody>
          <a:bodyPr/>
          <a:lstStyle/>
          <a:p>
            <a:r>
              <a:rPr lang="en-US" dirty="0"/>
              <a:t>Higher reactions rates</a:t>
            </a:r>
          </a:p>
          <a:p>
            <a:pPr marL="114300" indent="0">
              <a:buNone/>
            </a:pPr>
            <a:endParaRPr lang="en-US" dirty="0"/>
          </a:p>
          <a:p>
            <a:r>
              <a:rPr lang="en-US" dirty="0"/>
              <a:t>Milder reaction conditions</a:t>
            </a:r>
          </a:p>
          <a:p>
            <a:pPr marL="114300" indent="0">
              <a:buNone/>
            </a:pPr>
            <a:endParaRPr lang="en-US" dirty="0"/>
          </a:p>
          <a:p>
            <a:r>
              <a:rPr lang="en-US" dirty="0"/>
              <a:t>Greater reaction specificity</a:t>
            </a:r>
          </a:p>
          <a:p>
            <a:pPr marL="114300" indent="0">
              <a:buNone/>
            </a:pPr>
            <a:endParaRPr lang="en-US" dirty="0"/>
          </a:p>
          <a:p>
            <a:r>
              <a:rPr lang="en-US" dirty="0"/>
              <a:t>Capacity for regulation</a:t>
            </a:r>
          </a:p>
        </p:txBody>
      </p:sp>
    </p:spTree>
    <p:extLst>
      <p:ext uri="{BB962C8B-B14F-4D97-AF65-F5344CB8AC3E}">
        <p14:creationId xmlns:p14="http://schemas.microsoft.com/office/powerpoint/2010/main" val="1298146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Enzyme Classifications</a:t>
            </a:r>
          </a:p>
        </p:txBody>
      </p:sp>
      <p:pic>
        <p:nvPicPr>
          <p:cNvPr id="4" name="Picture 2" descr="voet4_tab_11_0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676400" y="1165891"/>
            <a:ext cx="5029199" cy="5502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89238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Enzymes are specific</a:t>
            </a:r>
          </a:p>
        </p:txBody>
      </p:sp>
      <p:sp>
        <p:nvSpPr>
          <p:cNvPr id="3" name="Content Placeholder 2"/>
          <p:cNvSpPr>
            <a:spLocks noGrp="1"/>
          </p:cNvSpPr>
          <p:nvPr>
            <p:ph idx="1"/>
          </p:nvPr>
        </p:nvSpPr>
        <p:spPr>
          <a:xfrm>
            <a:off x="457200" y="1371600"/>
            <a:ext cx="4267200" cy="5029200"/>
          </a:xfrm>
        </p:spPr>
        <p:txBody>
          <a:bodyPr/>
          <a:lstStyle/>
          <a:p>
            <a:r>
              <a:rPr lang="en-US" dirty="0"/>
              <a:t>The active site has </a:t>
            </a:r>
            <a:r>
              <a:rPr lang="en-US" b="1" dirty="0"/>
              <a:t>geometric complementarity</a:t>
            </a:r>
            <a:r>
              <a:rPr lang="en-US" dirty="0"/>
              <a:t> to its substrate and often </a:t>
            </a:r>
            <a:r>
              <a:rPr lang="en-US" b="1" dirty="0"/>
              <a:t>electronic complementarity</a:t>
            </a:r>
            <a:r>
              <a:rPr lang="en-US" dirty="0"/>
              <a:t> as well.</a:t>
            </a:r>
          </a:p>
          <a:p>
            <a:r>
              <a:rPr lang="en-US" b="1" dirty="0"/>
              <a:t>Induced fit</a:t>
            </a:r>
            <a:r>
              <a:rPr lang="en-US" dirty="0"/>
              <a:t> – the active site is largely preformed but undergoes some confirmation changes upon binding</a:t>
            </a:r>
          </a:p>
          <a:p>
            <a:pPr marL="114300" indent="0">
              <a:buNone/>
            </a:pPr>
            <a:endParaRPr lang="en-US" b="1" dirty="0"/>
          </a:p>
        </p:txBody>
      </p:sp>
      <p:pic>
        <p:nvPicPr>
          <p:cNvPr id="4" name="Picture 2" descr="voet4_fig_11_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295400"/>
            <a:ext cx="3184525" cy="4582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7995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Enzymes are stereospecific</a:t>
            </a:r>
          </a:p>
        </p:txBody>
      </p:sp>
      <p:sp>
        <p:nvSpPr>
          <p:cNvPr id="3" name="Content Placeholder 2"/>
          <p:cNvSpPr>
            <a:spLocks noGrp="1"/>
          </p:cNvSpPr>
          <p:nvPr>
            <p:ph idx="1"/>
          </p:nvPr>
        </p:nvSpPr>
        <p:spPr/>
        <p:txBody>
          <a:bodyPr/>
          <a:lstStyle/>
          <a:p>
            <a:r>
              <a:rPr lang="en-US" dirty="0"/>
              <a:t>Because enzymes themselves are chiral (made of L-amino acids) they are stereospecific for their substrate as well</a:t>
            </a:r>
          </a:p>
        </p:txBody>
      </p:sp>
      <p:pic>
        <p:nvPicPr>
          <p:cNvPr id="4" name="Picture 2" descr="voet4_fig_11_0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90800" y="2904145"/>
            <a:ext cx="3289300" cy="3745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6247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620000" cy="762000"/>
          </a:xfrm>
        </p:spPr>
        <p:txBody>
          <a:bodyPr/>
          <a:lstStyle/>
          <a:p>
            <a:r>
              <a:rPr lang="en-US" dirty="0"/>
              <a:t>Cofactors</a:t>
            </a:r>
          </a:p>
        </p:txBody>
      </p:sp>
      <p:sp>
        <p:nvSpPr>
          <p:cNvPr id="3" name="Content Placeholder 2"/>
          <p:cNvSpPr>
            <a:spLocks noGrp="1"/>
          </p:cNvSpPr>
          <p:nvPr>
            <p:ph idx="1"/>
          </p:nvPr>
        </p:nvSpPr>
        <p:spPr>
          <a:xfrm>
            <a:off x="457200" y="609600"/>
            <a:ext cx="7620000" cy="5791200"/>
          </a:xfrm>
        </p:spPr>
        <p:txBody>
          <a:bodyPr/>
          <a:lstStyle/>
          <a:p>
            <a:r>
              <a:rPr lang="en-US" b="1" dirty="0"/>
              <a:t>Cofactors</a:t>
            </a:r>
            <a:r>
              <a:rPr lang="en-US" dirty="0"/>
              <a:t>: Molecules that enzymes require to function</a:t>
            </a:r>
          </a:p>
          <a:p>
            <a:pPr lvl="1"/>
            <a:r>
              <a:rPr lang="en-US" b="1" dirty="0"/>
              <a:t>Coenzymes</a:t>
            </a:r>
            <a:r>
              <a:rPr lang="en-US" dirty="0"/>
              <a:t>: organic cofactors</a:t>
            </a:r>
          </a:p>
          <a:p>
            <a:pPr lvl="2"/>
            <a:r>
              <a:rPr lang="en-US" b="1" dirty="0" err="1"/>
              <a:t>Cosubstrates</a:t>
            </a:r>
            <a:r>
              <a:rPr lang="en-US" b="1" dirty="0"/>
              <a:t>: </a:t>
            </a:r>
            <a:r>
              <a:rPr lang="en-US" dirty="0"/>
              <a:t>transient coenzymes</a:t>
            </a:r>
          </a:p>
          <a:p>
            <a:pPr lvl="2"/>
            <a:r>
              <a:rPr lang="en-US" b="1" dirty="0"/>
              <a:t>Prosthetic groups</a:t>
            </a:r>
            <a:r>
              <a:rPr lang="en-US" dirty="0"/>
              <a:t>: </a:t>
            </a:r>
            <a:r>
              <a:rPr lang="en-US" dirty="0" err="1"/>
              <a:t>permenant</a:t>
            </a:r>
            <a:r>
              <a:rPr lang="en-US" dirty="0"/>
              <a:t> coenzymes </a:t>
            </a:r>
          </a:p>
          <a:p>
            <a:pPr lvl="1"/>
            <a:r>
              <a:rPr lang="en-US" b="1" dirty="0" err="1"/>
              <a:t>Apoenzyme</a:t>
            </a:r>
            <a:r>
              <a:rPr lang="en-US" dirty="0"/>
              <a:t>: inactive enzyme without its cofactor</a:t>
            </a:r>
          </a:p>
          <a:p>
            <a:pPr lvl="1"/>
            <a:r>
              <a:rPr lang="en-US" b="1" dirty="0" err="1"/>
              <a:t>Holoenzyme</a:t>
            </a:r>
            <a:r>
              <a:rPr lang="en-US" dirty="0"/>
              <a:t>: active enzyme with cofactor</a:t>
            </a:r>
          </a:p>
          <a:p>
            <a:pPr lvl="1"/>
            <a:r>
              <a:rPr lang="en-US" dirty="0"/>
              <a:t>Unlike enzymes, cofactors must be regenerated</a:t>
            </a:r>
          </a:p>
        </p:txBody>
      </p:sp>
      <p:pic>
        <p:nvPicPr>
          <p:cNvPr id="5" name="Picture 2" descr="voet4_fig_11_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3429000"/>
            <a:ext cx="5978857" cy="3309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484489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Adjacency</Template>
  <TotalTime>761</TotalTime>
  <Words>2637</Words>
  <Application>Microsoft Office PowerPoint</Application>
  <PresentationFormat>On-screen Show (4:3)</PresentationFormat>
  <Paragraphs>107</Paragraphs>
  <Slides>20</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Cambria</vt:lpstr>
      <vt:lpstr>Adjacency</vt:lpstr>
      <vt:lpstr>Chapter 11. Enzyme Catalysis</vt:lpstr>
      <vt:lpstr>Learning Objectives</vt:lpstr>
      <vt:lpstr>What are enzymes</vt:lpstr>
      <vt:lpstr>How do they do it?</vt:lpstr>
      <vt:lpstr>Properties of Reactions governed by Enzymes</vt:lpstr>
      <vt:lpstr>Enzyme Classifications</vt:lpstr>
      <vt:lpstr>Enzymes are specific</vt:lpstr>
      <vt:lpstr>Enzymes are stereospecific</vt:lpstr>
      <vt:lpstr>Cofactors</vt:lpstr>
      <vt:lpstr>Zymogens</vt:lpstr>
      <vt:lpstr>Activation Energy and Transition States</vt:lpstr>
      <vt:lpstr>Rate-determining step</vt:lpstr>
      <vt:lpstr>Catalytic Mechanisms</vt:lpstr>
      <vt:lpstr>Example of enzyme catalysis: Proteases</vt:lpstr>
      <vt:lpstr>Chymotrypsin Mechanism</vt:lpstr>
      <vt:lpstr>Serine Protease reaction mechanism</vt:lpstr>
      <vt:lpstr>Serine Protease reaction mechanism</vt:lpstr>
      <vt:lpstr>Serine Protease reaction mechanism</vt:lpstr>
      <vt:lpstr>Serine Protease reaction mechanism</vt:lpstr>
      <vt:lpstr>Serine Protease reaction mechanism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11. Enzyme Catalysis</dc:title>
  <dc:creator>Hayden, Katherine Leigh</dc:creator>
  <cp:lastModifiedBy>Hayden, Katherine Leigh</cp:lastModifiedBy>
  <cp:revision>40</cp:revision>
  <dcterms:created xsi:type="dcterms:W3CDTF">2014-09-26T15:11:28Z</dcterms:created>
  <dcterms:modified xsi:type="dcterms:W3CDTF">2016-09-23T14:15:45Z</dcterms:modified>
</cp:coreProperties>
</file>