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7" d="100"/>
          <a:sy n="87" d="100"/>
        </p:scale>
        <p:origin x="-1464"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en-US" smtClean="0"/>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60D8E790-A979-4BA1-8A62-1712E08F67B1}" type="datetimeFigureOut">
              <a:rPr lang="en-US" smtClean="0"/>
              <a:t>9/29/2014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01D9DF-D7CA-4963-94C1-54FC96BA7A79}" type="slidenum">
              <a:rPr lang="en-US" smtClean="0"/>
              <a:t>‹#›</a:t>
            </a:fld>
            <a:endParaRPr lang="en-US"/>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0D8E790-A979-4BA1-8A62-1712E08F67B1}" type="datetimeFigureOut">
              <a:rPr lang="en-US" smtClean="0"/>
              <a:t>9/29/2014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01D9DF-D7CA-4963-94C1-54FC96BA7A79}"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0D8E790-A979-4BA1-8A62-1712E08F67B1}" type="datetimeFigureOut">
              <a:rPr lang="en-US" smtClean="0"/>
              <a:t>9/29/2014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01D9DF-D7CA-4963-94C1-54FC96BA7A79}"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0D8E790-A979-4BA1-8A62-1712E08F67B1}" type="datetimeFigureOut">
              <a:rPr lang="en-US" smtClean="0"/>
              <a:t>9/29/2014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01D9DF-D7CA-4963-94C1-54FC96BA7A79}"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0D8E790-A979-4BA1-8A62-1712E08F67B1}" type="datetimeFigureOut">
              <a:rPr lang="en-US" smtClean="0"/>
              <a:t>9/29/2014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01D9DF-D7CA-4963-94C1-54FC96BA7A79}" type="slidenum">
              <a:rPr lang="en-US" smtClean="0"/>
              <a:t>‹#›</a:t>
            </a:fld>
            <a:endParaRPr lang="en-US"/>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60D8E790-A979-4BA1-8A62-1712E08F67B1}" type="datetimeFigureOut">
              <a:rPr lang="en-US" smtClean="0"/>
              <a:t>9/29/2014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C01D9DF-D7CA-4963-94C1-54FC96BA7A79}"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60D8E790-A979-4BA1-8A62-1712E08F67B1}" type="datetimeFigureOut">
              <a:rPr lang="en-US" smtClean="0"/>
              <a:t>9/29/2014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C01D9DF-D7CA-4963-94C1-54FC96BA7A79}" type="slidenum">
              <a:rPr lang="en-US" smtClean="0"/>
              <a:t>‹#›</a:t>
            </a:fld>
            <a:endParaRPr lang="en-US"/>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0D8E790-A979-4BA1-8A62-1712E08F67B1}" type="datetimeFigureOut">
              <a:rPr lang="en-US" smtClean="0"/>
              <a:t>9/29/2014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C01D9DF-D7CA-4963-94C1-54FC96BA7A79}"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0D8E790-A979-4BA1-8A62-1712E08F67B1}" type="datetimeFigureOut">
              <a:rPr lang="en-US" smtClean="0"/>
              <a:t>9/29/2014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C01D9DF-D7CA-4963-94C1-54FC96BA7A79}"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0D8E790-A979-4BA1-8A62-1712E08F67B1}" type="datetimeFigureOut">
              <a:rPr lang="en-US" smtClean="0"/>
              <a:t>9/29/2014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C01D9DF-D7CA-4963-94C1-54FC96BA7A79}" type="slidenum">
              <a:rPr lang="en-US" smtClean="0"/>
              <a:t>‹#›</a:t>
            </a:fld>
            <a:endParaRPr lang="en-US"/>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0D8E790-A979-4BA1-8A62-1712E08F67B1}" type="datetimeFigureOut">
              <a:rPr lang="en-US" smtClean="0"/>
              <a:t>9/29/2014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C01D9DF-D7CA-4963-94C1-54FC96BA7A79}"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60D8E790-A979-4BA1-8A62-1712E08F67B1}" type="datetimeFigureOut">
              <a:rPr lang="en-US" smtClean="0"/>
              <a:t>9/29/2014</a:t>
            </a:fld>
            <a:endParaRPr lang="en-US"/>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endParaRPr lang="en-US"/>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3C01D9DF-D7CA-4963-94C1-54FC96BA7A79}"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gif"/><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err="1" smtClean="0"/>
              <a:t>Ch</a:t>
            </a:r>
            <a:r>
              <a:rPr lang="en-US" dirty="0" smtClean="0"/>
              <a:t> 12. Enzyme Kinetics</a:t>
            </a:r>
            <a:endParaRPr lang="en-US" dirty="0"/>
          </a:p>
        </p:txBody>
      </p:sp>
      <p:sp>
        <p:nvSpPr>
          <p:cNvPr id="3" name="Subtitle 2"/>
          <p:cNvSpPr>
            <a:spLocks noGrp="1"/>
          </p:cNvSpPr>
          <p:nvPr>
            <p:ph type="subTitle" idx="1"/>
          </p:nvPr>
        </p:nvSpPr>
        <p:spPr/>
        <p:txBody>
          <a:bodyPr/>
          <a:lstStyle/>
          <a:p>
            <a:r>
              <a:rPr lang="en-US" dirty="0" err="1" smtClean="0"/>
              <a:t>Ch</a:t>
            </a:r>
            <a:r>
              <a:rPr lang="en-US" dirty="0" smtClean="0"/>
              <a:t> 12, section 1</a:t>
            </a:r>
            <a:endParaRPr lang="en-US" dirty="0"/>
          </a:p>
        </p:txBody>
      </p:sp>
    </p:spTree>
    <p:extLst>
      <p:ext uri="{BB962C8B-B14F-4D97-AF65-F5344CB8AC3E}">
        <p14:creationId xmlns:p14="http://schemas.microsoft.com/office/powerpoint/2010/main" val="131896533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Plotting initial velocity versus [S]</a:t>
            </a:r>
            <a:endParaRPr lang="en-US" dirty="0"/>
          </a:p>
        </p:txBody>
      </p:sp>
      <p:pic>
        <p:nvPicPr>
          <p:cNvPr id="4" name="Picture 2" descr="voet4_fig_12_03"/>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2514600" y="3048000"/>
            <a:ext cx="4648200" cy="33666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a:xfrm>
            <a:off x="685800" y="1752600"/>
            <a:ext cx="7772399" cy="1200329"/>
          </a:xfrm>
          <a:prstGeom prst="rect">
            <a:avLst/>
          </a:prstGeom>
          <a:noFill/>
        </p:spPr>
        <p:txBody>
          <a:bodyPr wrap="square" rtlCol="0">
            <a:spAutoFit/>
          </a:bodyPr>
          <a:lstStyle/>
          <a:p>
            <a:r>
              <a:rPr lang="en-US" dirty="0" smtClean="0"/>
              <a:t>Plotting the reactions initial velocity at various substrate concentrations gives us a hyperbolic curve as seen to the right. Extrapolating down to the x axis at half </a:t>
            </a:r>
            <a:r>
              <a:rPr lang="en-US" dirty="0" err="1" smtClean="0"/>
              <a:t>V</a:t>
            </a:r>
            <a:r>
              <a:rPr lang="en-US" baseline="-25000" dirty="0" err="1" smtClean="0"/>
              <a:t>max</a:t>
            </a:r>
            <a:r>
              <a:rPr lang="en-US" dirty="0" smtClean="0"/>
              <a:t> gives us a way to measure the K</a:t>
            </a:r>
            <a:r>
              <a:rPr lang="en-US" baseline="-25000" dirty="0" smtClean="0"/>
              <a:t>m</a:t>
            </a:r>
            <a:r>
              <a:rPr lang="en-US" dirty="0" smtClean="0"/>
              <a:t> of a particular enzyme substrate pair.</a:t>
            </a:r>
          </a:p>
        </p:txBody>
      </p:sp>
    </p:spTree>
    <p:extLst>
      <p:ext uri="{BB962C8B-B14F-4D97-AF65-F5344CB8AC3E}">
        <p14:creationId xmlns:p14="http://schemas.microsoft.com/office/powerpoint/2010/main" val="38563110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Lineweaver</a:t>
            </a:r>
            <a:r>
              <a:rPr lang="en-US" dirty="0" smtClean="0"/>
              <a:t>-Burke Plot</a:t>
            </a:r>
            <a:endParaRPr lang="en-US" dirty="0"/>
          </a:p>
        </p:txBody>
      </p:sp>
      <p:sp>
        <p:nvSpPr>
          <p:cNvPr id="3" name="Content Placeholder 2"/>
          <p:cNvSpPr>
            <a:spLocks noGrp="1"/>
          </p:cNvSpPr>
          <p:nvPr>
            <p:ph idx="1"/>
          </p:nvPr>
        </p:nvSpPr>
        <p:spPr/>
        <p:txBody>
          <a:bodyPr/>
          <a:lstStyle/>
          <a:p>
            <a:r>
              <a:rPr lang="en-US" dirty="0" smtClean="0"/>
              <a:t>Extracting data from non-linear plots is always difficult, so we can linearize the data using the </a:t>
            </a:r>
            <a:r>
              <a:rPr lang="en-US" dirty="0" err="1" smtClean="0"/>
              <a:t>Lineweaver</a:t>
            </a:r>
            <a:r>
              <a:rPr lang="en-US" dirty="0" smtClean="0"/>
              <a:t>-Burk equation:</a:t>
            </a:r>
          </a:p>
          <a:p>
            <a:endParaRPr lang="en-US" dirty="0"/>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90800" y="2601686"/>
            <a:ext cx="3902927" cy="1066800"/>
          </a:xfrm>
          <a:prstGeom prst="rect">
            <a:avLst/>
          </a:prstGeom>
        </p:spPr>
      </p:pic>
      <p:sp>
        <p:nvSpPr>
          <p:cNvPr id="6" name="TextBox 5"/>
          <p:cNvSpPr txBox="1"/>
          <p:nvPr/>
        </p:nvSpPr>
        <p:spPr>
          <a:xfrm>
            <a:off x="457200" y="3810000"/>
            <a:ext cx="3276600" cy="1477328"/>
          </a:xfrm>
          <a:prstGeom prst="rect">
            <a:avLst/>
          </a:prstGeom>
          <a:noFill/>
        </p:spPr>
        <p:txBody>
          <a:bodyPr wrap="square" rtlCol="0">
            <a:spAutoFit/>
          </a:bodyPr>
          <a:lstStyle/>
          <a:p>
            <a:r>
              <a:rPr lang="en-US" dirty="0" smtClean="0"/>
              <a:t>Plotting 1/V versus 1/[S] can then give us a line, where the slope is K</a:t>
            </a:r>
            <a:r>
              <a:rPr lang="en-US" baseline="-25000" dirty="0" smtClean="0"/>
              <a:t>m</a:t>
            </a:r>
            <a:r>
              <a:rPr lang="en-US" dirty="0" smtClean="0"/>
              <a:t>/</a:t>
            </a:r>
            <a:r>
              <a:rPr lang="en-US" dirty="0" err="1" smtClean="0"/>
              <a:t>V</a:t>
            </a:r>
            <a:r>
              <a:rPr lang="en-US" baseline="-25000" dirty="0" err="1" smtClean="0"/>
              <a:t>max</a:t>
            </a:r>
            <a:r>
              <a:rPr lang="en-US" dirty="0" smtClean="0"/>
              <a:t>, the y intercept is 1/</a:t>
            </a:r>
            <a:r>
              <a:rPr lang="en-US" dirty="0" err="1" smtClean="0"/>
              <a:t>V</a:t>
            </a:r>
            <a:r>
              <a:rPr lang="en-US" baseline="-25000" dirty="0" err="1" smtClean="0"/>
              <a:t>max</a:t>
            </a:r>
            <a:r>
              <a:rPr lang="en-US" dirty="0" smtClean="0"/>
              <a:t>, and the x intercept is -1/K</a:t>
            </a:r>
            <a:r>
              <a:rPr lang="en-US" baseline="-25000" dirty="0" smtClean="0"/>
              <a:t>m</a:t>
            </a: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76800" y="3668486"/>
            <a:ext cx="3333750" cy="2447925"/>
          </a:xfrm>
          <a:prstGeom prst="rect">
            <a:avLst/>
          </a:prstGeom>
        </p:spPr>
      </p:pic>
    </p:spTree>
    <p:extLst>
      <p:ext uri="{BB962C8B-B14F-4D97-AF65-F5344CB8AC3E}">
        <p14:creationId xmlns:p14="http://schemas.microsoft.com/office/powerpoint/2010/main" val="26020005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914400"/>
          </a:xfrm>
        </p:spPr>
        <p:txBody>
          <a:bodyPr/>
          <a:lstStyle/>
          <a:p>
            <a:r>
              <a:rPr lang="en-US" dirty="0" err="1" smtClean="0"/>
              <a:t>k</a:t>
            </a:r>
            <a:r>
              <a:rPr lang="en-US" baseline="-25000" dirty="0" err="1" smtClean="0"/>
              <a:t>cat</a:t>
            </a:r>
            <a:r>
              <a:rPr lang="en-US" baseline="-25000" dirty="0" smtClean="0"/>
              <a:t> </a:t>
            </a:r>
            <a:r>
              <a:rPr lang="en-US" dirty="0" smtClean="0"/>
              <a:t>measures catalytic efficiency</a:t>
            </a:r>
            <a:endParaRPr lang="en-US" baseline="-25000" dirty="0"/>
          </a:p>
        </p:txBody>
      </p:sp>
      <p:sp>
        <p:nvSpPr>
          <p:cNvPr id="3" name="Content Placeholder 2"/>
          <p:cNvSpPr>
            <a:spLocks noGrp="1"/>
          </p:cNvSpPr>
          <p:nvPr>
            <p:ph idx="1"/>
          </p:nvPr>
        </p:nvSpPr>
        <p:spPr>
          <a:xfrm>
            <a:off x="0" y="1066800"/>
            <a:ext cx="9144000" cy="2819400"/>
          </a:xfrm>
        </p:spPr>
        <p:txBody>
          <a:bodyPr>
            <a:normAutofit fontScale="92500" lnSpcReduction="10000"/>
          </a:bodyPr>
          <a:lstStyle/>
          <a:p>
            <a:r>
              <a:rPr lang="en-US" dirty="0" err="1" smtClean="0"/>
              <a:t>k</a:t>
            </a:r>
            <a:r>
              <a:rPr lang="en-US" baseline="-25000" dirty="0" err="1" smtClean="0"/>
              <a:t>cat</a:t>
            </a:r>
            <a:r>
              <a:rPr lang="en-US" dirty="0" smtClean="0"/>
              <a:t>=</a:t>
            </a:r>
            <a:r>
              <a:rPr lang="en-US" dirty="0" err="1" smtClean="0"/>
              <a:t>V</a:t>
            </a:r>
            <a:r>
              <a:rPr lang="en-US" baseline="-25000" dirty="0" err="1" smtClean="0"/>
              <a:t>max</a:t>
            </a:r>
            <a:r>
              <a:rPr lang="en-US" dirty="0" smtClean="0"/>
              <a:t>/[E]</a:t>
            </a:r>
            <a:r>
              <a:rPr lang="en-US" baseline="-25000" dirty="0" smtClean="0"/>
              <a:t>total</a:t>
            </a:r>
          </a:p>
          <a:p>
            <a:r>
              <a:rPr lang="en-US" dirty="0" smtClean="0"/>
              <a:t>Once we know </a:t>
            </a:r>
            <a:r>
              <a:rPr lang="en-US" dirty="0" err="1" smtClean="0"/>
              <a:t>V</a:t>
            </a:r>
            <a:r>
              <a:rPr lang="en-US" baseline="-25000" dirty="0" err="1" smtClean="0"/>
              <a:t>max</a:t>
            </a:r>
            <a:r>
              <a:rPr lang="en-US" dirty="0" smtClean="0"/>
              <a:t> we can calculate the catalytic efficiency of the enzyme (</a:t>
            </a:r>
            <a:r>
              <a:rPr lang="en-US" dirty="0" err="1" smtClean="0"/>
              <a:t>k</a:t>
            </a:r>
            <a:r>
              <a:rPr lang="en-US" baseline="-25000" dirty="0" err="1" smtClean="0"/>
              <a:t>cat</a:t>
            </a:r>
            <a:r>
              <a:rPr lang="en-US" dirty="0" smtClean="0"/>
              <a:t>) which is the “turnover number”. The number of reactions an </a:t>
            </a:r>
            <a:r>
              <a:rPr lang="en-US" dirty="0" err="1" smtClean="0"/>
              <a:t>ezyme</a:t>
            </a:r>
            <a:r>
              <a:rPr lang="en-US" dirty="0" smtClean="0"/>
              <a:t> can perform within a certain timeframe. </a:t>
            </a:r>
          </a:p>
          <a:p>
            <a:r>
              <a:rPr lang="en-US" dirty="0" smtClean="0"/>
              <a:t>The quantity </a:t>
            </a:r>
            <a:r>
              <a:rPr lang="en-US" dirty="0" err="1" smtClean="0"/>
              <a:t>k</a:t>
            </a:r>
            <a:r>
              <a:rPr lang="en-US" baseline="-25000" dirty="0" err="1" smtClean="0"/>
              <a:t>cat</a:t>
            </a:r>
            <a:r>
              <a:rPr lang="en-US" dirty="0" smtClean="0"/>
              <a:t>/K</a:t>
            </a:r>
            <a:r>
              <a:rPr lang="en-US" baseline="-25000" dirty="0" smtClean="0"/>
              <a:t>M</a:t>
            </a:r>
            <a:r>
              <a:rPr lang="en-US" dirty="0" smtClean="0"/>
              <a:t> is the measure of an enzymes catalytic efficiency. The higher the better! Therefor, an enzyme with a large </a:t>
            </a:r>
            <a:r>
              <a:rPr lang="en-US" dirty="0" err="1" smtClean="0"/>
              <a:t>k</a:t>
            </a:r>
            <a:r>
              <a:rPr lang="en-US" baseline="-25000" dirty="0" err="1" smtClean="0"/>
              <a:t>cat</a:t>
            </a:r>
            <a:r>
              <a:rPr lang="en-US" dirty="0" smtClean="0"/>
              <a:t> and a small K</a:t>
            </a:r>
            <a:r>
              <a:rPr lang="en-US" baseline="-25000" dirty="0" smtClean="0"/>
              <a:t>M</a:t>
            </a:r>
            <a:r>
              <a:rPr lang="en-US" dirty="0" smtClean="0"/>
              <a:t> is more efficient than an enzyme with a small </a:t>
            </a:r>
            <a:r>
              <a:rPr lang="en-US" dirty="0" err="1" smtClean="0"/>
              <a:t>k</a:t>
            </a:r>
            <a:r>
              <a:rPr lang="en-US" baseline="-25000" dirty="0" err="1" smtClean="0"/>
              <a:t>cat</a:t>
            </a:r>
            <a:r>
              <a:rPr lang="en-US" dirty="0" smtClean="0"/>
              <a:t> and a large K</a:t>
            </a:r>
            <a:r>
              <a:rPr lang="en-US" baseline="-25000" dirty="0" smtClean="0"/>
              <a:t>M</a:t>
            </a:r>
            <a:r>
              <a:rPr lang="en-US" dirty="0" smtClean="0"/>
              <a:t>. </a:t>
            </a:r>
            <a:endParaRPr lang="en-US" dirty="0"/>
          </a:p>
        </p:txBody>
      </p:sp>
      <p:pic>
        <p:nvPicPr>
          <p:cNvPr id="4" name="Picture 2" descr="voet4_tab_12_01"/>
          <p:cNvPicPr>
            <a:picLocks noChangeAspect="1" noChangeArrowheads="1"/>
          </p:cNvPicPr>
          <p:nvPr/>
        </p:nvPicPr>
        <p:blipFill rotWithShape="1">
          <a:blip r:embed="rId2">
            <a:extLst>
              <a:ext uri="{28A0092B-C50C-407E-A947-70E740481C1C}">
                <a14:useLocalDpi xmlns:a14="http://schemas.microsoft.com/office/drawing/2010/main" val="0"/>
              </a:ext>
            </a:extLst>
          </a:blip>
          <a:srcRect b="13388"/>
          <a:stretch/>
        </p:blipFill>
        <p:spPr bwMode="auto">
          <a:xfrm>
            <a:off x="304800" y="3657600"/>
            <a:ext cx="8531225" cy="2887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404147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Limitations of steady state kinetics</a:t>
            </a:r>
            <a:endParaRPr lang="en-US" dirty="0"/>
          </a:p>
        </p:txBody>
      </p:sp>
      <p:sp>
        <p:nvSpPr>
          <p:cNvPr id="3" name="Content Placeholder 2"/>
          <p:cNvSpPr>
            <a:spLocks noGrp="1"/>
          </p:cNvSpPr>
          <p:nvPr>
            <p:ph idx="1"/>
          </p:nvPr>
        </p:nvSpPr>
        <p:spPr>
          <a:xfrm>
            <a:off x="381000" y="1371600"/>
            <a:ext cx="8305800" cy="1752600"/>
          </a:xfrm>
        </p:spPr>
        <p:txBody>
          <a:bodyPr>
            <a:normAutofit fontScale="92500" lnSpcReduction="10000"/>
          </a:bodyPr>
          <a:lstStyle/>
          <a:p>
            <a:r>
              <a:rPr lang="en-US" dirty="0" smtClean="0"/>
              <a:t>In steady state kinetics, ([S]&gt;&gt;[E]), we are forcing the reaction into a pseudo-first order reaction and therefore we can not determine information in regards to the reactions occurring within the [ES] complex. The enzymatic reaction can occur in any number of pathways with any number of transition states:</a:t>
            </a:r>
          </a:p>
          <a:p>
            <a:endParaRPr lang="en-US" dirty="0"/>
          </a:p>
        </p:txBody>
      </p:sp>
      <p:pic>
        <p:nvPicPr>
          <p:cNvPr id="4" name="Picture 2" descr="voet4_figun_12_p365a"/>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5800" y="3124200"/>
            <a:ext cx="3657599" cy="20146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descr="voet4_figun_12_p365b"/>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71999" y="3124200"/>
            <a:ext cx="3997457" cy="2295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a:xfrm>
            <a:off x="381000" y="5867400"/>
            <a:ext cx="8686801" cy="646331"/>
          </a:xfrm>
          <a:prstGeom prst="rect">
            <a:avLst/>
          </a:prstGeom>
          <a:noFill/>
        </p:spPr>
        <p:txBody>
          <a:bodyPr wrap="square" rtlCol="0">
            <a:spAutoFit/>
          </a:bodyPr>
          <a:lstStyle/>
          <a:p>
            <a:r>
              <a:rPr lang="en-US" dirty="0" smtClean="0"/>
              <a:t>Therefore, steady state kinetics can not unambiguously clarify the mechanism of a reaction.</a:t>
            </a:r>
            <a:endParaRPr lang="en-US" dirty="0"/>
          </a:p>
        </p:txBody>
      </p:sp>
    </p:spTree>
    <p:extLst>
      <p:ext uri="{BB962C8B-B14F-4D97-AF65-F5344CB8AC3E}">
        <p14:creationId xmlns:p14="http://schemas.microsoft.com/office/powerpoint/2010/main" val="16990388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Stop Here</a:t>
            </a:r>
            <a:endParaRPr lang="en-US" dirty="0"/>
          </a:p>
        </p:txBody>
      </p:sp>
      <p:sp>
        <p:nvSpPr>
          <p:cNvPr id="3" name="Content Placeholder 2"/>
          <p:cNvSpPr>
            <a:spLocks noGrp="1"/>
          </p:cNvSpPr>
          <p:nvPr>
            <p:ph idx="1"/>
          </p:nvPr>
        </p:nvSpPr>
        <p:spPr/>
        <p:txBody>
          <a:bodyPr/>
          <a:lstStyle/>
          <a:p>
            <a:r>
              <a:rPr lang="en-US" dirty="0" smtClean="0"/>
              <a:t>Do not worry about section 1D.</a:t>
            </a:r>
          </a:p>
          <a:p>
            <a:r>
              <a:rPr lang="en-US" dirty="0" smtClean="0"/>
              <a:t>In the next lecture we will discuss Section 2, Enzyme Inhibition and how we can utilize the </a:t>
            </a:r>
            <a:r>
              <a:rPr lang="en-US" dirty="0" err="1" smtClean="0"/>
              <a:t>Michaelis-Menton</a:t>
            </a:r>
            <a:r>
              <a:rPr lang="en-US" dirty="0" smtClean="0"/>
              <a:t> equation to determine the effect of inhibitors on enzyme kinetics. </a:t>
            </a:r>
            <a:endParaRPr lang="en-US" dirty="0"/>
          </a:p>
        </p:txBody>
      </p:sp>
    </p:spTree>
    <p:extLst>
      <p:ext uri="{BB962C8B-B14F-4D97-AF65-F5344CB8AC3E}">
        <p14:creationId xmlns:p14="http://schemas.microsoft.com/office/powerpoint/2010/main" val="25037985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Learning Objectives</a:t>
            </a:r>
            <a:endParaRPr lang="en-US" dirty="0"/>
          </a:p>
        </p:txBody>
      </p:sp>
      <p:sp>
        <p:nvSpPr>
          <p:cNvPr id="3" name="Content Placeholder 2"/>
          <p:cNvSpPr>
            <a:spLocks noGrp="1"/>
          </p:cNvSpPr>
          <p:nvPr>
            <p:ph idx="1"/>
          </p:nvPr>
        </p:nvSpPr>
        <p:spPr/>
        <p:txBody>
          <a:bodyPr/>
          <a:lstStyle/>
          <a:p>
            <a:r>
              <a:rPr lang="en-US" dirty="0" smtClean="0"/>
              <a:t>Define and use </a:t>
            </a:r>
            <a:r>
              <a:rPr lang="en-US" dirty="0" err="1" smtClean="0"/>
              <a:t>keyterms</a:t>
            </a:r>
            <a:r>
              <a:rPr lang="en-US" dirty="0" smtClean="0"/>
              <a:t>: enzyme kinetics, rate constant, velocity, first-order reaction, second-order reaction, rate equation, </a:t>
            </a:r>
            <a:r>
              <a:rPr lang="en-US" dirty="0" err="1" smtClean="0"/>
              <a:t>Michaelis-Menten</a:t>
            </a:r>
            <a:r>
              <a:rPr lang="en-US" dirty="0" smtClean="0"/>
              <a:t> equation, Steady State Assumption, </a:t>
            </a:r>
            <a:r>
              <a:rPr lang="en-US" dirty="0" err="1" smtClean="0"/>
              <a:t>V</a:t>
            </a:r>
            <a:r>
              <a:rPr lang="en-US" baseline="-25000" dirty="0" err="1" smtClean="0"/>
              <a:t>max</a:t>
            </a:r>
            <a:r>
              <a:rPr lang="en-US" dirty="0" smtClean="0"/>
              <a:t>, </a:t>
            </a:r>
            <a:r>
              <a:rPr lang="en-US" dirty="0" err="1" smtClean="0"/>
              <a:t>k</a:t>
            </a:r>
            <a:r>
              <a:rPr lang="en-US" baseline="-25000" dirty="0" err="1" smtClean="0"/>
              <a:t>cat</a:t>
            </a:r>
            <a:r>
              <a:rPr lang="en-US" dirty="0" smtClean="0"/>
              <a:t>, K</a:t>
            </a:r>
            <a:r>
              <a:rPr lang="en-US" baseline="-25000" dirty="0" smtClean="0"/>
              <a:t>M</a:t>
            </a:r>
            <a:r>
              <a:rPr lang="en-US" dirty="0" smtClean="0"/>
              <a:t>, </a:t>
            </a:r>
            <a:r>
              <a:rPr lang="en-US" dirty="0" err="1" smtClean="0"/>
              <a:t>Lineweaver</a:t>
            </a:r>
            <a:r>
              <a:rPr lang="en-US" dirty="0" smtClean="0"/>
              <a:t>-Burk plot, pseudo-first order reaction.</a:t>
            </a:r>
          </a:p>
          <a:p>
            <a:r>
              <a:rPr lang="en-US" dirty="0" smtClean="0"/>
              <a:t>Describe and extract data from 1</a:t>
            </a:r>
            <a:r>
              <a:rPr lang="en-US" baseline="30000" dirty="0" smtClean="0"/>
              <a:t>st</a:t>
            </a:r>
            <a:r>
              <a:rPr lang="en-US" dirty="0" smtClean="0"/>
              <a:t> order, 2</a:t>
            </a:r>
            <a:r>
              <a:rPr lang="en-US" baseline="30000" dirty="0" smtClean="0"/>
              <a:t>nd</a:t>
            </a:r>
            <a:r>
              <a:rPr lang="en-US" dirty="0" smtClean="0"/>
              <a:t> order and </a:t>
            </a:r>
            <a:r>
              <a:rPr lang="en-US" dirty="0" err="1" smtClean="0"/>
              <a:t>Lineweaver</a:t>
            </a:r>
            <a:r>
              <a:rPr lang="en-US" dirty="0" smtClean="0"/>
              <a:t>-Burk plots.</a:t>
            </a:r>
          </a:p>
          <a:p>
            <a:r>
              <a:rPr lang="en-US" dirty="0" smtClean="0"/>
              <a:t>Discuss the two assumptions used to simplify enzyme kinetics for data analysis</a:t>
            </a:r>
          </a:p>
          <a:p>
            <a:r>
              <a:rPr lang="en-US" dirty="0" smtClean="0"/>
              <a:t>Compare and contrast enzyme/substrate pairs based on K</a:t>
            </a:r>
            <a:r>
              <a:rPr lang="en-US" baseline="-25000" dirty="0" smtClean="0"/>
              <a:t>m</a:t>
            </a:r>
            <a:r>
              <a:rPr lang="en-US" dirty="0" smtClean="0"/>
              <a:t> and </a:t>
            </a:r>
            <a:r>
              <a:rPr lang="en-US" dirty="0" err="1" smtClean="0"/>
              <a:t>k</a:t>
            </a:r>
            <a:r>
              <a:rPr lang="en-US" baseline="-25000" dirty="0" err="1" smtClean="0"/>
              <a:t>cat</a:t>
            </a:r>
            <a:endParaRPr lang="en-US" baseline="-25000" dirty="0" smtClean="0"/>
          </a:p>
          <a:p>
            <a:endParaRPr lang="en-US" dirty="0"/>
          </a:p>
        </p:txBody>
      </p:sp>
    </p:spTree>
    <p:extLst>
      <p:ext uri="{BB962C8B-B14F-4D97-AF65-F5344CB8AC3E}">
        <p14:creationId xmlns:p14="http://schemas.microsoft.com/office/powerpoint/2010/main" val="30124413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Basic Kinetics</a:t>
            </a:r>
            <a:endParaRPr lang="en-US" b="1" dirty="0"/>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p:txBody>
              <a:bodyPr>
                <a:normAutofit/>
              </a:bodyPr>
              <a:lstStyle/>
              <a:p>
                <a:pPr lvl="1"/>
                <a:r>
                  <a:rPr lang="en-US" dirty="0" smtClean="0"/>
                  <a:t>Studying the rate of a reaction and how the rates change in response to different conditions can allow biochemists to elucidate reaction mechanisms.</a:t>
                </a:r>
              </a:p>
              <a:p>
                <a:r>
                  <a:rPr lang="en-US" dirty="0" smtClean="0"/>
                  <a:t>Rate of the reaction (v) is the measure of the increase in product formation or the decrease in reactant concentration over time. The proportionality of this change is the rate constant (k). For reaction A</a:t>
                </a:r>
                <a:r>
                  <a:rPr lang="en-US" dirty="0" smtClean="0">
                    <a:sym typeface="Wingdings" panose="05000000000000000000" pitchFamily="2" charset="2"/>
                  </a:rPr>
                  <a:t>P:</a:t>
                </a:r>
                <a:endParaRPr lang="en-US" dirty="0" smtClean="0"/>
              </a:p>
              <a:p>
                <a:pPr lvl="1"/>
                <a14:m>
                  <m:oMath xmlns:m="http://schemas.openxmlformats.org/officeDocument/2006/math">
                    <m:r>
                      <a:rPr lang="en-US" b="0" i="1" smtClean="0">
                        <a:latin typeface="Cambria Math"/>
                      </a:rPr>
                      <m:t>𝑣</m:t>
                    </m:r>
                    <m:r>
                      <a:rPr lang="en-US" b="0" i="1" smtClean="0">
                        <a:latin typeface="Cambria Math"/>
                      </a:rPr>
                      <m:t>=</m:t>
                    </m:r>
                    <m:f>
                      <m:fPr>
                        <m:ctrlPr>
                          <a:rPr lang="en-US" b="0" i="1" smtClean="0">
                            <a:latin typeface="Cambria Math"/>
                          </a:rPr>
                        </m:ctrlPr>
                      </m:fPr>
                      <m:num>
                        <m:r>
                          <a:rPr lang="en-US" b="0" i="1" smtClean="0">
                            <a:latin typeface="Cambria Math"/>
                          </a:rPr>
                          <m:t>𝑑</m:t>
                        </m:r>
                        <m:r>
                          <a:rPr lang="en-US" b="0" i="1" smtClean="0">
                            <a:latin typeface="Cambria Math"/>
                          </a:rPr>
                          <m:t>[</m:t>
                        </m:r>
                        <m:r>
                          <a:rPr lang="en-US" b="0" i="1" smtClean="0">
                            <a:latin typeface="Cambria Math"/>
                          </a:rPr>
                          <m:t>𝑃</m:t>
                        </m:r>
                        <m:r>
                          <a:rPr lang="en-US" b="0" i="1" smtClean="0">
                            <a:latin typeface="Cambria Math"/>
                          </a:rPr>
                          <m:t>]</m:t>
                        </m:r>
                      </m:num>
                      <m:den>
                        <m:r>
                          <a:rPr lang="en-US" b="0" i="1" smtClean="0">
                            <a:latin typeface="Cambria Math"/>
                          </a:rPr>
                          <m:t>𝑑𝑡</m:t>
                        </m:r>
                      </m:den>
                    </m:f>
                    <m:r>
                      <a:rPr lang="en-US" b="0" i="1" smtClean="0">
                        <a:latin typeface="Cambria Math"/>
                      </a:rPr>
                      <m:t>=−</m:t>
                    </m:r>
                    <m:f>
                      <m:fPr>
                        <m:ctrlPr>
                          <a:rPr lang="en-US" b="0" i="1" smtClean="0">
                            <a:latin typeface="Cambria Math"/>
                          </a:rPr>
                        </m:ctrlPr>
                      </m:fPr>
                      <m:num>
                        <m:r>
                          <a:rPr lang="en-US" b="0" i="1" smtClean="0">
                            <a:latin typeface="Cambria Math"/>
                          </a:rPr>
                          <m:t>𝑑</m:t>
                        </m:r>
                        <m:d>
                          <m:dPr>
                            <m:begChr m:val="["/>
                            <m:endChr m:val="]"/>
                            <m:ctrlPr>
                              <a:rPr lang="en-US" b="0" i="1" smtClean="0">
                                <a:latin typeface="Cambria Math"/>
                              </a:rPr>
                            </m:ctrlPr>
                          </m:dPr>
                          <m:e>
                            <m:r>
                              <a:rPr lang="en-US" b="0" i="1" smtClean="0">
                                <a:latin typeface="Cambria Math"/>
                              </a:rPr>
                              <m:t>𝐴</m:t>
                            </m:r>
                          </m:e>
                        </m:d>
                      </m:num>
                      <m:den>
                        <m:r>
                          <a:rPr lang="en-US" b="0" i="1" smtClean="0">
                            <a:latin typeface="Cambria Math"/>
                          </a:rPr>
                          <m:t>𝑑𝑡</m:t>
                        </m:r>
                      </m:den>
                    </m:f>
                    <m:r>
                      <a:rPr lang="en-US" b="0" i="1" smtClean="0">
                        <a:latin typeface="Cambria Math"/>
                      </a:rPr>
                      <m:t>=</m:t>
                    </m:r>
                    <m:r>
                      <a:rPr lang="en-US" b="0" i="1" smtClean="0">
                        <a:latin typeface="Cambria Math"/>
                      </a:rPr>
                      <m:t>𝑘</m:t>
                    </m:r>
                    <m:r>
                      <a:rPr lang="en-US" b="0" i="1" smtClean="0">
                        <a:latin typeface="Cambria Math"/>
                      </a:rPr>
                      <m:t>[</m:t>
                    </m:r>
                    <m:r>
                      <a:rPr lang="en-US" b="0" i="1" smtClean="0">
                        <a:latin typeface="Cambria Math"/>
                      </a:rPr>
                      <m:t>𝐴</m:t>
                    </m:r>
                    <m:r>
                      <a:rPr lang="en-US" b="0" i="1" smtClean="0">
                        <a:latin typeface="Cambria Math"/>
                      </a:rPr>
                      <m:t>]</m:t>
                    </m:r>
                  </m:oMath>
                </a14:m>
                <a:endParaRPr lang="en-US" dirty="0" smtClean="0">
                  <a:sym typeface="Wingdings" panose="05000000000000000000" pitchFamily="2" charset="2"/>
                </a:endParaRPr>
              </a:p>
              <a:p>
                <a:pPr lvl="2"/>
                <a:endParaRPr lang="en-US"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l="-593" t="-500" r="-1852"/>
                </a:stretch>
              </a:blipFill>
            </p:spPr>
            <p:txBody>
              <a:bodyPr/>
              <a:lstStyle/>
              <a:p>
                <a:r>
                  <a:rPr lang="en-US">
                    <a:noFill/>
                  </a:rPr>
                  <a:t> </a:t>
                </a:r>
              </a:p>
            </p:txBody>
          </p:sp>
        </mc:Fallback>
      </mc:AlternateContent>
    </p:spTree>
    <p:extLst>
      <p:ext uri="{BB962C8B-B14F-4D97-AF65-F5344CB8AC3E}">
        <p14:creationId xmlns:p14="http://schemas.microsoft.com/office/powerpoint/2010/main" val="42511793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Reaction Order</a:t>
            </a:r>
            <a:endParaRPr lang="en-US" dirty="0"/>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p:txBody>
              <a:bodyPr/>
              <a:lstStyle/>
              <a:p>
                <a:r>
                  <a:rPr lang="en-US" dirty="0" smtClean="0"/>
                  <a:t>For reaction A</a:t>
                </a:r>
                <a:r>
                  <a:rPr lang="en-US" dirty="0">
                    <a:sym typeface="Wingdings" panose="05000000000000000000" pitchFamily="2" charset="2"/>
                  </a:rPr>
                  <a:t>P:</a:t>
                </a:r>
                <a:endParaRPr lang="en-US" dirty="0"/>
              </a:p>
              <a:p>
                <a:pPr lvl="1"/>
                <a14:m>
                  <m:oMath xmlns:m="http://schemas.openxmlformats.org/officeDocument/2006/math">
                    <m:r>
                      <a:rPr lang="en-US" i="1">
                        <a:latin typeface="Cambria Math"/>
                      </a:rPr>
                      <m:t>𝑣</m:t>
                    </m:r>
                    <m:r>
                      <a:rPr lang="en-US" i="1">
                        <a:latin typeface="Cambria Math"/>
                      </a:rPr>
                      <m:t>=</m:t>
                    </m:r>
                    <m:f>
                      <m:fPr>
                        <m:ctrlPr>
                          <a:rPr lang="en-US" i="1">
                            <a:latin typeface="Cambria Math"/>
                          </a:rPr>
                        </m:ctrlPr>
                      </m:fPr>
                      <m:num>
                        <m:r>
                          <a:rPr lang="en-US" i="1">
                            <a:latin typeface="Cambria Math"/>
                          </a:rPr>
                          <m:t>𝑑</m:t>
                        </m:r>
                        <m:r>
                          <a:rPr lang="en-US" i="1">
                            <a:latin typeface="Cambria Math"/>
                          </a:rPr>
                          <m:t>[</m:t>
                        </m:r>
                        <m:r>
                          <a:rPr lang="en-US" i="1">
                            <a:latin typeface="Cambria Math"/>
                          </a:rPr>
                          <m:t>𝑃</m:t>
                        </m:r>
                        <m:r>
                          <a:rPr lang="en-US" i="1">
                            <a:latin typeface="Cambria Math"/>
                          </a:rPr>
                          <m:t>]</m:t>
                        </m:r>
                      </m:num>
                      <m:den>
                        <m:r>
                          <a:rPr lang="en-US" i="1">
                            <a:latin typeface="Cambria Math"/>
                          </a:rPr>
                          <m:t>𝑑𝑡</m:t>
                        </m:r>
                      </m:den>
                    </m:f>
                    <m:r>
                      <a:rPr lang="en-US" i="1">
                        <a:latin typeface="Cambria Math"/>
                      </a:rPr>
                      <m:t>=−</m:t>
                    </m:r>
                    <m:f>
                      <m:fPr>
                        <m:ctrlPr>
                          <a:rPr lang="en-US" i="1">
                            <a:latin typeface="Cambria Math"/>
                          </a:rPr>
                        </m:ctrlPr>
                      </m:fPr>
                      <m:num>
                        <m:r>
                          <a:rPr lang="en-US" i="1">
                            <a:latin typeface="Cambria Math"/>
                          </a:rPr>
                          <m:t>𝑑</m:t>
                        </m:r>
                        <m:d>
                          <m:dPr>
                            <m:begChr m:val="["/>
                            <m:endChr m:val="]"/>
                            <m:ctrlPr>
                              <a:rPr lang="en-US" i="1">
                                <a:latin typeface="Cambria Math"/>
                              </a:rPr>
                            </m:ctrlPr>
                          </m:dPr>
                          <m:e>
                            <m:r>
                              <a:rPr lang="en-US" i="1">
                                <a:latin typeface="Cambria Math"/>
                              </a:rPr>
                              <m:t>𝐴</m:t>
                            </m:r>
                          </m:e>
                        </m:d>
                      </m:num>
                      <m:den>
                        <m:r>
                          <a:rPr lang="en-US" i="1">
                            <a:latin typeface="Cambria Math"/>
                          </a:rPr>
                          <m:t>𝑑𝑡</m:t>
                        </m:r>
                      </m:den>
                    </m:f>
                    <m:r>
                      <a:rPr lang="en-US" i="1">
                        <a:latin typeface="Cambria Math"/>
                      </a:rPr>
                      <m:t>=</m:t>
                    </m:r>
                    <m:r>
                      <a:rPr lang="en-US" i="1">
                        <a:latin typeface="Cambria Math"/>
                      </a:rPr>
                      <m:t>𝑘</m:t>
                    </m:r>
                    <m:r>
                      <a:rPr lang="en-US" i="1">
                        <a:latin typeface="Cambria Math"/>
                      </a:rPr>
                      <m:t>[</m:t>
                    </m:r>
                    <m:r>
                      <a:rPr lang="en-US" i="1">
                        <a:latin typeface="Cambria Math"/>
                      </a:rPr>
                      <m:t>𝐴</m:t>
                    </m:r>
                    <m:r>
                      <a:rPr lang="en-US" i="1">
                        <a:latin typeface="Cambria Math"/>
                      </a:rPr>
                      <m:t>]</m:t>
                    </m:r>
                  </m:oMath>
                </a14:m>
                <a:endParaRPr lang="en-US" dirty="0">
                  <a:sym typeface="Wingdings" panose="05000000000000000000" pitchFamily="2" charset="2"/>
                </a:endParaRPr>
              </a:p>
              <a:p>
                <a:pPr lvl="1"/>
                <a:r>
                  <a:rPr lang="en-US" dirty="0"/>
                  <a:t>In the above reaction, it is said to be first order, </a:t>
                </a:r>
                <a:r>
                  <a:rPr lang="en-US" dirty="0" err="1"/>
                  <a:t>ie</a:t>
                </a:r>
                <a:r>
                  <a:rPr lang="en-US" dirty="0"/>
                  <a:t>: the rate of the reaction is only dependent on the concentration of one reactant, and the units of k are M/s.</a:t>
                </a:r>
              </a:p>
              <a:p>
                <a:r>
                  <a:rPr lang="en-US" dirty="0"/>
                  <a:t>If the reaction </a:t>
                </a:r>
                <a:r>
                  <a:rPr lang="en-US" dirty="0" smtClean="0"/>
                  <a:t>requires two molecules of A: 2A</a:t>
                </a:r>
                <a:r>
                  <a:rPr lang="en-US" dirty="0" smtClean="0">
                    <a:sym typeface="Wingdings" panose="05000000000000000000" pitchFamily="2" charset="2"/>
                  </a:rPr>
                  <a:t></a:t>
                </a:r>
                <a:r>
                  <a:rPr lang="en-US" dirty="0">
                    <a:sym typeface="Wingdings" panose="05000000000000000000" pitchFamily="2" charset="2"/>
                  </a:rPr>
                  <a:t>P then our rate equation is:</a:t>
                </a:r>
              </a:p>
              <a:p>
                <a:pPr lvl="2"/>
                <a14:m>
                  <m:oMath xmlns:m="http://schemas.openxmlformats.org/officeDocument/2006/math">
                    <m:r>
                      <a:rPr lang="en-US" i="1">
                        <a:latin typeface="Cambria Math"/>
                      </a:rPr>
                      <m:t>𝑣</m:t>
                    </m:r>
                    <m:r>
                      <a:rPr lang="en-US" i="1">
                        <a:latin typeface="Cambria Math"/>
                      </a:rPr>
                      <m:t>=</m:t>
                    </m:r>
                    <m:r>
                      <a:rPr lang="en-US" i="1">
                        <a:latin typeface="Cambria Math"/>
                      </a:rPr>
                      <m:t>𝑘</m:t>
                    </m:r>
                    <m:d>
                      <m:dPr>
                        <m:begChr m:val="["/>
                        <m:endChr m:val="]"/>
                        <m:ctrlPr>
                          <a:rPr lang="en-US" i="1">
                            <a:latin typeface="Cambria Math"/>
                          </a:rPr>
                        </m:ctrlPr>
                      </m:dPr>
                      <m:e>
                        <m:r>
                          <a:rPr lang="en-US" i="1">
                            <a:latin typeface="Cambria Math"/>
                          </a:rPr>
                          <m:t>𝐴</m:t>
                        </m:r>
                      </m:e>
                    </m:d>
                    <m:r>
                      <a:rPr lang="en-US" b="0" i="1" baseline="30000" smtClean="0">
                        <a:latin typeface="Cambria Math"/>
                      </a:rPr>
                      <m:t>2</m:t>
                    </m:r>
                  </m:oMath>
                </a14:m>
                <a:r>
                  <a:rPr lang="en-US" dirty="0"/>
                  <a:t> and units for k are (M</a:t>
                </a:r>
                <a:r>
                  <a:rPr lang="en-US" baseline="30000" dirty="0"/>
                  <a:t>2</a:t>
                </a:r>
                <a:r>
                  <a:rPr lang="en-US" dirty="0"/>
                  <a:t>/s) and is said to be second order </a:t>
                </a:r>
                <a:r>
                  <a:rPr lang="en-US" dirty="0" smtClean="0"/>
                  <a:t>with respect to A .</a:t>
                </a:r>
              </a:p>
              <a:p>
                <a:r>
                  <a:rPr lang="en-US" dirty="0"/>
                  <a:t>If the reaction </a:t>
                </a:r>
                <a:r>
                  <a:rPr lang="en-US" dirty="0" smtClean="0"/>
                  <a:t>is A+B</a:t>
                </a:r>
                <a:r>
                  <a:rPr lang="en-US" dirty="0" smtClean="0">
                    <a:sym typeface="Wingdings" panose="05000000000000000000" pitchFamily="2" charset="2"/>
                  </a:rPr>
                  <a:t></a:t>
                </a:r>
                <a:r>
                  <a:rPr lang="en-US" dirty="0">
                    <a:sym typeface="Wingdings" panose="05000000000000000000" pitchFamily="2" charset="2"/>
                  </a:rPr>
                  <a:t>P then our rate equation is:</a:t>
                </a:r>
              </a:p>
              <a:p>
                <a:pPr lvl="2"/>
                <a14:m>
                  <m:oMath xmlns:m="http://schemas.openxmlformats.org/officeDocument/2006/math">
                    <m:r>
                      <a:rPr lang="en-US" i="1">
                        <a:latin typeface="Cambria Math"/>
                      </a:rPr>
                      <m:t>𝑣</m:t>
                    </m:r>
                    <m:r>
                      <a:rPr lang="en-US" i="1">
                        <a:latin typeface="Cambria Math"/>
                      </a:rPr>
                      <m:t>=</m:t>
                    </m:r>
                    <m:r>
                      <a:rPr lang="en-US" i="1">
                        <a:latin typeface="Cambria Math"/>
                      </a:rPr>
                      <m:t>𝑘</m:t>
                    </m:r>
                    <m:d>
                      <m:dPr>
                        <m:begChr m:val="["/>
                        <m:endChr m:val="]"/>
                        <m:ctrlPr>
                          <a:rPr lang="en-US" i="1">
                            <a:latin typeface="Cambria Math"/>
                          </a:rPr>
                        </m:ctrlPr>
                      </m:dPr>
                      <m:e>
                        <m:r>
                          <a:rPr lang="en-US" i="1">
                            <a:latin typeface="Cambria Math"/>
                          </a:rPr>
                          <m:t>𝐴</m:t>
                        </m:r>
                      </m:e>
                    </m:d>
                    <m:r>
                      <a:rPr lang="en-US" b="0" i="1" smtClean="0">
                        <a:latin typeface="Cambria Math"/>
                      </a:rPr>
                      <m:t>[</m:t>
                    </m:r>
                    <m:r>
                      <a:rPr lang="en-US" b="0" i="1" smtClean="0">
                        <a:latin typeface="Cambria Math"/>
                      </a:rPr>
                      <m:t>𝐵</m:t>
                    </m:r>
                    <m:r>
                      <a:rPr lang="en-US" b="0" i="1" smtClean="0">
                        <a:latin typeface="Cambria Math"/>
                      </a:rPr>
                      <m:t>]</m:t>
                    </m:r>
                  </m:oMath>
                </a14:m>
                <a:r>
                  <a:rPr lang="en-US" dirty="0"/>
                  <a:t> and units for k are (M</a:t>
                </a:r>
                <a:r>
                  <a:rPr lang="en-US" baseline="30000" dirty="0"/>
                  <a:t>2</a:t>
                </a:r>
                <a:r>
                  <a:rPr lang="en-US" dirty="0"/>
                  <a:t>/s) and is said to be second </a:t>
                </a:r>
                <a:r>
                  <a:rPr lang="en-US" dirty="0" smtClean="0"/>
                  <a:t>order overall, first order with respect to A and first order with respect to B </a:t>
                </a:r>
                <a:r>
                  <a:rPr lang="en-US" dirty="0"/>
                  <a:t>.</a:t>
                </a:r>
              </a:p>
              <a:p>
                <a:pPr lvl="1"/>
                <a:endParaRPr lang="en-US" dirty="0"/>
              </a:p>
              <a:p>
                <a:endParaRPr lang="en-US"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l="-593" t="-875"/>
                </a:stretch>
              </a:blipFill>
            </p:spPr>
            <p:txBody>
              <a:bodyPr/>
              <a:lstStyle/>
              <a:p>
                <a:r>
                  <a:rPr lang="en-US">
                    <a:noFill/>
                  </a:rPr>
                  <a:t> </a:t>
                </a:r>
              </a:p>
            </p:txBody>
          </p:sp>
        </mc:Fallback>
      </mc:AlternateContent>
    </p:spTree>
    <p:extLst>
      <p:ext uri="{BB962C8B-B14F-4D97-AF65-F5344CB8AC3E}">
        <p14:creationId xmlns:p14="http://schemas.microsoft.com/office/powerpoint/2010/main" val="12795099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Analysis of rate over time: rate equation</a:t>
            </a:r>
            <a:endParaRPr lang="en-US" dirty="0"/>
          </a:p>
        </p:txBody>
      </p:sp>
      <p:sp>
        <p:nvSpPr>
          <p:cNvPr id="3" name="Content Placeholder 2"/>
          <p:cNvSpPr>
            <a:spLocks noGrp="1"/>
          </p:cNvSpPr>
          <p:nvPr>
            <p:ph idx="1"/>
          </p:nvPr>
        </p:nvSpPr>
        <p:spPr>
          <a:xfrm>
            <a:off x="457200" y="1600200"/>
            <a:ext cx="4953000" cy="4876800"/>
          </a:xfrm>
        </p:spPr>
        <p:txBody>
          <a:bodyPr/>
          <a:lstStyle/>
          <a:p>
            <a:r>
              <a:rPr lang="en-US" dirty="0" smtClean="0"/>
              <a:t>By analysis of the change in concentration of reactant over time, we can </a:t>
            </a:r>
            <a:r>
              <a:rPr lang="en-US" dirty="0" err="1" smtClean="0"/>
              <a:t>linearlize</a:t>
            </a:r>
            <a:r>
              <a:rPr lang="en-US" dirty="0" smtClean="0"/>
              <a:t> a first order rate equation to get</a:t>
            </a:r>
          </a:p>
          <a:p>
            <a:pPr lvl="1"/>
            <a:r>
              <a:rPr lang="en-US" dirty="0" err="1" smtClean="0"/>
              <a:t>ln</a:t>
            </a:r>
            <a:r>
              <a:rPr lang="en-US" dirty="0" smtClean="0"/>
              <a:t>[A]</a:t>
            </a:r>
            <a:r>
              <a:rPr lang="en-US" baseline="-25000" dirty="0" smtClean="0"/>
              <a:t>t</a:t>
            </a:r>
            <a:r>
              <a:rPr lang="en-US" dirty="0" smtClean="0"/>
              <a:t>=</a:t>
            </a:r>
            <a:r>
              <a:rPr lang="en-US" dirty="0" err="1" smtClean="0"/>
              <a:t>ln</a:t>
            </a:r>
            <a:r>
              <a:rPr lang="en-US" dirty="0" smtClean="0"/>
              <a:t>[A]</a:t>
            </a:r>
            <a:r>
              <a:rPr lang="en-US" baseline="-25000" dirty="0" smtClean="0"/>
              <a:t>o</a:t>
            </a:r>
            <a:r>
              <a:rPr lang="en-US" dirty="0" smtClean="0"/>
              <a:t>-</a:t>
            </a:r>
            <a:r>
              <a:rPr lang="en-US" dirty="0" err="1" smtClean="0"/>
              <a:t>kt</a:t>
            </a:r>
            <a:r>
              <a:rPr lang="en-US" dirty="0" smtClean="0"/>
              <a:t>  where t = time, k= rate constant, [A]</a:t>
            </a:r>
            <a:r>
              <a:rPr lang="en-US" baseline="-25000" dirty="0" smtClean="0"/>
              <a:t>o</a:t>
            </a:r>
            <a:r>
              <a:rPr lang="en-US" dirty="0" smtClean="0"/>
              <a:t> is the initial concentration of A and [A]</a:t>
            </a:r>
            <a:r>
              <a:rPr lang="en-US" baseline="-25000" dirty="0" smtClean="0"/>
              <a:t>t</a:t>
            </a:r>
            <a:r>
              <a:rPr lang="en-US" dirty="0" smtClean="0"/>
              <a:t> is the concentration of A at time t.</a:t>
            </a:r>
          </a:p>
          <a:p>
            <a:pPr lvl="1"/>
            <a:r>
              <a:rPr lang="en-US" dirty="0" smtClean="0"/>
              <a:t>Plotting the change in [A] as </a:t>
            </a:r>
            <a:r>
              <a:rPr lang="en-US" dirty="0" err="1" smtClean="0"/>
              <a:t>ln</a:t>
            </a:r>
            <a:r>
              <a:rPr lang="en-US" dirty="0" smtClean="0"/>
              <a:t>[A] on the y axis versus time on the x axis we can determine if the reaction is indeed first order (is the slope straight) and the rate constant (k) since the slope is equal to –k. </a:t>
            </a:r>
            <a:endParaRPr lang="en-US" dirty="0"/>
          </a:p>
        </p:txBody>
      </p:sp>
      <p:pic>
        <p:nvPicPr>
          <p:cNvPr id="4" name="Picture 2" descr="voet4_fig_12_0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486400" y="2362200"/>
            <a:ext cx="3263592" cy="306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792040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Analysis of rate over time: rate equation</a:t>
            </a:r>
            <a:endParaRPr lang="en-US" dirty="0"/>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p:txBody>
              <a:bodyPr/>
              <a:lstStyle/>
              <a:p>
                <a:r>
                  <a:rPr lang="en-US" dirty="0" smtClean="0"/>
                  <a:t>If a reaction is second order, </a:t>
                </a:r>
              </a:p>
              <a:p>
                <a:pPr lvl="1"/>
                <a:r>
                  <a:rPr lang="en-US" dirty="0" smtClean="0"/>
                  <a:t>2A</a:t>
                </a:r>
                <a:r>
                  <a:rPr lang="en-US" dirty="0" smtClean="0">
                    <a:sym typeface="Wingdings" panose="05000000000000000000" pitchFamily="2" charset="2"/>
                  </a:rPr>
                  <a:t>P, v=k[A]</a:t>
                </a:r>
                <a:r>
                  <a:rPr lang="en-US" baseline="30000" dirty="0" smtClean="0">
                    <a:sym typeface="Wingdings" panose="05000000000000000000" pitchFamily="2" charset="2"/>
                  </a:rPr>
                  <a:t>2</a:t>
                </a:r>
              </a:p>
              <a:p>
                <a:r>
                  <a:rPr lang="en-US" dirty="0" smtClean="0">
                    <a:sym typeface="Wingdings" panose="05000000000000000000" pitchFamily="2" charset="2"/>
                  </a:rPr>
                  <a:t>You use the equation:</a:t>
                </a:r>
              </a:p>
              <a:p>
                <a:pPr lvl="1"/>
                <a14:m>
                  <m:oMath xmlns:m="http://schemas.openxmlformats.org/officeDocument/2006/math">
                    <m:f>
                      <m:fPr>
                        <m:ctrlPr>
                          <a:rPr lang="en-US" i="1" smtClean="0">
                            <a:latin typeface="Cambria Math"/>
                          </a:rPr>
                        </m:ctrlPr>
                      </m:fPr>
                      <m:num>
                        <m:r>
                          <a:rPr lang="en-US" b="0" i="1" smtClean="0">
                            <a:latin typeface="Cambria Math"/>
                          </a:rPr>
                          <m:t>1</m:t>
                        </m:r>
                      </m:num>
                      <m:den>
                        <m:d>
                          <m:dPr>
                            <m:begChr m:val="["/>
                            <m:endChr m:val="]"/>
                            <m:ctrlPr>
                              <a:rPr lang="en-US" b="0" i="1" smtClean="0">
                                <a:latin typeface="Cambria Math"/>
                              </a:rPr>
                            </m:ctrlPr>
                          </m:dPr>
                          <m:e>
                            <m:r>
                              <a:rPr lang="en-US" b="0" i="1" smtClean="0">
                                <a:latin typeface="Cambria Math"/>
                              </a:rPr>
                              <m:t>𝐴</m:t>
                            </m:r>
                          </m:e>
                        </m:d>
                        <m:r>
                          <a:rPr lang="en-US" b="0" i="1" baseline="-25000" smtClean="0">
                            <a:latin typeface="Cambria Math"/>
                          </a:rPr>
                          <m:t>𝑡</m:t>
                        </m:r>
                      </m:den>
                    </m:f>
                    <m:r>
                      <a:rPr lang="en-US" b="0" i="1" smtClean="0">
                        <a:latin typeface="Cambria Math"/>
                      </a:rPr>
                      <m:t>=</m:t>
                    </m:r>
                    <m:f>
                      <m:fPr>
                        <m:ctrlPr>
                          <a:rPr lang="en-US" b="0" i="1" smtClean="0">
                            <a:latin typeface="Cambria Math"/>
                          </a:rPr>
                        </m:ctrlPr>
                      </m:fPr>
                      <m:num>
                        <m:r>
                          <a:rPr lang="en-US" b="0" i="1" smtClean="0">
                            <a:latin typeface="Cambria Math"/>
                          </a:rPr>
                          <m:t>1</m:t>
                        </m:r>
                      </m:num>
                      <m:den>
                        <m:d>
                          <m:dPr>
                            <m:begChr m:val="["/>
                            <m:endChr m:val="]"/>
                            <m:ctrlPr>
                              <a:rPr lang="en-US" b="0" i="1" smtClean="0">
                                <a:latin typeface="Cambria Math"/>
                              </a:rPr>
                            </m:ctrlPr>
                          </m:dPr>
                          <m:e>
                            <m:r>
                              <a:rPr lang="en-US" b="0" i="1" smtClean="0">
                                <a:latin typeface="Cambria Math"/>
                              </a:rPr>
                              <m:t>𝐴</m:t>
                            </m:r>
                          </m:e>
                        </m:d>
                        <m:r>
                          <a:rPr lang="en-US" b="0" i="1" baseline="-25000" smtClean="0">
                            <a:latin typeface="Cambria Math"/>
                          </a:rPr>
                          <m:t>𝑜</m:t>
                        </m:r>
                      </m:den>
                    </m:f>
                    <m:r>
                      <a:rPr lang="en-US" b="0" i="1" smtClean="0">
                        <a:latin typeface="Cambria Math"/>
                      </a:rPr>
                      <m:t>+2</m:t>
                    </m:r>
                    <m:r>
                      <a:rPr lang="en-US" b="0" i="1" smtClean="0">
                        <a:latin typeface="Cambria Math"/>
                      </a:rPr>
                      <m:t>𝑘𝑡</m:t>
                    </m:r>
                  </m:oMath>
                </a14:m>
                <a:r>
                  <a:rPr lang="en-US" dirty="0"/>
                  <a:t/>
                </a:r>
                <a:br>
                  <a:rPr lang="en-US" dirty="0"/>
                </a:br>
                <a:r>
                  <a:rPr lang="en-US" dirty="0" smtClean="0"/>
                  <a:t>plotting 1/[A] on the y axis and time on the x axis should give you a straight line with slope 2k. </a:t>
                </a:r>
                <a:endParaRPr lang="en-US"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l="-593" t="-875" r="-370"/>
                </a:stretch>
              </a:blipFill>
            </p:spPr>
            <p:txBody>
              <a:bodyPr/>
              <a:lstStyle/>
              <a:p>
                <a:r>
                  <a:rPr lang="en-US">
                    <a:noFill/>
                  </a:rPr>
                  <a:t> </a:t>
                </a:r>
              </a:p>
            </p:txBody>
          </p:sp>
        </mc:Fallback>
      </mc:AlternateContent>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71800" y="4114799"/>
            <a:ext cx="3590925" cy="2654162"/>
          </a:xfrm>
          <a:prstGeom prst="rect">
            <a:avLst/>
          </a:prstGeom>
        </p:spPr>
      </p:pic>
    </p:spTree>
    <p:extLst>
      <p:ext uri="{BB962C8B-B14F-4D97-AF65-F5344CB8AC3E}">
        <p14:creationId xmlns:p14="http://schemas.microsoft.com/office/powerpoint/2010/main" val="24967279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Rate equations for Enzyme Kinetics</a:t>
            </a:r>
            <a:endParaRPr lang="en-US" dirty="0"/>
          </a:p>
        </p:txBody>
      </p:sp>
      <p:sp>
        <p:nvSpPr>
          <p:cNvPr id="3" name="Content Placeholder 2"/>
          <p:cNvSpPr>
            <a:spLocks noGrp="1"/>
          </p:cNvSpPr>
          <p:nvPr>
            <p:ph idx="1"/>
          </p:nvPr>
        </p:nvSpPr>
        <p:spPr/>
        <p:txBody>
          <a:bodyPr/>
          <a:lstStyle/>
          <a:p>
            <a:r>
              <a:rPr lang="en-US" dirty="0" smtClean="0"/>
              <a:t>Overall basic equation for an enzymatic reaction:</a:t>
            </a:r>
          </a:p>
          <a:p>
            <a:endParaRPr lang="en-US" dirty="0" smtClean="0"/>
          </a:p>
          <a:p>
            <a:endParaRPr lang="en-US" dirty="0"/>
          </a:p>
          <a:p>
            <a:endParaRPr lang="en-US" dirty="0" smtClean="0"/>
          </a:p>
          <a:p>
            <a:pPr marL="0" indent="0">
              <a:buNone/>
            </a:pPr>
            <a:r>
              <a:rPr lang="en-US" dirty="0" smtClean="0"/>
              <a:t>where E=enzyme, S=</a:t>
            </a:r>
            <a:r>
              <a:rPr lang="en-US" dirty="0" err="1" smtClean="0"/>
              <a:t>substate</a:t>
            </a:r>
            <a:r>
              <a:rPr lang="en-US" dirty="0" smtClean="0"/>
              <a:t>, ES=Enzyme/Substrate complex, P=product</a:t>
            </a:r>
          </a:p>
          <a:p>
            <a:pPr marL="0" indent="0">
              <a:buNone/>
            </a:pPr>
            <a:r>
              <a:rPr lang="en-US" dirty="0" smtClean="0"/>
              <a:t>k</a:t>
            </a:r>
            <a:r>
              <a:rPr lang="en-US" baseline="-25000" dirty="0" smtClean="0"/>
              <a:t>1</a:t>
            </a:r>
            <a:r>
              <a:rPr lang="en-US" dirty="0" smtClean="0"/>
              <a:t> is the rate constant describing the formation of the enzyme substrate complex, while k</a:t>
            </a:r>
            <a:r>
              <a:rPr lang="en-US" baseline="-25000" dirty="0" smtClean="0"/>
              <a:t>-1</a:t>
            </a:r>
            <a:r>
              <a:rPr lang="en-US" dirty="0" smtClean="0"/>
              <a:t> is the disassociation of E and S without product formation and k</a:t>
            </a:r>
            <a:r>
              <a:rPr lang="en-US" baseline="-25000" dirty="0" smtClean="0"/>
              <a:t>2</a:t>
            </a:r>
            <a:r>
              <a:rPr lang="en-US" dirty="0" smtClean="0"/>
              <a:t> is the release of product from the enzyme.  </a:t>
            </a:r>
            <a:endParaRPr lang="en-US" dirty="0"/>
          </a:p>
        </p:txBody>
      </p:sp>
      <p:pic>
        <p:nvPicPr>
          <p:cNvPr id="4" name="Picture 3"/>
          <p:cNvPicPr>
            <a:picLocks noChangeAspect="1"/>
          </p:cNvPicPr>
          <p:nvPr/>
        </p:nvPicPr>
        <p:blipFill rotWithShape="1">
          <a:blip r:embed="rId2" cstate="print">
            <a:extLst>
              <a:ext uri="{28A0092B-C50C-407E-A947-70E740481C1C}">
                <a14:useLocalDpi xmlns:a14="http://schemas.microsoft.com/office/drawing/2010/main" val="0"/>
              </a:ext>
            </a:extLst>
          </a:blip>
          <a:srcRect t="6696" b="27456"/>
          <a:stretch/>
        </p:blipFill>
        <p:spPr>
          <a:xfrm>
            <a:off x="2253343" y="2057400"/>
            <a:ext cx="4267200" cy="914401"/>
          </a:xfrm>
          <a:prstGeom prst="rect">
            <a:avLst/>
          </a:prstGeom>
        </p:spPr>
      </p:pic>
    </p:spTree>
    <p:extLst>
      <p:ext uri="{BB962C8B-B14F-4D97-AF65-F5344CB8AC3E}">
        <p14:creationId xmlns:p14="http://schemas.microsoft.com/office/powerpoint/2010/main" val="8401599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couple assumptions</a:t>
            </a:r>
            <a:endParaRPr lang="en-US"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685800" y="1447800"/>
            <a:ext cx="2743200" cy="892726"/>
          </a:xfrm>
        </p:spPr>
      </p:pic>
      <p:sp>
        <p:nvSpPr>
          <p:cNvPr id="5" name="TextBox 4"/>
          <p:cNvSpPr txBox="1"/>
          <p:nvPr/>
        </p:nvSpPr>
        <p:spPr>
          <a:xfrm>
            <a:off x="990600" y="2514600"/>
            <a:ext cx="7772400" cy="3139321"/>
          </a:xfrm>
          <a:prstGeom prst="rect">
            <a:avLst/>
          </a:prstGeom>
          <a:noFill/>
        </p:spPr>
        <p:txBody>
          <a:bodyPr wrap="square" rtlCol="0">
            <a:spAutoFit/>
          </a:bodyPr>
          <a:lstStyle/>
          <a:p>
            <a:r>
              <a:rPr lang="en-US" dirty="0" smtClean="0"/>
              <a:t>Normally, this would be a pretty difficult system to analyze. However, because of the conditions surrounding enzymatic reactions, we can make a couple assumptions that will allow for direct analysis of an overall rate:</a:t>
            </a:r>
          </a:p>
          <a:p>
            <a:pPr marL="342900" indent="-342900">
              <a:buAutoNum type="arabicPeriod"/>
            </a:pPr>
            <a:r>
              <a:rPr lang="en-US" b="1" dirty="0" smtClean="0"/>
              <a:t>Assumption of equilibrium:</a:t>
            </a:r>
            <a:r>
              <a:rPr lang="en-US" dirty="0" smtClean="0"/>
              <a:t> the rate of [ES] dissociating back to [E] + [S] rather than going forward to product formation is very </a:t>
            </a:r>
            <a:r>
              <a:rPr lang="en-US" dirty="0" err="1" smtClean="0"/>
              <a:t>very</a:t>
            </a:r>
            <a:r>
              <a:rPr lang="en-US" dirty="0" smtClean="0"/>
              <a:t> small such that k</a:t>
            </a:r>
            <a:r>
              <a:rPr lang="en-US" baseline="-25000" dirty="0" smtClean="0"/>
              <a:t>-1</a:t>
            </a:r>
            <a:r>
              <a:rPr lang="en-US" dirty="0" smtClean="0"/>
              <a:t>&lt;&lt;k</a:t>
            </a:r>
            <a:r>
              <a:rPr lang="en-US" baseline="-25000" dirty="0" smtClean="0"/>
              <a:t>2</a:t>
            </a:r>
            <a:r>
              <a:rPr lang="en-US" dirty="0" smtClean="0"/>
              <a:t>.</a:t>
            </a:r>
          </a:p>
          <a:p>
            <a:pPr marL="342900" indent="-342900">
              <a:buAutoNum type="arabicPeriod"/>
            </a:pPr>
            <a:r>
              <a:rPr lang="en-US" b="1" dirty="0" smtClean="0"/>
              <a:t>Assumption of steady state:</a:t>
            </a:r>
            <a:r>
              <a:rPr lang="en-US" dirty="0" smtClean="0"/>
              <a:t> Under physiological conditions, the substrate concentration is in great excess compared to the enzyme concentration in the cell such that [S]&gt;&gt;[E]. There for the enzyme is always associated with substrate such that [ES] is constant and does not change over time. </a:t>
            </a:r>
            <a:endParaRPr lang="en-US" b="1" dirty="0"/>
          </a:p>
        </p:txBody>
      </p:sp>
    </p:spTree>
    <p:extLst>
      <p:ext uri="{BB962C8B-B14F-4D97-AF65-F5344CB8AC3E}">
        <p14:creationId xmlns:p14="http://schemas.microsoft.com/office/powerpoint/2010/main" val="23663333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Michaelis-Menton</a:t>
            </a:r>
            <a:r>
              <a:rPr lang="en-US" dirty="0" smtClean="0"/>
              <a:t> equation</a:t>
            </a:r>
            <a:endParaRPr lang="en-US" dirty="0"/>
          </a:p>
        </p:txBody>
      </p:sp>
      <p:sp>
        <p:nvSpPr>
          <p:cNvPr id="3" name="Content Placeholder 2"/>
          <p:cNvSpPr>
            <a:spLocks noGrp="1"/>
          </p:cNvSpPr>
          <p:nvPr>
            <p:ph idx="1"/>
          </p:nvPr>
        </p:nvSpPr>
        <p:spPr/>
        <p:txBody>
          <a:bodyPr/>
          <a:lstStyle/>
          <a:p>
            <a:r>
              <a:rPr lang="en-US" dirty="0" smtClean="0"/>
              <a:t>Through the assumptions on the previous slide and equation derivations, we can describe enzyme kinetics in terms of [S] as:</a:t>
            </a:r>
          </a:p>
          <a:p>
            <a:endParaRPr lang="en-US" dirty="0" smtClean="0"/>
          </a:p>
          <a:p>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31028" y="2667000"/>
            <a:ext cx="2350160" cy="1032164"/>
          </a:xfrm>
          <a:prstGeom prst="rect">
            <a:avLst/>
          </a:prstGeom>
        </p:spPr>
      </p:pic>
      <p:sp>
        <p:nvSpPr>
          <p:cNvPr id="5" name="TextBox 4"/>
          <p:cNvSpPr txBox="1"/>
          <p:nvPr/>
        </p:nvSpPr>
        <p:spPr>
          <a:xfrm>
            <a:off x="685801" y="3886200"/>
            <a:ext cx="8305800" cy="923330"/>
          </a:xfrm>
          <a:prstGeom prst="rect">
            <a:avLst/>
          </a:prstGeom>
          <a:noFill/>
        </p:spPr>
        <p:txBody>
          <a:bodyPr wrap="square" rtlCol="0">
            <a:spAutoFit/>
          </a:bodyPr>
          <a:lstStyle/>
          <a:p>
            <a:r>
              <a:rPr lang="en-US" dirty="0" smtClean="0"/>
              <a:t>Where Vo is the initial velocity of the reaction, </a:t>
            </a:r>
            <a:r>
              <a:rPr lang="en-US" dirty="0" err="1" smtClean="0"/>
              <a:t>Vmax</a:t>
            </a:r>
            <a:r>
              <a:rPr lang="en-US" dirty="0" smtClean="0"/>
              <a:t> is the maximal velocity (occurs at high substrate concentration when enzyme is saturated) and K</a:t>
            </a:r>
            <a:r>
              <a:rPr lang="en-US" baseline="-25000" dirty="0" smtClean="0"/>
              <a:t>m</a:t>
            </a:r>
            <a:r>
              <a:rPr lang="en-US" dirty="0" smtClean="0"/>
              <a:t> is the </a:t>
            </a:r>
            <a:r>
              <a:rPr lang="en-US" dirty="0" err="1" smtClean="0"/>
              <a:t>Michaelis</a:t>
            </a:r>
            <a:r>
              <a:rPr lang="en-US" dirty="0" smtClean="0"/>
              <a:t> constant:</a:t>
            </a:r>
            <a:endParaRPr lang="en-US"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91612" y="4572000"/>
            <a:ext cx="2189576" cy="923925"/>
          </a:xfrm>
          <a:prstGeom prst="rect">
            <a:avLst/>
          </a:prstGeom>
        </p:spPr>
      </p:pic>
      <p:sp>
        <p:nvSpPr>
          <p:cNvPr id="7" name="TextBox 6"/>
          <p:cNvSpPr txBox="1"/>
          <p:nvPr/>
        </p:nvSpPr>
        <p:spPr>
          <a:xfrm>
            <a:off x="381001" y="5495925"/>
            <a:ext cx="8610600" cy="1200329"/>
          </a:xfrm>
          <a:prstGeom prst="rect">
            <a:avLst/>
          </a:prstGeom>
          <a:noFill/>
        </p:spPr>
        <p:txBody>
          <a:bodyPr wrap="square" rtlCol="0">
            <a:spAutoFit/>
          </a:bodyPr>
          <a:lstStyle/>
          <a:p>
            <a:r>
              <a:rPr lang="en-US" dirty="0" smtClean="0"/>
              <a:t>K</a:t>
            </a:r>
            <a:r>
              <a:rPr lang="en-US" baseline="-25000" dirty="0" smtClean="0"/>
              <a:t>m</a:t>
            </a:r>
            <a:r>
              <a:rPr lang="en-US" dirty="0" smtClean="0"/>
              <a:t> is a unique characteristic of each enzyme/substrate pair that measures the affinity of an enzyme for its substrate. Enzymes with small K</a:t>
            </a:r>
            <a:r>
              <a:rPr lang="en-US" baseline="-25000" dirty="0" smtClean="0"/>
              <a:t>m</a:t>
            </a:r>
            <a:r>
              <a:rPr lang="en-US" dirty="0" smtClean="0"/>
              <a:t> values achieve catalytic efficiency at lower substrate concentrations and can also be effected by pH and temperature.</a:t>
            </a:r>
            <a:endParaRPr lang="en-US" dirty="0"/>
          </a:p>
        </p:txBody>
      </p:sp>
    </p:spTree>
    <p:extLst>
      <p:ext uri="{BB962C8B-B14F-4D97-AF65-F5344CB8AC3E}">
        <p14:creationId xmlns:p14="http://schemas.microsoft.com/office/powerpoint/2010/main" val="46626333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Clarity</Template>
  <TotalTime>326</TotalTime>
  <Words>1097</Words>
  <Application>Microsoft Office PowerPoint</Application>
  <PresentationFormat>On-screen Show (4:3)</PresentationFormat>
  <Paragraphs>58</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Clarity</vt:lpstr>
      <vt:lpstr>Ch 12. Enzyme Kinetics</vt:lpstr>
      <vt:lpstr>Learning Objectives</vt:lpstr>
      <vt:lpstr>Basic Kinetics</vt:lpstr>
      <vt:lpstr>Reaction Order</vt:lpstr>
      <vt:lpstr>Analysis of rate over time: rate equation</vt:lpstr>
      <vt:lpstr>Analysis of rate over time: rate equation</vt:lpstr>
      <vt:lpstr>Rate equations for Enzyme Kinetics</vt:lpstr>
      <vt:lpstr>A couple assumptions</vt:lpstr>
      <vt:lpstr>Michaelis-Menton equation</vt:lpstr>
      <vt:lpstr>Plotting initial velocity versus [S]</vt:lpstr>
      <vt:lpstr>Lineweaver-Burke Plot</vt:lpstr>
      <vt:lpstr>kcat measures catalytic efficiency</vt:lpstr>
      <vt:lpstr>Limitations of steady state kinetics</vt:lpstr>
      <vt:lpstr>Stop Here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 12. Enzyme Kinetics, Inhibition, and control</dc:title>
  <dc:creator>Hayden, Katherine Leigh</dc:creator>
  <cp:lastModifiedBy>Hayden, Katherine Leigh</cp:lastModifiedBy>
  <cp:revision>11</cp:revision>
  <dcterms:created xsi:type="dcterms:W3CDTF">2014-09-29T14:13:33Z</dcterms:created>
  <dcterms:modified xsi:type="dcterms:W3CDTF">2014-09-29T19:40:18Z</dcterms:modified>
</cp:coreProperties>
</file>