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C95D5BA-1404-43CB-9BDB-90CB8466CE98}"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4F2B0-FBFA-40B5-89F7-23D1C0EAE635}"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95D5BA-1404-43CB-9BDB-90CB8466CE98}"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95D5BA-1404-43CB-9BDB-90CB8466CE98}"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95D5BA-1404-43CB-9BDB-90CB8466CE98}"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95D5BA-1404-43CB-9BDB-90CB8466CE98}" type="datetimeFigureOut">
              <a:rPr lang="en-US" smtClean="0"/>
              <a:t>10/1/2014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4F2B0-FBFA-40B5-89F7-23D1C0EAE635}"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C95D5BA-1404-43CB-9BDB-90CB8466CE98}"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C95D5BA-1404-43CB-9BDB-90CB8466CE98}" type="datetimeFigureOut">
              <a:rPr lang="en-US" smtClean="0"/>
              <a:t>10/1/2014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54F2B0-FBFA-40B5-89F7-23D1C0EAE635}"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95D5BA-1404-43CB-9BDB-90CB8466CE98}" type="datetimeFigureOut">
              <a:rPr lang="en-US" smtClean="0"/>
              <a:t>10/1/2014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5D5BA-1404-43CB-9BDB-90CB8466CE98}" type="datetimeFigureOut">
              <a:rPr lang="en-US" smtClean="0"/>
              <a:t>10/1/2014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5D5BA-1404-43CB-9BDB-90CB8466CE98}"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4F2B0-FBFA-40B5-89F7-23D1C0EAE635}"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95D5BA-1404-43CB-9BDB-90CB8466CE98}" type="datetimeFigureOut">
              <a:rPr lang="en-US" smtClean="0"/>
              <a:t>10/1/2014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4F2B0-FBFA-40B5-89F7-23D1C0EAE63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C95D5BA-1404-43CB-9BDB-90CB8466CE98}" type="datetimeFigureOut">
              <a:rPr lang="en-US" smtClean="0"/>
              <a:t>10/1/2014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A854F2B0-FBFA-40B5-89F7-23D1C0EAE63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12. Enzyme inhibition and Control</a:t>
            </a:r>
            <a:endParaRPr lang="en-US" dirty="0"/>
          </a:p>
        </p:txBody>
      </p:sp>
      <p:sp>
        <p:nvSpPr>
          <p:cNvPr id="3" name="Subtitle 2"/>
          <p:cNvSpPr>
            <a:spLocks noGrp="1"/>
          </p:cNvSpPr>
          <p:nvPr>
            <p:ph type="subTitle" idx="1"/>
          </p:nvPr>
        </p:nvSpPr>
        <p:spPr/>
        <p:txBody>
          <a:bodyPr/>
          <a:lstStyle/>
          <a:p>
            <a:r>
              <a:rPr lang="en-US" dirty="0" smtClean="0"/>
              <a:t>Section 2 and 3</a:t>
            </a:r>
            <a:endParaRPr lang="en-US" dirty="0"/>
          </a:p>
        </p:txBody>
      </p:sp>
    </p:spTree>
    <p:extLst>
      <p:ext uri="{BB962C8B-B14F-4D97-AF65-F5344CB8AC3E}">
        <p14:creationId xmlns:p14="http://schemas.microsoft.com/office/powerpoint/2010/main" val="2396950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 through covalent modification by other enzymes</a:t>
            </a:r>
            <a:endParaRPr lang="en-US" dirty="0"/>
          </a:p>
        </p:txBody>
      </p:sp>
      <p:sp>
        <p:nvSpPr>
          <p:cNvPr id="3" name="Content Placeholder 2"/>
          <p:cNvSpPr>
            <a:spLocks noGrp="1"/>
          </p:cNvSpPr>
          <p:nvPr>
            <p:ph idx="1"/>
          </p:nvPr>
        </p:nvSpPr>
        <p:spPr/>
        <p:txBody>
          <a:bodyPr/>
          <a:lstStyle/>
          <a:p>
            <a:r>
              <a:rPr lang="en-US" dirty="0" smtClean="0"/>
              <a:t>Enzymes can be activated or deactivate through a variety of covalent modifications (governed by other enzymes)</a:t>
            </a:r>
          </a:p>
          <a:p>
            <a:pPr lvl="1"/>
            <a:r>
              <a:rPr lang="en-US" dirty="0" smtClean="0"/>
              <a:t>Phosphorylation or De-phosphorylation</a:t>
            </a:r>
          </a:p>
          <a:p>
            <a:pPr lvl="2"/>
            <a:r>
              <a:rPr lang="en-US" dirty="0" smtClean="0"/>
              <a:t>You will see this most often and will have lots of examples in glycolysis</a:t>
            </a:r>
            <a:br>
              <a:rPr lang="en-US" dirty="0" smtClean="0"/>
            </a:br>
            <a:endParaRPr lang="en-US" dirty="0" smtClean="0"/>
          </a:p>
          <a:p>
            <a:pPr lvl="2"/>
            <a:endParaRPr lang="en-US" dirty="0"/>
          </a:p>
          <a:p>
            <a:pPr lvl="2"/>
            <a:endParaRPr lang="en-US" dirty="0" smtClean="0"/>
          </a:p>
          <a:p>
            <a:pPr lvl="2"/>
            <a:endParaRPr lang="en-US" dirty="0"/>
          </a:p>
          <a:p>
            <a:pPr marL="548640" lvl="2" indent="0">
              <a:buNone/>
            </a:pPr>
            <a:endParaRPr lang="en-US" dirty="0" smtClean="0"/>
          </a:p>
          <a:p>
            <a:pPr marL="274320" lvl="1" indent="0">
              <a:buNone/>
            </a:pPr>
            <a:endParaRPr lang="en-US" dirty="0" smtClean="0"/>
          </a:p>
          <a:p>
            <a:pPr marL="274320" lvl="1" indent="0">
              <a:buNone/>
            </a:pP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33175" b="33413"/>
          <a:stretch/>
        </p:blipFill>
        <p:spPr>
          <a:xfrm>
            <a:off x="762000" y="3048000"/>
            <a:ext cx="4572000" cy="118031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6508" b="9524"/>
          <a:stretch/>
        </p:blipFill>
        <p:spPr>
          <a:xfrm>
            <a:off x="4599841" y="4228310"/>
            <a:ext cx="4544160" cy="2597033"/>
          </a:xfrm>
          <a:prstGeom prst="rect">
            <a:avLst/>
          </a:prstGeom>
        </p:spPr>
      </p:pic>
      <p:sp>
        <p:nvSpPr>
          <p:cNvPr id="6" name="TextBox 5"/>
          <p:cNvSpPr txBox="1"/>
          <p:nvPr/>
        </p:nvSpPr>
        <p:spPr>
          <a:xfrm>
            <a:off x="609600" y="4800600"/>
            <a:ext cx="4191000" cy="1754326"/>
          </a:xfrm>
          <a:prstGeom prst="rect">
            <a:avLst/>
          </a:prstGeom>
          <a:noFill/>
        </p:spPr>
        <p:txBody>
          <a:bodyPr wrap="square" rtlCol="0">
            <a:spAutoFit/>
          </a:bodyPr>
          <a:lstStyle/>
          <a:p>
            <a:pPr marL="0" lvl="1"/>
            <a:r>
              <a:rPr lang="en-US" dirty="0" smtClean="0"/>
              <a:t>OR Cleavage of residues off of zymogens </a:t>
            </a:r>
            <a:r>
              <a:rPr lang="en-US" dirty="0" smtClean="0">
                <a:sym typeface="Wingdings" panose="05000000000000000000" pitchFamily="2" charset="2"/>
              </a:rPr>
              <a:t>activates some enzymes. For instance  </a:t>
            </a:r>
            <a:r>
              <a:rPr lang="en-US" dirty="0" err="1" smtClean="0">
                <a:sym typeface="Wingdings" panose="05000000000000000000" pitchFamily="2" charset="2"/>
              </a:rPr>
              <a:t>chymotripsinogen</a:t>
            </a:r>
            <a:r>
              <a:rPr lang="en-US" dirty="0" smtClean="0">
                <a:sym typeface="Wingdings" panose="05000000000000000000" pitchFamily="2" charset="2"/>
              </a:rPr>
              <a:t> is cleaved by trypsin and then self cleaved to form active chymotrypsin</a:t>
            </a:r>
          </a:p>
          <a:p>
            <a:endParaRPr lang="en-US" dirty="0"/>
          </a:p>
        </p:txBody>
      </p:sp>
    </p:spTree>
    <p:extLst>
      <p:ext uri="{BB962C8B-B14F-4D97-AF65-F5344CB8AC3E}">
        <p14:creationId xmlns:p14="http://schemas.microsoft.com/office/powerpoint/2010/main" val="2737895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Define and apply key terms: inhibitor, competitive, non-competitive, uncompetitive, allosteric activator, covalent modification, feedback inhibitor, transition-state analogues, </a:t>
            </a:r>
            <a:r>
              <a:rPr lang="en-US" dirty="0" err="1" smtClean="0"/>
              <a:t>inactivators</a:t>
            </a:r>
            <a:r>
              <a:rPr lang="en-US" dirty="0" smtClean="0"/>
              <a:t>, product inhibition</a:t>
            </a:r>
          </a:p>
          <a:p>
            <a:r>
              <a:rPr lang="en-US" dirty="0" smtClean="0"/>
              <a:t>Be able to observe various M-M L-B plots in the presence of increasing [I] to determine the classification of inhibitor (competitive, noncompetitive or uncompetitive)</a:t>
            </a:r>
          </a:p>
          <a:p>
            <a:r>
              <a:rPr lang="en-US" dirty="0" smtClean="0"/>
              <a:t>Describe how the various modes of inhibition effect Km and </a:t>
            </a:r>
            <a:r>
              <a:rPr lang="en-US" dirty="0" err="1" smtClean="0"/>
              <a:t>Vmax</a:t>
            </a:r>
            <a:r>
              <a:rPr lang="en-US" dirty="0" smtClean="0"/>
              <a:t> and explain why.</a:t>
            </a:r>
          </a:p>
          <a:p>
            <a:r>
              <a:rPr lang="en-US" dirty="0" smtClean="0"/>
              <a:t>Describe various modes of enzyme control and regulation (allosteric regulation, cellular expression, inhibition)</a:t>
            </a:r>
            <a:endParaRPr lang="en-US" dirty="0"/>
          </a:p>
        </p:txBody>
      </p:sp>
    </p:spTree>
    <p:extLst>
      <p:ext uri="{BB962C8B-B14F-4D97-AF65-F5344CB8AC3E}">
        <p14:creationId xmlns:p14="http://schemas.microsoft.com/office/powerpoint/2010/main" val="3846809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Inhibitors</a:t>
            </a:r>
            <a:endParaRPr lang="en-US" dirty="0"/>
          </a:p>
        </p:txBody>
      </p:sp>
      <p:sp>
        <p:nvSpPr>
          <p:cNvPr id="3" name="Content Placeholder 2"/>
          <p:cNvSpPr>
            <a:spLocks noGrp="1"/>
          </p:cNvSpPr>
          <p:nvPr>
            <p:ph idx="1"/>
          </p:nvPr>
        </p:nvSpPr>
        <p:spPr/>
        <p:txBody>
          <a:bodyPr>
            <a:normAutofit fontScale="92500"/>
          </a:bodyPr>
          <a:lstStyle/>
          <a:p>
            <a:r>
              <a:rPr lang="en-US" dirty="0" smtClean="0"/>
              <a:t>An inhibitor is a molecule that reduces an enzyme’s activity</a:t>
            </a:r>
          </a:p>
          <a:p>
            <a:pPr lvl="1"/>
            <a:r>
              <a:rPr lang="en-US" b="1" dirty="0" err="1" smtClean="0"/>
              <a:t>Inactivators</a:t>
            </a:r>
            <a:r>
              <a:rPr lang="en-US" dirty="0" smtClean="0"/>
              <a:t>: bind permanently to the enzyme and are irreversible</a:t>
            </a:r>
          </a:p>
          <a:p>
            <a:pPr lvl="1"/>
            <a:r>
              <a:rPr lang="en-US" b="1" dirty="0" smtClean="0"/>
              <a:t>Reversible inhibitors</a:t>
            </a:r>
            <a:r>
              <a:rPr lang="en-US" dirty="0" smtClean="0"/>
              <a:t>: decrease the enzyme activity when bound but are reversible</a:t>
            </a:r>
          </a:p>
          <a:p>
            <a:pPr lvl="2"/>
            <a:r>
              <a:rPr lang="en-US" b="1" dirty="0" smtClean="0"/>
              <a:t>Competitive inhibitors</a:t>
            </a:r>
            <a:r>
              <a:rPr lang="en-US" dirty="0" smtClean="0"/>
              <a:t>: competes directly with the substrate by binding to the enzyme’s substrate binding site. </a:t>
            </a:r>
          </a:p>
          <a:p>
            <a:pPr lvl="3"/>
            <a:r>
              <a:rPr lang="en-US" b="1" dirty="0" smtClean="0"/>
              <a:t>Product inhibitors: </a:t>
            </a:r>
            <a:r>
              <a:rPr lang="en-US" dirty="0" smtClean="0"/>
              <a:t>a type of competitive inhibitor, the product of the reaction competes for the substrate to bind and block further product formation.</a:t>
            </a:r>
          </a:p>
          <a:p>
            <a:pPr lvl="3"/>
            <a:r>
              <a:rPr lang="en-US" b="1" dirty="0" smtClean="0"/>
              <a:t>Transition-state analogues:</a:t>
            </a:r>
            <a:r>
              <a:rPr lang="en-US" dirty="0" smtClean="0"/>
              <a:t> a molecule very similar to the transition state in the reaction that binds to the enzyme’s substrate active site but prevents product formation.</a:t>
            </a:r>
          </a:p>
          <a:p>
            <a:pPr lvl="2"/>
            <a:r>
              <a:rPr lang="en-US" b="1" dirty="0" smtClean="0"/>
              <a:t>Uncompetitive inhibitors:</a:t>
            </a:r>
            <a:r>
              <a:rPr lang="en-US" dirty="0" smtClean="0"/>
              <a:t> bind to the enzyme-substrate complex but not to the free enzyme. Distorts the active site and prevents product formation.</a:t>
            </a:r>
          </a:p>
          <a:p>
            <a:pPr lvl="2"/>
            <a:r>
              <a:rPr lang="en-US" b="1" dirty="0" smtClean="0"/>
              <a:t>Noncompetitive (or mixed) inhibitors:</a:t>
            </a:r>
            <a:r>
              <a:rPr lang="en-US" dirty="0" smtClean="0"/>
              <a:t> binds to either free enzyme or enzyme-substrate complex to distort the active site and prevent product formation. </a:t>
            </a:r>
            <a:endParaRPr lang="en-US" b="1" dirty="0" smtClean="0"/>
          </a:p>
          <a:p>
            <a:pPr lvl="2"/>
            <a:endParaRPr lang="en-US" b="1" dirty="0"/>
          </a:p>
        </p:txBody>
      </p:sp>
    </p:spTree>
    <p:extLst>
      <p:ext uri="{BB962C8B-B14F-4D97-AF65-F5344CB8AC3E}">
        <p14:creationId xmlns:p14="http://schemas.microsoft.com/office/powerpoint/2010/main" val="1286978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 kinetics to investigate inhibitors</a:t>
            </a:r>
            <a:endParaRPr lang="en-US" dirty="0"/>
          </a:p>
        </p:txBody>
      </p:sp>
      <p:sp>
        <p:nvSpPr>
          <p:cNvPr id="3" name="Content Placeholder 2"/>
          <p:cNvSpPr>
            <a:spLocks noGrp="1"/>
          </p:cNvSpPr>
          <p:nvPr>
            <p:ph idx="1"/>
          </p:nvPr>
        </p:nvSpPr>
        <p:spPr/>
        <p:txBody>
          <a:bodyPr/>
          <a:lstStyle/>
          <a:p>
            <a:r>
              <a:rPr lang="en-US" dirty="0" smtClean="0"/>
              <a:t>When dealing with inhibitors, the M-M equation takes various forms, plotting these equations using </a:t>
            </a:r>
            <a:r>
              <a:rPr lang="en-US" dirty="0" err="1" smtClean="0"/>
              <a:t>Lineweaver-Bruke</a:t>
            </a:r>
            <a:r>
              <a:rPr lang="en-US" dirty="0" smtClean="0"/>
              <a:t> equations gives us typical patterns </a:t>
            </a:r>
            <a:r>
              <a:rPr lang="en-US" dirty="0" err="1" smtClean="0"/>
              <a:t>characterisitic</a:t>
            </a:r>
            <a:r>
              <a:rPr lang="en-US" dirty="0" smtClean="0"/>
              <a:t> of the inhibitor:</a:t>
            </a:r>
            <a:endParaRPr lang="en-US" dirty="0"/>
          </a:p>
        </p:txBody>
      </p:sp>
      <p:pic>
        <p:nvPicPr>
          <p:cNvPr id="4" name="Picture 2" descr="voet4_tab_12_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176647"/>
            <a:ext cx="7035800" cy="296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1202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Competitive Inhibitors</a:t>
            </a:r>
            <a:endParaRPr lang="en-US" dirty="0"/>
          </a:p>
        </p:txBody>
      </p:sp>
      <p:pic>
        <p:nvPicPr>
          <p:cNvPr id="4" name="Picture 2" descr="voet4_figun_12_p37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1295400"/>
            <a:ext cx="3289692"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28600" y="1600200"/>
            <a:ext cx="4419600" cy="2308324"/>
          </a:xfrm>
          <a:prstGeom prst="rect">
            <a:avLst/>
          </a:prstGeom>
          <a:noFill/>
        </p:spPr>
        <p:txBody>
          <a:bodyPr wrap="square" rtlCol="0">
            <a:spAutoFit/>
          </a:bodyPr>
          <a:lstStyle/>
          <a:p>
            <a:r>
              <a:rPr lang="en-US" dirty="0" smtClean="0"/>
              <a:t>In competitive inhibition the inhibitor (I) binds to the free enzyme at the active site. We can overcome competitive inhibitors with high substrate concentration. In M-M kinetics </a:t>
            </a:r>
            <a:r>
              <a:rPr lang="en-US" dirty="0" err="1" smtClean="0"/>
              <a:t>Vmax</a:t>
            </a:r>
            <a:r>
              <a:rPr lang="en-US" dirty="0" smtClean="0"/>
              <a:t> is the same, but Km increases.  For competitive inhibitors the equation becomes:</a:t>
            </a:r>
            <a:endParaRPr lang="en-US" dirty="0"/>
          </a:p>
        </p:txBody>
      </p:sp>
      <p:pic>
        <p:nvPicPr>
          <p:cNvPr id="6" name="Picture 2" descr="voet4_tab_12_02"/>
          <p:cNvPicPr>
            <a:picLocks noChangeAspect="1" noChangeArrowheads="1"/>
          </p:cNvPicPr>
          <p:nvPr/>
        </p:nvPicPr>
        <p:blipFill rotWithShape="1">
          <a:blip r:embed="rId3">
            <a:extLst>
              <a:ext uri="{28A0092B-C50C-407E-A947-70E740481C1C}">
                <a14:useLocalDpi xmlns:a14="http://schemas.microsoft.com/office/drawing/2010/main" val="0"/>
              </a:ext>
            </a:extLst>
          </a:blip>
          <a:srcRect l="54461" t="31687" r="27128" b="54708"/>
          <a:stretch/>
        </p:blipFill>
        <p:spPr bwMode="auto">
          <a:xfrm>
            <a:off x="228600" y="3897638"/>
            <a:ext cx="2762144" cy="85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voet4_fig_12_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600" y="3733800"/>
            <a:ext cx="3627602" cy="271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8600" y="5086024"/>
            <a:ext cx="4114800" cy="1477328"/>
          </a:xfrm>
          <a:prstGeom prst="rect">
            <a:avLst/>
          </a:prstGeom>
          <a:noFill/>
        </p:spPr>
        <p:txBody>
          <a:bodyPr wrap="square" rtlCol="0">
            <a:spAutoFit/>
          </a:bodyPr>
          <a:lstStyle/>
          <a:p>
            <a:r>
              <a:rPr lang="en-US" dirty="0" smtClean="0"/>
              <a:t>This manifests in plots of 1/v versus 1/[S] as an increase in the Km and no change in the </a:t>
            </a:r>
            <a:r>
              <a:rPr lang="en-US" dirty="0" err="1" smtClean="0"/>
              <a:t>Vmax</a:t>
            </a:r>
            <a:r>
              <a:rPr lang="en-US" dirty="0" smtClean="0"/>
              <a:t> as inhibitor is increased. (The slope increases, but the y intercept stays the same)</a:t>
            </a:r>
            <a:endParaRPr lang="en-US" dirty="0"/>
          </a:p>
        </p:txBody>
      </p:sp>
    </p:spTree>
    <p:extLst>
      <p:ext uri="{BB962C8B-B14F-4D97-AF65-F5344CB8AC3E}">
        <p14:creationId xmlns:p14="http://schemas.microsoft.com/office/powerpoint/2010/main" val="3633385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Uncompetitive Inhibitors</a:t>
            </a:r>
            <a:endParaRPr lang="en-US" dirty="0"/>
          </a:p>
        </p:txBody>
      </p:sp>
      <p:sp>
        <p:nvSpPr>
          <p:cNvPr id="3" name="Content Placeholder 2"/>
          <p:cNvSpPr>
            <a:spLocks noGrp="1"/>
          </p:cNvSpPr>
          <p:nvPr>
            <p:ph idx="1"/>
          </p:nvPr>
        </p:nvSpPr>
        <p:spPr>
          <a:xfrm>
            <a:off x="457200" y="1600200"/>
            <a:ext cx="3705964" cy="4876800"/>
          </a:xfrm>
        </p:spPr>
        <p:txBody>
          <a:bodyPr>
            <a:normAutofit fontScale="77500" lnSpcReduction="20000"/>
          </a:bodyPr>
          <a:lstStyle/>
          <a:p>
            <a:r>
              <a:rPr lang="en-US" dirty="0" smtClean="0"/>
              <a:t>With uncompetitive inhibitors, inhibitors bind only to the ES complex. At very low substrate concentrations, this inhibitor is not very effective because [ES] is low. Because I binds to ES, the apparent affinity seems to increase, however at high [S], when this inhibitor is most effective, we see that the </a:t>
            </a:r>
            <a:r>
              <a:rPr lang="en-US" dirty="0" err="1" smtClean="0"/>
              <a:t>Vmax</a:t>
            </a:r>
            <a:r>
              <a:rPr lang="en-US" dirty="0" smtClean="0"/>
              <a:t> is decreased. </a:t>
            </a:r>
            <a:r>
              <a:rPr lang="en-US" dirty="0"/>
              <a:t>T</a:t>
            </a:r>
            <a:r>
              <a:rPr lang="en-US" dirty="0" smtClean="0"/>
              <a:t>he L-B M-M equation becomes:</a:t>
            </a:r>
          </a:p>
          <a:p>
            <a:endParaRPr lang="en-US" dirty="0"/>
          </a:p>
          <a:p>
            <a:endParaRPr lang="en-US" dirty="0" smtClean="0"/>
          </a:p>
          <a:p>
            <a:r>
              <a:rPr lang="en-US" dirty="0" smtClean="0"/>
              <a:t>Plotting 1/v versus 1/[S] in the presence of I we see that both Km and </a:t>
            </a:r>
            <a:r>
              <a:rPr lang="en-US" dirty="0" err="1" smtClean="0"/>
              <a:t>Vmax</a:t>
            </a:r>
            <a:r>
              <a:rPr lang="en-US" dirty="0" smtClean="0"/>
              <a:t> decrease, so the slope stays the same (just the intercepts change)</a:t>
            </a:r>
            <a:endParaRPr lang="en-US" dirty="0"/>
          </a:p>
        </p:txBody>
      </p:sp>
      <p:pic>
        <p:nvPicPr>
          <p:cNvPr id="4" name="Picture 2" descr="voet4_figun_12_p3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3164" y="1295400"/>
            <a:ext cx="44161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voet4_fig_12_0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1945" y="3962400"/>
            <a:ext cx="4038600" cy="261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voet4_tab_12_02"/>
          <p:cNvPicPr>
            <a:picLocks noChangeAspect="1" noChangeArrowheads="1"/>
          </p:cNvPicPr>
          <p:nvPr/>
        </p:nvPicPr>
        <p:blipFill rotWithShape="1">
          <a:blip r:embed="rId4">
            <a:extLst>
              <a:ext uri="{28A0092B-C50C-407E-A947-70E740481C1C}">
                <a14:useLocalDpi xmlns:a14="http://schemas.microsoft.com/office/drawing/2010/main" val="0"/>
              </a:ext>
            </a:extLst>
          </a:blip>
          <a:srcRect l="53533" t="46027" r="26663" b="40736"/>
          <a:stretch/>
        </p:blipFill>
        <p:spPr bwMode="auto">
          <a:xfrm>
            <a:off x="1175657" y="4415516"/>
            <a:ext cx="167640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5115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Non-competitive inhibitors</a:t>
            </a:r>
            <a:endParaRPr lang="en-US" dirty="0"/>
          </a:p>
        </p:txBody>
      </p:sp>
      <p:sp>
        <p:nvSpPr>
          <p:cNvPr id="3" name="Content Placeholder 2"/>
          <p:cNvSpPr>
            <a:spLocks noGrp="1"/>
          </p:cNvSpPr>
          <p:nvPr>
            <p:ph idx="1"/>
          </p:nvPr>
        </p:nvSpPr>
        <p:spPr>
          <a:xfrm>
            <a:off x="228600" y="1600200"/>
            <a:ext cx="4419600" cy="4876800"/>
          </a:xfrm>
        </p:spPr>
        <p:txBody>
          <a:bodyPr>
            <a:normAutofit fontScale="77500" lnSpcReduction="20000"/>
          </a:bodyPr>
          <a:lstStyle/>
          <a:p>
            <a:r>
              <a:rPr lang="en-US" dirty="0" smtClean="0"/>
              <a:t>In non-competitive (or mixed inhibition) the inhibitor can bind to either the free enzyme or the enzyme/substrate complex. Because of this, we see that in either situation the </a:t>
            </a:r>
            <a:r>
              <a:rPr lang="en-US" dirty="0" err="1" smtClean="0"/>
              <a:t>Vmax</a:t>
            </a:r>
            <a:r>
              <a:rPr lang="en-US" dirty="0" smtClean="0"/>
              <a:t> will decrease, but Km can either stay the same, or increase. The M-M L-B equation becomes: </a:t>
            </a:r>
          </a:p>
          <a:p>
            <a:endParaRPr lang="en-US" dirty="0" smtClean="0"/>
          </a:p>
          <a:p>
            <a:endParaRPr lang="en-US" dirty="0"/>
          </a:p>
          <a:p>
            <a:r>
              <a:rPr lang="en-US" dirty="0" smtClean="0"/>
              <a:t>Plotting 1/v versus 1/[S] we see that the y-intercept increases (as </a:t>
            </a:r>
            <a:r>
              <a:rPr lang="en-US" dirty="0" err="1" smtClean="0"/>
              <a:t>Vmax</a:t>
            </a:r>
            <a:r>
              <a:rPr lang="en-US" dirty="0" smtClean="0"/>
              <a:t> decreases) and we can get variations in changes of the x-intercept as Km will either stay the same or increase. Because </a:t>
            </a:r>
            <a:r>
              <a:rPr lang="en-US" dirty="0" err="1" smtClean="0"/>
              <a:t>Vmax</a:t>
            </a:r>
            <a:r>
              <a:rPr lang="en-US" dirty="0" smtClean="0"/>
              <a:t> decreases regardless, the slope will increase as the slope is Km/</a:t>
            </a:r>
            <a:r>
              <a:rPr lang="en-US" dirty="0" err="1" smtClean="0"/>
              <a:t>Vmax</a:t>
            </a:r>
            <a:endParaRPr lang="en-US" dirty="0"/>
          </a:p>
        </p:txBody>
      </p:sp>
      <p:pic>
        <p:nvPicPr>
          <p:cNvPr id="4" name="Picture 2" descr="voet4_figun_12_p3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1447800"/>
            <a:ext cx="4191000" cy="2316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voet4_fig_12_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6850" y="3810000"/>
            <a:ext cx="2933700" cy="255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voet4_tab_12_02"/>
          <p:cNvPicPr>
            <a:picLocks noChangeAspect="1" noChangeArrowheads="1"/>
          </p:cNvPicPr>
          <p:nvPr/>
        </p:nvPicPr>
        <p:blipFill rotWithShape="1">
          <a:blip r:embed="rId4">
            <a:extLst>
              <a:ext uri="{28A0092B-C50C-407E-A947-70E740481C1C}">
                <a14:useLocalDpi xmlns:a14="http://schemas.microsoft.com/office/drawing/2010/main" val="0"/>
              </a:ext>
            </a:extLst>
          </a:blip>
          <a:srcRect l="54678" t="60519" r="26206" b="25055"/>
          <a:stretch/>
        </p:blipFill>
        <p:spPr bwMode="auto">
          <a:xfrm>
            <a:off x="1524000" y="3554185"/>
            <a:ext cx="1611085" cy="511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3738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 Control</a:t>
            </a:r>
            <a:endParaRPr lang="en-US" dirty="0"/>
          </a:p>
        </p:txBody>
      </p:sp>
      <p:sp>
        <p:nvSpPr>
          <p:cNvPr id="3" name="Content Placeholder 2"/>
          <p:cNvSpPr>
            <a:spLocks noGrp="1"/>
          </p:cNvSpPr>
          <p:nvPr>
            <p:ph idx="1"/>
          </p:nvPr>
        </p:nvSpPr>
        <p:spPr/>
        <p:txBody>
          <a:bodyPr/>
          <a:lstStyle/>
          <a:p>
            <a:r>
              <a:rPr lang="en-US" dirty="0" smtClean="0"/>
              <a:t>1. We can control the bioavailability of enzymes by controlling how much is expressed in the cell and/or how quickly enzymes are degraded after transcription/translation.</a:t>
            </a:r>
          </a:p>
          <a:p>
            <a:r>
              <a:rPr lang="en-US" dirty="0" smtClean="0"/>
              <a:t>We can control enzyme activity through allosteric effectors (molecules that interact and bind with the enzyme to increase its activity or affinity for the substrate) or through covalent modification (remember zymogens? They are not active until they are cleaved by another enzyme).  </a:t>
            </a:r>
            <a:endParaRPr lang="en-US" dirty="0"/>
          </a:p>
        </p:txBody>
      </p:sp>
    </p:spTree>
    <p:extLst>
      <p:ext uri="{BB962C8B-B14F-4D97-AF65-F5344CB8AC3E}">
        <p14:creationId xmlns:p14="http://schemas.microsoft.com/office/powerpoint/2010/main" val="4096314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Allosteric Control</a:t>
            </a:r>
            <a:endParaRPr lang="en-US" dirty="0"/>
          </a:p>
        </p:txBody>
      </p:sp>
      <p:sp>
        <p:nvSpPr>
          <p:cNvPr id="3" name="Content Placeholder 2"/>
          <p:cNvSpPr>
            <a:spLocks noGrp="1"/>
          </p:cNvSpPr>
          <p:nvPr>
            <p:ph idx="1"/>
          </p:nvPr>
        </p:nvSpPr>
        <p:spPr>
          <a:xfrm>
            <a:off x="457200" y="1600200"/>
            <a:ext cx="4038600" cy="4876800"/>
          </a:xfrm>
        </p:spPr>
        <p:txBody>
          <a:bodyPr>
            <a:normAutofit fontScale="85000" lnSpcReduction="20000"/>
          </a:bodyPr>
          <a:lstStyle/>
          <a:p>
            <a:r>
              <a:rPr lang="en-US" b="1" dirty="0" smtClean="0"/>
              <a:t>Activators:</a:t>
            </a:r>
          </a:p>
          <a:p>
            <a:pPr lvl="1"/>
            <a:r>
              <a:rPr lang="en-US" dirty="0" smtClean="0"/>
              <a:t>Much like O</a:t>
            </a:r>
            <a:r>
              <a:rPr lang="en-US" baseline="-25000" dirty="0" smtClean="0"/>
              <a:t>2</a:t>
            </a:r>
            <a:r>
              <a:rPr lang="en-US" dirty="0" smtClean="0"/>
              <a:t> to </a:t>
            </a:r>
            <a:r>
              <a:rPr lang="en-US" dirty="0" err="1" smtClean="0"/>
              <a:t>Hb</a:t>
            </a:r>
            <a:r>
              <a:rPr lang="en-US" dirty="0" smtClean="0"/>
              <a:t>, allosteric activators bind to the enzyme and promote affinity for the substrate. </a:t>
            </a:r>
          </a:p>
          <a:p>
            <a:pPr lvl="1"/>
            <a:r>
              <a:rPr lang="en-US" b="1" dirty="0" smtClean="0"/>
              <a:t>Example: </a:t>
            </a:r>
            <a:r>
              <a:rPr lang="en-US" dirty="0" smtClean="0"/>
              <a:t>Binding of ATP to </a:t>
            </a:r>
            <a:r>
              <a:rPr lang="en-US" dirty="0" err="1" smtClean="0"/>
              <a:t>ATCase</a:t>
            </a:r>
            <a:r>
              <a:rPr lang="en-US" dirty="0" smtClean="0"/>
              <a:t> increases the </a:t>
            </a:r>
            <a:r>
              <a:rPr lang="en-US" dirty="0" err="1" smtClean="0"/>
              <a:t>Vmax</a:t>
            </a:r>
            <a:r>
              <a:rPr lang="en-US" dirty="0" smtClean="0"/>
              <a:t> and decreases Km (increasing catalytic rate) for the production of N-</a:t>
            </a:r>
            <a:r>
              <a:rPr lang="en-US" dirty="0" err="1" smtClean="0"/>
              <a:t>carbamolyaspartate</a:t>
            </a:r>
            <a:endParaRPr lang="en-US" dirty="0" smtClean="0"/>
          </a:p>
          <a:p>
            <a:r>
              <a:rPr lang="en-US" b="1" dirty="0" smtClean="0"/>
              <a:t>Feedback Inhibitors</a:t>
            </a:r>
          </a:p>
          <a:p>
            <a:pPr lvl="1"/>
            <a:r>
              <a:rPr lang="en-US" dirty="0" smtClean="0"/>
              <a:t>Immediate products or products further down the metabolic pathway that bind and decrease the enzyme’s affinity for substrate</a:t>
            </a:r>
          </a:p>
          <a:p>
            <a:pPr lvl="1"/>
            <a:r>
              <a:rPr lang="en-US" b="1" dirty="0" smtClean="0"/>
              <a:t>Example</a:t>
            </a:r>
            <a:r>
              <a:rPr lang="en-US" dirty="0" smtClean="0"/>
              <a:t>: CTP (product 6 steps AFTER </a:t>
            </a:r>
            <a:r>
              <a:rPr lang="en-US" dirty="0" err="1" smtClean="0"/>
              <a:t>ACTase</a:t>
            </a:r>
            <a:r>
              <a:rPr lang="en-US" dirty="0" smtClean="0"/>
              <a:t>) can bind to </a:t>
            </a:r>
            <a:r>
              <a:rPr lang="en-US" dirty="0" err="1" smtClean="0"/>
              <a:t>ACTase</a:t>
            </a:r>
            <a:r>
              <a:rPr lang="en-US" dirty="0" smtClean="0"/>
              <a:t> increasing Km (decreasing catalytic rate). However, with enough aspartate (substrate) we can still reach </a:t>
            </a:r>
            <a:r>
              <a:rPr lang="en-US" dirty="0" err="1" smtClean="0"/>
              <a:t>Vmax</a:t>
            </a:r>
            <a:r>
              <a:rPr lang="en-US" dirty="0"/>
              <a:t>.</a:t>
            </a:r>
            <a:endParaRPr lang="en-US" dirty="0" smtClean="0"/>
          </a:p>
          <a:p>
            <a:pPr lvl="1"/>
            <a:endParaRPr lang="en-US" dirty="0"/>
          </a:p>
        </p:txBody>
      </p:sp>
      <p:pic>
        <p:nvPicPr>
          <p:cNvPr id="4" name="Picture 2" descr="voet4_fig_12_1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165"/>
          <a:stretch/>
        </p:blipFill>
        <p:spPr bwMode="auto">
          <a:xfrm>
            <a:off x="5105400" y="533400"/>
            <a:ext cx="3700280" cy="2547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voet4_fig_12_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6051" y="3194390"/>
            <a:ext cx="3759034" cy="360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743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1243</TotalTime>
  <Words>837</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Ch 12. Enzyme inhibition and Control</vt:lpstr>
      <vt:lpstr>Learning Objectives</vt:lpstr>
      <vt:lpstr>Inhibitors</vt:lpstr>
      <vt:lpstr>M-M kinetics to investigate inhibitors</vt:lpstr>
      <vt:lpstr>Competitive Inhibitors</vt:lpstr>
      <vt:lpstr>Uncompetitive Inhibitors</vt:lpstr>
      <vt:lpstr>Non-competitive inhibitors</vt:lpstr>
      <vt:lpstr>Enzyme Control</vt:lpstr>
      <vt:lpstr>Allosteric Control</vt:lpstr>
      <vt:lpstr>Control through covalent modification by other enzymes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12. Enzyme inhibition</dc:title>
  <dc:creator>Hayden, Katherine Leigh</dc:creator>
  <cp:lastModifiedBy>Hayden, Katherine Leigh</cp:lastModifiedBy>
  <cp:revision>10</cp:revision>
  <dcterms:created xsi:type="dcterms:W3CDTF">2014-10-01T18:09:18Z</dcterms:created>
  <dcterms:modified xsi:type="dcterms:W3CDTF">2014-10-02T14:53:07Z</dcterms:modified>
</cp:coreProperties>
</file>