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7"/>
  </p:notesMasterIdLst>
  <p:handoutMasterIdLst>
    <p:handoutMasterId r:id="rId18"/>
  </p:handoutMasterIdLst>
  <p:sldIdLst>
    <p:sldId id="258" r:id="rId3"/>
    <p:sldId id="260" r:id="rId4"/>
    <p:sldId id="261" r:id="rId5"/>
    <p:sldId id="262" r:id="rId6"/>
    <p:sldId id="263" r:id="rId7"/>
    <p:sldId id="265" r:id="rId8"/>
    <p:sldId id="266" r:id="rId9"/>
    <p:sldId id="268" r:id="rId10"/>
    <p:sldId id="269" r:id="rId11"/>
    <p:sldId id="270" r:id="rId12"/>
    <p:sldId id="271" r:id="rId13"/>
    <p:sldId id="272" r:id="rId14"/>
    <p:sldId id="274" r:id="rId15"/>
    <p:sldId id="275" r:id="rId1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59033" autoAdjust="0"/>
  </p:normalViewPr>
  <p:slideViewPr>
    <p:cSldViewPr snapToGrid="0">
      <p:cViewPr varScale="1">
        <p:scale>
          <a:sx n="68" d="100"/>
          <a:sy n="68" d="100"/>
        </p:scale>
        <p:origin x="2232" y="60"/>
      </p:cViewPr>
      <p:guideLst>
        <p:guide orient="horz" pos="2160"/>
        <p:guide pos="3840"/>
      </p:guideLst>
    </p:cSldViewPr>
  </p:slideViewPr>
  <p:notesTextViewPr>
    <p:cViewPr>
      <p:scale>
        <a:sx n="1" d="1"/>
        <a:sy n="1" d="1"/>
      </p:scale>
      <p:origin x="0" y="0"/>
    </p:cViewPr>
  </p:notesTextViewPr>
  <p:notesViewPr>
    <p:cSldViewPr snapToGrid="0">
      <p:cViewPr varScale="1">
        <p:scale>
          <a:sx n="86" d="100"/>
          <a:sy n="86" d="100"/>
        </p:scale>
        <p:origin x="3822"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CEEBDA6D-DC69-4DCE-BAF7-6763517D3376}" type="datetimeFigureOut">
              <a:rPr lang="en-US"/>
              <a:t>10/5/2018</a:t>
            </a:fld>
            <a:endParaRPr/>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B2977E94-A6AB-4E02-8E43-E89F9CF4757F}" type="slidenum">
              <a:rPr/>
              <a:t>‹#›</a:t>
            </a:fld>
            <a:endParaRPr/>
          </a:p>
        </p:txBody>
      </p:sp>
    </p:spTree>
    <p:extLst>
      <p:ext uri="{BB962C8B-B14F-4D97-AF65-F5344CB8AC3E}">
        <p14:creationId xmlns:p14="http://schemas.microsoft.com/office/powerpoint/2010/main" val="21542583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37F6C43-988E-4257-9A1C-C162EF036D58}" type="datetimeFigureOut">
              <a:rPr lang="en-US"/>
              <a:t>10/5/2018</a:t>
            </a:fld>
            <a:endParaRPr/>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DED491D0-8E1B-49C7-849B-A28568D94497}" type="slidenum">
              <a:rPr/>
              <a:t>‹#›</a:t>
            </a:fld>
            <a:endParaRPr/>
          </a:p>
        </p:txBody>
      </p:sp>
    </p:spTree>
    <p:extLst>
      <p:ext uri="{BB962C8B-B14F-4D97-AF65-F5344CB8AC3E}">
        <p14:creationId xmlns:p14="http://schemas.microsoft.com/office/powerpoint/2010/main" val="1726325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 In this video we are discussing Metabolism which is chapter 14 in </a:t>
            </a:r>
            <a:r>
              <a:rPr lang="en-US" baseline="0" dirty="0" err="1"/>
              <a:t>Voet</a:t>
            </a:r>
            <a:r>
              <a:rPr lang="en-US" baseline="0" dirty="0"/>
              <a:t>, </a:t>
            </a:r>
            <a:r>
              <a:rPr lang="en-US" baseline="0" dirty="0" err="1"/>
              <a:t>voet</a:t>
            </a:r>
            <a:r>
              <a:rPr lang="en-US" baseline="0" dirty="0"/>
              <a:t> and </a:t>
            </a:r>
            <a:r>
              <a:rPr lang="en-US" baseline="0" dirty="0" err="1"/>
              <a:t>pratt</a:t>
            </a:r>
            <a:r>
              <a:rPr lang="en-US" baseline="0" dirty="0"/>
              <a:t>, and more specifically we are covering sections 1, and 2. We will actually work on this material over the course of three class meetings, covering S21 (Understanding the rate determining steps in multistep processes), S23 (Understanding metabolically far from equilibrium steps), and S24: High energy compounds. This material serves as an introduction to metabolism and is foundational for the rest of the material we will be covering in this term, which is why we are spending so much time in class on this one chapter. While we will not cover sections 3 and 4 in this lecture, please note that the concepts in section 3 (redox reactions) will be addressed when we discuss the Electron Transport Chain later in the term; and the concepts in section 4 on the isotopic labeling </a:t>
            </a:r>
            <a:r>
              <a:rPr lang="en-US" baseline="0" dirty="0" smtClean="0"/>
              <a:t>of </a:t>
            </a:r>
            <a:r>
              <a:rPr lang="en-US" baseline="0" dirty="0"/>
              <a:t>metabolic intermediates will be utilized in a number of upcoming </a:t>
            </a:r>
            <a:r>
              <a:rPr lang="en-US" baseline="0" dirty="0" smtClean="0"/>
              <a:t>activities, </a:t>
            </a:r>
            <a:r>
              <a:rPr lang="en-US" baseline="0" dirty="0"/>
              <a:t>so I recommend at least reading over those two sections in your book.</a:t>
            </a:r>
            <a:endParaRPr lang="en-US" dirty="0"/>
          </a:p>
        </p:txBody>
      </p:sp>
      <p:sp>
        <p:nvSpPr>
          <p:cNvPr id="4" name="Slide Number Placeholder 3"/>
          <p:cNvSpPr>
            <a:spLocks noGrp="1"/>
          </p:cNvSpPr>
          <p:nvPr>
            <p:ph type="sldNum" sz="quarter" idx="10"/>
          </p:nvPr>
        </p:nvSpPr>
        <p:spPr/>
        <p:txBody>
          <a:bodyPr/>
          <a:lstStyle/>
          <a:p>
            <a:fld id="{DED491D0-8E1B-49C7-849B-A28568D94497}" type="slidenum">
              <a:rPr lang="en-US" smtClean="0"/>
              <a:t>1</a:t>
            </a:fld>
            <a:endParaRPr lang="en-US"/>
          </a:p>
        </p:txBody>
      </p:sp>
    </p:spTree>
    <p:extLst>
      <p:ext uri="{BB962C8B-B14F-4D97-AF65-F5344CB8AC3E}">
        <p14:creationId xmlns:p14="http://schemas.microsoft.com/office/powerpoint/2010/main" val="2167638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generate the energy needed in anabolic</a:t>
            </a:r>
            <a:r>
              <a:rPr lang="en-US" baseline="0" dirty="0"/>
              <a:t> pathways, we store free energy that is released during catabolic pathways using the high energy compounds you see listed in this table here. You can think if this as a sort of currency for the cell; where the breakdown of macromolecules allows us to save, or bank energy, that we can then spend later on when we need to make new macromolecules such as DNA or muscle protein. The most common high energy compound you have probably talked about in other classes is ATP, or adenosine tri-phosphate, which during complete </a:t>
            </a:r>
            <a:r>
              <a:rPr lang="en-US" baseline="0" dirty="0" err="1"/>
              <a:t>dephosphorylation</a:t>
            </a:r>
            <a:r>
              <a:rPr lang="en-US" baseline="0" dirty="0"/>
              <a:t>, can release as much as 43 kJ of energy. </a:t>
            </a:r>
            <a:endParaRPr lang="en-US" dirty="0"/>
          </a:p>
        </p:txBody>
      </p:sp>
      <p:sp>
        <p:nvSpPr>
          <p:cNvPr id="4" name="Slide Number Placeholder 3"/>
          <p:cNvSpPr>
            <a:spLocks noGrp="1"/>
          </p:cNvSpPr>
          <p:nvPr>
            <p:ph type="sldNum" sz="quarter" idx="10"/>
          </p:nvPr>
        </p:nvSpPr>
        <p:spPr/>
        <p:txBody>
          <a:bodyPr/>
          <a:lstStyle/>
          <a:p>
            <a:fld id="{DED491D0-8E1B-49C7-849B-A28568D94497}" type="slidenum">
              <a:rPr lang="en-US" smtClean="0"/>
              <a:t>10</a:t>
            </a:fld>
            <a:endParaRPr lang="en-US"/>
          </a:p>
        </p:txBody>
      </p:sp>
    </p:spTree>
    <p:extLst>
      <p:ext uri="{BB962C8B-B14F-4D97-AF65-F5344CB8AC3E}">
        <p14:creationId xmlns:p14="http://schemas.microsoft.com/office/powerpoint/2010/main" val="2022054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look</a:t>
            </a:r>
            <a:r>
              <a:rPr lang="en-US" baseline="0" dirty="0"/>
              <a:t> at how ATP is used by the cell, lets first discuss why the dephosphorylation of ATP releases so much energy. First, the products of ATP dephosphorylation through hydrolysis is </a:t>
            </a:r>
            <a:r>
              <a:rPr lang="en-US" baseline="0" dirty="0" err="1"/>
              <a:t>resonately</a:t>
            </a:r>
            <a:r>
              <a:rPr lang="en-US" baseline="0" dirty="0"/>
              <a:t> stabilized, meaning the lone pair of electrons on the oxygen's can be shared more equally across the molecule. Additionally, hydrolysis of phosphate groups relieves some of the electrostatic tension between the negative charges found on the phosphate group oxygens</a:t>
            </a:r>
            <a:r>
              <a:rPr lang="en-US" dirty="0">
                <a:cs typeface="Calibri"/>
              </a:rPr>
              <a:t>. Lastly, the reaction is entropically favored in terms of the number of products and in terms of the number of free waters released back into the bulk solvent.  There is one other advantage to using ATP that doesn’t have anything to do with thermodynamics, but everything to do with kinetics.. While we know this reaction is highly exergonic, in the absence of an enzyme, the kinetics of spontaneous hydrolysis is extremely slow... allowing the cell direct control of when ATP is hydrolyzed.</a:t>
            </a:r>
          </a:p>
        </p:txBody>
      </p:sp>
      <p:sp>
        <p:nvSpPr>
          <p:cNvPr id="4" name="Slide Number Placeholder 3"/>
          <p:cNvSpPr>
            <a:spLocks noGrp="1"/>
          </p:cNvSpPr>
          <p:nvPr>
            <p:ph type="sldNum" sz="quarter" idx="10"/>
          </p:nvPr>
        </p:nvSpPr>
        <p:spPr/>
        <p:txBody>
          <a:bodyPr/>
          <a:lstStyle/>
          <a:p>
            <a:fld id="{DED491D0-8E1B-49C7-849B-A28568D94497}" type="slidenum">
              <a:rPr lang="en-US" smtClean="0"/>
              <a:t>11</a:t>
            </a:fld>
            <a:endParaRPr lang="en-US"/>
          </a:p>
        </p:txBody>
      </p:sp>
    </p:spTree>
    <p:extLst>
      <p:ext uri="{BB962C8B-B14F-4D97-AF65-F5344CB8AC3E}">
        <p14:creationId xmlns:p14="http://schemas.microsoft.com/office/powerpoint/2010/main" val="2442281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Now that we know why the hydrolysis of ATP to ADP or AMP is so exergonic, </a:t>
            </a:r>
            <a:r>
              <a:rPr lang="en-US" dirty="0" err="1">
                <a:cs typeface="Calibri"/>
              </a:rPr>
              <a:t>lets</a:t>
            </a:r>
            <a:r>
              <a:rPr lang="en-US" dirty="0">
                <a:cs typeface="Calibri"/>
              </a:rPr>
              <a:t> take a look at how the cell harnesses that release in energy in order to do work. When we hydrolyze ATP in an enzymatically controlled way, we can couple that release of energy with another reaction that is endergonic. As seen here, the phosphorylation of glucose in the first step of glycolysis is actually endergonic and requires 13.8 kJ/mol of energy.. When coupled with the highly exergonic hydrolysis of ATP (which releases –30 </a:t>
            </a:r>
            <a:r>
              <a:rPr lang="en-US" dirty="0" err="1">
                <a:cs typeface="Calibri"/>
              </a:rPr>
              <a:t>kj</a:t>
            </a:r>
            <a:r>
              <a:rPr lang="en-US" dirty="0">
                <a:cs typeface="Calibri"/>
              </a:rPr>
              <a:t>/mol), we end up with a net release of –16.7 kJ/mol.. Making what was on its own, a non-spontaneous and highly endergonic reaction, both spontaneous and exergonic. As you will soon see when we do our </a:t>
            </a:r>
            <a:r>
              <a:rPr lang="en-US" dirty="0" err="1">
                <a:cs typeface="Calibri"/>
              </a:rPr>
              <a:t>inclass</a:t>
            </a:r>
            <a:r>
              <a:rPr lang="en-US" dirty="0">
                <a:cs typeface="Calibri"/>
              </a:rPr>
              <a:t> activities, our key regulatory steps in catabolic and anabolic pathways are often the steps that are coupled with ATP hydrolysis and release lots of energy.. Which if you step back and think about it, that makes sense, if the cell doesn’t need to invest in a particular pathway, then that enzyme would be turned off so that precious stores of ATP are not depleted.   </a:t>
            </a:r>
            <a:endParaRPr lang="en-US" dirty="0" err="1">
              <a:cs typeface="Calibri"/>
            </a:endParaRPr>
          </a:p>
        </p:txBody>
      </p:sp>
      <p:sp>
        <p:nvSpPr>
          <p:cNvPr id="4" name="Slide Number Placeholder 3"/>
          <p:cNvSpPr>
            <a:spLocks noGrp="1"/>
          </p:cNvSpPr>
          <p:nvPr>
            <p:ph type="sldNum" sz="quarter" idx="5"/>
          </p:nvPr>
        </p:nvSpPr>
        <p:spPr/>
        <p:txBody>
          <a:bodyPr/>
          <a:lstStyle/>
          <a:p>
            <a:fld id="{DED491D0-8E1B-49C7-849B-A28568D94497}" type="slidenum">
              <a:rPr lang="en-US"/>
              <a:t>12</a:t>
            </a:fld>
            <a:endParaRPr lang="en-US"/>
          </a:p>
        </p:txBody>
      </p:sp>
    </p:spTree>
    <p:extLst>
      <p:ext uri="{BB962C8B-B14F-4D97-AF65-F5344CB8AC3E}">
        <p14:creationId xmlns:p14="http://schemas.microsoft.com/office/powerpoint/2010/main" val="1625614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While ATP is the most common high-energy molecule discussed in undergraduate courses, there are a number of molecules the cell can use to temporary store and transfer energy as seen here.. Often in catabolism we start with lower energy molecules such as G3P and G6P and work our way up to 1,3 BPG and PPP in order to generate metabolic flux.. While in anabolic processes we start with higher energy compounds and work our way down. </a:t>
            </a:r>
          </a:p>
        </p:txBody>
      </p:sp>
      <p:sp>
        <p:nvSpPr>
          <p:cNvPr id="4" name="Slide Number Placeholder 3"/>
          <p:cNvSpPr>
            <a:spLocks noGrp="1"/>
          </p:cNvSpPr>
          <p:nvPr>
            <p:ph type="sldNum" sz="quarter" idx="5"/>
          </p:nvPr>
        </p:nvSpPr>
        <p:spPr/>
        <p:txBody>
          <a:bodyPr/>
          <a:lstStyle/>
          <a:p>
            <a:fld id="{DED491D0-8E1B-49C7-849B-A28568D94497}" type="slidenum">
              <a:rPr lang="en-US"/>
              <a:t>13</a:t>
            </a:fld>
            <a:endParaRPr lang="en-US"/>
          </a:p>
        </p:txBody>
      </p:sp>
    </p:spTree>
    <p:extLst>
      <p:ext uri="{BB962C8B-B14F-4D97-AF65-F5344CB8AC3E}">
        <p14:creationId xmlns:p14="http://schemas.microsoft.com/office/powerpoint/2010/main" val="370548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While NADH and FADH2 are themselves not energy storage molecules, they are just as important in anabolic and catabolic processes. These molecules are used in electron transfer reactions known as oxidation/reduction reactions in the cell. When electrons are transferred along a reduction potential (such as we will see in the ETC), energy is also released and that energy can then be stored as ATP.  The step wise transfer of electrons from one NADH molecule through the ETC to oxygen releases enough energy to make 3 molecules of ATP! We will revisit why this is in more detail in a few weeks. But for now, </a:t>
            </a:r>
            <a:r>
              <a:rPr lang="en-US" dirty="0" err="1">
                <a:cs typeface="Calibri"/>
              </a:rPr>
              <a:t>lets</a:t>
            </a:r>
            <a:r>
              <a:rPr lang="en-US" dirty="0">
                <a:cs typeface="Calibri"/>
              </a:rPr>
              <a:t> focus on learning how to identify key steps in metabolic pathways, how those steps are regulated, and how high energy compounds, such as ATP, are used by the cell to help generate metabolic flux. I'll see </a:t>
            </a:r>
            <a:r>
              <a:rPr lang="en-US" dirty="0" err="1">
                <a:cs typeface="Calibri"/>
              </a:rPr>
              <a:t>ya'll</a:t>
            </a:r>
            <a:r>
              <a:rPr lang="en-US" dirty="0">
                <a:cs typeface="Calibri"/>
              </a:rPr>
              <a:t> in class real soon!</a:t>
            </a:r>
          </a:p>
        </p:txBody>
      </p:sp>
      <p:sp>
        <p:nvSpPr>
          <p:cNvPr id="4" name="Slide Number Placeholder 3"/>
          <p:cNvSpPr>
            <a:spLocks noGrp="1"/>
          </p:cNvSpPr>
          <p:nvPr>
            <p:ph type="sldNum" sz="quarter" idx="5"/>
          </p:nvPr>
        </p:nvSpPr>
        <p:spPr/>
        <p:txBody>
          <a:bodyPr/>
          <a:lstStyle/>
          <a:p>
            <a:fld id="{DED491D0-8E1B-49C7-849B-A28568D94497}" type="slidenum">
              <a:rPr lang="en-US"/>
              <a:t>14</a:t>
            </a:fld>
            <a:endParaRPr lang="en-US"/>
          </a:p>
        </p:txBody>
      </p:sp>
    </p:spTree>
    <p:extLst>
      <p:ext uri="{BB962C8B-B14F-4D97-AF65-F5344CB8AC3E}">
        <p14:creationId xmlns:p14="http://schemas.microsoft.com/office/powerpoint/2010/main" val="2132074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r>
              <a:rPr lang="en-US" dirty="0"/>
              <a:t>Here are the learning outcomes for this chapter…</a:t>
            </a:r>
          </a:p>
        </p:txBody>
      </p:sp>
      <p:sp>
        <p:nvSpPr>
          <p:cNvPr id="4" name="Slide Number Placeholder 3"/>
          <p:cNvSpPr>
            <a:spLocks noGrp="1"/>
          </p:cNvSpPr>
          <p:nvPr>
            <p:ph type="sldNum" sz="quarter" idx="10"/>
          </p:nvPr>
        </p:nvSpPr>
        <p:spPr/>
        <p:txBody>
          <a:bodyPr/>
          <a:lstStyle/>
          <a:p>
            <a:fld id="{DED491D0-8E1B-49C7-849B-A28568D94497}" type="slidenum">
              <a:rPr lang="en-US" smtClean="0"/>
              <a:t>2</a:t>
            </a:fld>
            <a:endParaRPr lang="en-US"/>
          </a:p>
        </p:txBody>
      </p:sp>
    </p:spTree>
    <p:extLst>
      <p:ext uri="{BB962C8B-B14F-4D97-AF65-F5344CB8AC3E}">
        <p14:creationId xmlns:p14="http://schemas.microsoft.com/office/powerpoint/2010/main" val="145537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let’s define metabolism as the overall</a:t>
            </a:r>
            <a:r>
              <a:rPr lang="en-US" baseline="0" dirty="0"/>
              <a:t> process through which living systems acquire and use free energy from their surroundings in order to carry out various functions. Metabolism can be divided into two categories, catabolism and anabolism. Catabolism is where macromolecules are broken down in order to generate energy, typically stored as ATP, NADH and NADHP; where anabolism is when macromolecules are synthesized by the cell from smaller, simpler compounds and requires energy. </a:t>
            </a:r>
            <a:endParaRPr lang="en-US" dirty="0"/>
          </a:p>
        </p:txBody>
      </p:sp>
      <p:sp>
        <p:nvSpPr>
          <p:cNvPr id="4" name="Slide Number Placeholder 3"/>
          <p:cNvSpPr>
            <a:spLocks noGrp="1"/>
          </p:cNvSpPr>
          <p:nvPr>
            <p:ph type="sldNum" sz="quarter" idx="10"/>
          </p:nvPr>
        </p:nvSpPr>
        <p:spPr/>
        <p:txBody>
          <a:bodyPr/>
          <a:lstStyle/>
          <a:p>
            <a:fld id="{DED491D0-8E1B-49C7-849B-A28568D94497}" type="slidenum">
              <a:rPr lang="en-US" smtClean="0"/>
              <a:t>3</a:t>
            </a:fld>
            <a:endParaRPr lang="en-US"/>
          </a:p>
        </p:txBody>
      </p:sp>
    </p:spTree>
    <p:extLst>
      <p:ext uri="{BB962C8B-B14F-4D97-AF65-F5344CB8AC3E}">
        <p14:creationId xmlns:p14="http://schemas.microsoft.com/office/powerpoint/2010/main" val="1488987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Additionally,</a:t>
            </a:r>
            <a:r>
              <a:rPr lang="en-US" baseline="0" dirty="0"/>
              <a:t> we can categorize organisms based on how they generate the energy needed to power metabolism. Photoautotrophs which harness energy through sunlight, and heterotrophs which harness energy through the metabolism breakdown of macromolecules generated from photoautotrophs and other heterotrophs. </a:t>
            </a:r>
            <a:endParaRPr lang="en-US" dirty="0"/>
          </a:p>
        </p:txBody>
      </p:sp>
      <p:sp>
        <p:nvSpPr>
          <p:cNvPr id="4" name="Slide Number Placeholder 3"/>
          <p:cNvSpPr>
            <a:spLocks noGrp="1"/>
          </p:cNvSpPr>
          <p:nvPr>
            <p:ph type="sldNum" sz="quarter" idx="10"/>
          </p:nvPr>
        </p:nvSpPr>
        <p:spPr/>
        <p:txBody>
          <a:bodyPr/>
          <a:lstStyle/>
          <a:p>
            <a:fld id="{DED491D0-8E1B-49C7-849B-A28568D94497}" type="slidenum">
              <a:rPr lang="en-US" smtClean="0"/>
              <a:t>4</a:t>
            </a:fld>
            <a:endParaRPr lang="en-US"/>
          </a:p>
        </p:txBody>
      </p:sp>
    </p:spTree>
    <p:extLst>
      <p:ext uri="{BB962C8B-B14F-4D97-AF65-F5344CB8AC3E}">
        <p14:creationId xmlns:p14="http://schemas.microsoft.com/office/powerpoint/2010/main" val="36779658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nearly</a:t>
            </a:r>
            <a:r>
              <a:rPr lang="en-US" baseline="0" dirty="0"/>
              <a:t> all metabolic processes, vitamins and minerals are required as cofactors or co-substrates of the enzymes that govern these pathways; and by definition, vitamins and minerals are small molecules that can not be synthesized by eukaryotes and must be consumed via their diets. In table 14.1, we can see the various vitamins that are required in the human diet, the coenzyme products they produce, the metabolic reactions that they mediate, and the diseases that are caused when either our diets of deficient or we are metabolically unable to convert the vitamin to their coenzyme product. </a:t>
            </a:r>
            <a:endParaRPr lang="en-US" dirty="0"/>
          </a:p>
        </p:txBody>
      </p:sp>
      <p:sp>
        <p:nvSpPr>
          <p:cNvPr id="4" name="Slide Number Placeholder 3"/>
          <p:cNvSpPr>
            <a:spLocks noGrp="1"/>
          </p:cNvSpPr>
          <p:nvPr>
            <p:ph type="sldNum" sz="quarter" idx="10"/>
          </p:nvPr>
        </p:nvSpPr>
        <p:spPr/>
        <p:txBody>
          <a:bodyPr/>
          <a:lstStyle/>
          <a:p>
            <a:fld id="{DED491D0-8E1B-49C7-849B-A28568D94497}" type="slidenum">
              <a:rPr lang="en-US" smtClean="0"/>
              <a:t>5</a:t>
            </a:fld>
            <a:endParaRPr lang="en-US"/>
          </a:p>
        </p:txBody>
      </p:sp>
    </p:spTree>
    <p:extLst>
      <p:ext uri="{BB962C8B-B14F-4D97-AF65-F5344CB8AC3E}">
        <p14:creationId xmlns:p14="http://schemas.microsoft.com/office/powerpoint/2010/main" val="3342081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previously mentioned,</a:t>
            </a:r>
            <a:r>
              <a:rPr lang="en-US" baseline="0" dirty="0"/>
              <a:t> metabolism is a series of pathways that govern the breakdown or synthesis of macromolecules. All of these pathways are a series of interconnected enzyme governed reactions. In our first flow chart, we are looking at a simplified flow chart for the breakdown, or catabolism, of our three major classes of biomolecules into common metabolites that are fed into the citric acid cycle and used to generate energy</a:t>
            </a:r>
            <a:r>
              <a:rPr lang="en-US" baseline="0" dirty="0">
                <a:sym typeface="Wingdings" panose="05000000000000000000" pitchFamily="2" charset="2"/>
              </a:rPr>
              <a:t> Proteins, Sugars, and Fats. In the second flow chart, we are adding a layer of complexity by showing where our high-energy molecules (the “energy currencies” of the cell) are consumed and produced in catabolism. Finally, in the third, and most complex flow chart, we add in the various alternative catabolic pathways, as well as the various anabolic pathways of the eukaryotic cell. As daunting as it may seem, we will actually investigate each of these various pathways individually and in context throughout the remainder of this course. </a:t>
            </a:r>
            <a:endParaRPr lang="en-US" dirty="0"/>
          </a:p>
        </p:txBody>
      </p:sp>
      <p:sp>
        <p:nvSpPr>
          <p:cNvPr id="4" name="Slide Number Placeholder 3"/>
          <p:cNvSpPr>
            <a:spLocks noGrp="1"/>
          </p:cNvSpPr>
          <p:nvPr>
            <p:ph type="sldNum" sz="quarter" idx="10"/>
          </p:nvPr>
        </p:nvSpPr>
        <p:spPr/>
        <p:txBody>
          <a:bodyPr/>
          <a:lstStyle/>
          <a:p>
            <a:fld id="{DED491D0-8E1B-49C7-849B-A28568D94497}" type="slidenum">
              <a:rPr lang="en-US" smtClean="0"/>
              <a:t>6</a:t>
            </a:fld>
            <a:endParaRPr lang="en-US"/>
          </a:p>
        </p:txBody>
      </p:sp>
    </p:spTree>
    <p:extLst>
      <p:ext uri="{BB962C8B-B14F-4D97-AF65-F5344CB8AC3E}">
        <p14:creationId xmlns:p14="http://schemas.microsoft.com/office/powerpoint/2010/main" val="3429500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I have noted again and again, enzymes are responsible</a:t>
            </a:r>
            <a:r>
              <a:rPr lang="en-US" baseline="0" dirty="0"/>
              <a:t> for controlling and catalyzing all of the steps in each metabolic process of the cell. There are generally 4 types of reactions we run across in metabolism which are: Redox reactions, or the transfer of electrons. Group-transfer reactions where functional groups are moved from one molecule to another. </a:t>
            </a:r>
            <a:r>
              <a:rPr lang="en-US" baseline="0" dirty="0" err="1"/>
              <a:t>Isomerizations</a:t>
            </a:r>
            <a:r>
              <a:rPr lang="en-US" baseline="0" dirty="0"/>
              <a:t> and rearrangements where functional groups are moved around on the same molecule or simply removed all together. And reactions that make or break carbon-carbon bonds, where functional groups can be removed or added without a transfer from another molecule. </a:t>
            </a:r>
            <a:endParaRPr lang="en-US" dirty="0"/>
          </a:p>
        </p:txBody>
      </p:sp>
      <p:sp>
        <p:nvSpPr>
          <p:cNvPr id="4" name="Slide Number Placeholder 3"/>
          <p:cNvSpPr>
            <a:spLocks noGrp="1"/>
          </p:cNvSpPr>
          <p:nvPr>
            <p:ph type="sldNum" sz="quarter" idx="10"/>
          </p:nvPr>
        </p:nvSpPr>
        <p:spPr/>
        <p:txBody>
          <a:bodyPr/>
          <a:lstStyle/>
          <a:p>
            <a:fld id="{DED491D0-8E1B-49C7-849B-A28568D94497}" type="slidenum">
              <a:rPr lang="en-US" smtClean="0"/>
              <a:t>7</a:t>
            </a:fld>
            <a:endParaRPr lang="en-US"/>
          </a:p>
        </p:txBody>
      </p:sp>
    </p:spTree>
    <p:extLst>
      <p:ext uri="{BB962C8B-B14F-4D97-AF65-F5344CB8AC3E}">
        <p14:creationId xmlns:p14="http://schemas.microsoft.com/office/powerpoint/2010/main" val="1274728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metabolic pathways are controlled typically</a:t>
            </a:r>
            <a:r>
              <a:rPr lang="en-US" baseline="0" dirty="0"/>
              <a:t> controlled in two ways: Thermodynamics and kinetics.  To illustrate this, lets take a look at the energy landscape of glycolysis. In the graph here, we see the </a:t>
            </a:r>
            <a:r>
              <a:rPr lang="en-US" baseline="0" dirty="0" err="1"/>
              <a:t>gibbs</a:t>
            </a:r>
            <a:r>
              <a:rPr lang="en-US" baseline="0" dirty="0"/>
              <a:t> free energy for each metabolite as glucose is converted to pyruvate. In the majority of the steps, we actually see that</a:t>
            </a:r>
            <a:r>
              <a:rPr lang="en-US" dirty="0"/>
              <a:t> ∆G is near zero, and this close to equilibrium. These steps can be easily halted or reversed by changing the ratio of products to reactants.. For instance if the product of a step begins to build up, the equilibrium</a:t>
            </a:r>
            <a:r>
              <a:rPr lang="en-US" baseline="0" dirty="0"/>
              <a:t> will shift back towards reactants, halting the </a:t>
            </a:r>
            <a:r>
              <a:rPr lang="en-US" baseline="0" dirty="0" err="1"/>
              <a:t>preceeding</a:t>
            </a:r>
            <a:r>
              <a:rPr lang="en-US" baseline="0" dirty="0"/>
              <a:t> steps accordingly</a:t>
            </a:r>
            <a:r>
              <a:rPr lang="en-US" dirty="0"/>
              <a:t>.  But as the pathway is moving forward, and is on halting, the metabolite of one step is quickly consumed in the next step, allowing for a steady state</a:t>
            </a:r>
            <a:r>
              <a:rPr lang="en-US" baseline="0" dirty="0"/>
              <a:t> flow in the forward direction</a:t>
            </a:r>
            <a:endParaRPr lang="en-US" dirty="0"/>
          </a:p>
          <a:p>
            <a:endParaRPr lang="en-US" dirty="0"/>
          </a:p>
          <a:p>
            <a:r>
              <a:rPr lang="en-US" dirty="0"/>
              <a:t>However, we do notice that some steps function far from equilibrium with a large negative </a:t>
            </a:r>
            <a:r>
              <a:rPr lang="en-US" dirty="0" err="1"/>
              <a:t>dG</a:t>
            </a:r>
            <a:r>
              <a:rPr lang="en-US" dirty="0"/>
              <a:t> and are therefore irreversible under these conditions. These steps are said to generate </a:t>
            </a:r>
            <a:r>
              <a:rPr lang="en-US" b="1" dirty="0"/>
              <a:t>metabolic flux </a:t>
            </a:r>
            <a:r>
              <a:rPr lang="en-US" dirty="0"/>
              <a:t>and usually are sites of enzymatic control. We will actually</a:t>
            </a:r>
            <a:r>
              <a:rPr lang="en-US" baseline="0" dirty="0"/>
              <a:t> look more in depth at the concept of metabolic flux and thermodynamic/kinetic control in our in-class activities for this unit. </a:t>
            </a:r>
          </a:p>
          <a:p>
            <a:endParaRPr lang="en-US" baseline="0" dirty="0"/>
          </a:p>
          <a:p>
            <a:r>
              <a:rPr lang="en-US" baseline="0" dirty="0"/>
              <a:t>Overall. The implications of thermodynamic control on metabolism is that in general, metabolic pathways are irreversible, especially once you have reached an early committed step early in the pathway, the cell is invested in continuing that path. Additionally, once we begin comparing coupled catabolic and anabolic pathways (such as glycolysis and gluconeogenesis), we will see that the metabolic steps that are near equilibrium share common, reversible enzymes; while the far from equilibrium metabolic flux generating steps differ in their enzymes. </a:t>
            </a:r>
            <a:endParaRPr lang="en-US" dirty="0"/>
          </a:p>
          <a:p>
            <a:endParaRPr lang="en-US" dirty="0"/>
          </a:p>
        </p:txBody>
      </p:sp>
      <p:sp>
        <p:nvSpPr>
          <p:cNvPr id="4" name="Slide Number Placeholder 3"/>
          <p:cNvSpPr>
            <a:spLocks noGrp="1"/>
          </p:cNvSpPr>
          <p:nvPr>
            <p:ph type="sldNum" sz="quarter" idx="10"/>
          </p:nvPr>
        </p:nvSpPr>
        <p:spPr/>
        <p:txBody>
          <a:bodyPr/>
          <a:lstStyle/>
          <a:p>
            <a:fld id="{DED491D0-8E1B-49C7-849B-A28568D94497}" type="slidenum">
              <a:rPr lang="en-US" smtClean="0"/>
              <a:t>8</a:t>
            </a:fld>
            <a:endParaRPr lang="en-US"/>
          </a:p>
        </p:txBody>
      </p:sp>
    </p:spTree>
    <p:extLst>
      <p:ext uri="{BB962C8B-B14F-4D97-AF65-F5344CB8AC3E}">
        <p14:creationId xmlns:p14="http://schemas.microsoft.com/office/powerpoint/2010/main" val="1665949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aspect of having</a:t>
            </a:r>
            <a:r>
              <a:rPr lang="en-US" baseline="0" dirty="0"/>
              <a:t> different enzymes at key steps in opposing pathways allows us our second layer of metabolic control: which is the kinetic, or enzymatic control.  By having key, irreversible and far from equilibrium steps in the forward and reverse direction, we can easily (and quickly) turn off the key enzymes of the opposing path. We can control these enzymes in a number of ways: through inhibitors or activators using allosteric control, through covalent modification (such as requiring phosphorylation prior to activation or deactivation), through substrate cycles such as feedback inhibition or feedforward activation; and through genetic control (whether the enzyme is actually expressed or not). You can think of these steps as traffic lights for the pathway, ensuring that traffic is only flowing in one direction and that we don’t end up in a futile substrate circle where as soon as a metabolite is made it is converted back to its substrate. </a:t>
            </a:r>
            <a:endParaRPr lang="en-US" dirty="0"/>
          </a:p>
        </p:txBody>
      </p:sp>
      <p:sp>
        <p:nvSpPr>
          <p:cNvPr id="4" name="Slide Number Placeholder 3"/>
          <p:cNvSpPr>
            <a:spLocks noGrp="1"/>
          </p:cNvSpPr>
          <p:nvPr>
            <p:ph type="sldNum" sz="quarter" idx="10"/>
          </p:nvPr>
        </p:nvSpPr>
        <p:spPr/>
        <p:txBody>
          <a:bodyPr/>
          <a:lstStyle/>
          <a:p>
            <a:fld id="{DED491D0-8E1B-49C7-849B-A28568D94497}" type="slidenum">
              <a:rPr lang="en-US" smtClean="0"/>
              <a:t>9</a:t>
            </a:fld>
            <a:endParaRPr lang="en-US"/>
          </a:p>
        </p:txBody>
      </p:sp>
    </p:spTree>
    <p:extLst>
      <p:ext uri="{BB962C8B-B14F-4D97-AF65-F5344CB8AC3E}">
        <p14:creationId xmlns:p14="http://schemas.microsoft.com/office/powerpoint/2010/main" val="3850804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inv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2832533" y="1371600"/>
            <a:ext cx="9359467" cy="297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2832533" y="4462272"/>
            <a:ext cx="9359467" cy="10332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bwMode="black">
          <a:xfrm>
            <a:off x="3175199" y="1943842"/>
            <a:ext cx="8500062" cy="2387600"/>
          </a:xfrm>
        </p:spPr>
        <p:txBody>
          <a:bodyPr anchor="b"/>
          <a:lstStyle>
            <a:lvl1pPr algn="l">
              <a:lnSpc>
                <a:spcPct val="90000"/>
              </a:lnSpc>
              <a:defRPr sz="6000" b="1">
                <a:solidFill>
                  <a:schemeClr val="tx1"/>
                </a:solidFill>
              </a:defRPr>
            </a:lvl1pPr>
          </a:lstStyle>
          <a:p>
            <a:r>
              <a:rPr lang="en-US"/>
              <a:t>Click to edit Master title style</a:t>
            </a:r>
            <a:endParaRPr/>
          </a:p>
        </p:txBody>
      </p:sp>
      <p:sp>
        <p:nvSpPr>
          <p:cNvPr id="3" name="Subtitle 2"/>
          <p:cNvSpPr>
            <a:spLocks noGrp="1"/>
          </p:cNvSpPr>
          <p:nvPr>
            <p:ph type="subTitle" idx="1"/>
          </p:nvPr>
        </p:nvSpPr>
        <p:spPr>
          <a:xfrm>
            <a:off x="3175199" y="4538659"/>
            <a:ext cx="8500062" cy="865321"/>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11" name="Date Placeholder 10"/>
          <p:cNvSpPr>
            <a:spLocks noGrp="1"/>
          </p:cNvSpPr>
          <p:nvPr>
            <p:ph type="dt" sz="half" idx="10"/>
          </p:nvPr>
        </p:nvSpPr>
        <p:spPr/>
        <p:txBody>
          <a:bodyPr/>
          <a:lstStyle/>
          <a:p>
            <a:fld id="{2CCFE9AC-F15C-4FA0-A6F1-298829FA691D}" type="datetimeFigureOut">
              <a:rPr lang="en-US"/>
              <a:t>10/5/2018</a:t>
            </a:fld>
            <a:endParaRPr/>
          </a:p>
        </p:txBody>
      </p:sp>
      <p:sp>
        <p:nvSpPr>
          <p:cNvPr id="12" name="Footer Placeholder 11"/>
          <p:cNvSpPr>
            <a:spLocks noGrp="1"/>
          </p:cNvSpPr>
          <p:nvPr>
            <p:ph type="ftr" sz="quarter" idx="11"/>
          </p:nvPr>
        </p:nvSpPr>
        <p:spPr/>
        <p:txBody>
          <a:bodyPr/>
          <a:lstStyle/>
          <a:p>
            <a:endParaRPr/>
          </a:p>
        </p:txBody>
      </p:sp>
      <p:sp>
        <p:nvSpPr>
          <p:cNvPr id="13" name="Slide Number Placeholder 12"/>
          <p:cNvSpPr>
            <a:spLocks noGrp="1"/>
          </p:cNvSpPr>
          <p:nvPr>
            <p:ph type="sldNum" sz="quarter" idx="12"/>
          </p:nvPr>
        </p:nvSpPr>
        <p:spPr/>
        <p:txBody>
          <a:bodyPr/>
          <a:lstStyle/>
          <a:p>
            <a:fld id="{BD266BE7-899D-4075-917F-DBDE33B6B692}" type="slidenum">
              <a:rPr/>
              <a:t>‹#›</a:t>
            </a:fld>
            <a:endParaRPr/>
          </a:p>
        </p:txBody>
      </p:sp>
    </p:spTree>
    <p:extLst>
      <p:ext uri="{BB962C8B-B14F-4D97-AF65-F5344CB8AC3E}">
        <p14:creationId xmlns:p14="http://schemas.microsoft.com/office/powerpoint/2010/main" val="3047549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2CCFE9AC-F15C-4FA0-A6F1-298829FA691D}" type="datetimeFigureOut">
              <a:rPr lang="en-US"/>
              <a:t>10/5/2018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BD266BE7-899D-4075-917F-DBDE33B6B692}" type="slidenum">
              <a:rPr/>
              <a:t>‹#›</a:t>
            </a:fld>
            <a:endParaRPr/>
          </a:p>
        </p:txBody>
      </p:sp>
    </p:spTree>
    <p:extLst>
      <p:ext uri="{BB962C8B-B14F-4D97-AF65-F5344CB8AC3E}">
        <p14:creationId xmlns:p14="http://schemas.microsoft.com/office/powerpoint/2010/main" val="266440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378199" y="462249"/>
            <a:ext cx="9693088" cy="571471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a:xfrm>
            <a:off x="378199" y="6356350"/>
            <a:ext cx="1971947" cy="365125"/>
          </a:xfrm>
        </p:spPr>
        <p:txBody>
          <a:bodyPr/>
          <a:lstStyle/>
          <a:p>
            <a:fld id="{2CCFE9AC-F15C-4FA0-A6F1-298829FA691D}" type="datetimeFigureOut">
              <a:rPr lang="en-US"/>
              <a:t>10/5/2018</a:t>
            </a:fld>
            <a:endParaRPr/>
          </a:p>
        </p:txBody>
      </p:sp>
      <p:sp>
        <p:nvSpPr>
          <p:cNvPr id="5" name="Footer Placeholder 4"/>
          <p:cNvSpPr>
            <a:spLocks noGrp="1"/>
          </p:cNvSpPr>
          <p:nvPr>
            <p:ph type="ftr" sz="quarter" idx="11"/>
          </p:nvPr>
        </p:nvSpPr>
        <p:spPr>
          <a:xfrm>
            <a:off x="2382374" y="6356350"/>
            <a:ext cx="5687786" cy="365125"/>
          </a:xfrm>
        </p:spPr>
        <p:txBody>
          <a:bodyPr/>
          <a:lstStyle/>
          <a:p>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invGray">
          <a:xfrm rot="5400000">
            <a:off x="7523375" y="2743540"/>
            <a:ext cx="6857433" cy="1371487"/>
          </a:xfrm>
          <a:prstGeom prst="rect">
            <a:avLst/>
          </a:prstGeom>
        </p:spPr>
      </p:pic>
      <p:sp>
        <p:nvSpPr>
          <p:cNvPr id="10" name="Rectangle 9"/>
          <p:cNvSpPr/>
          <p:nvPr/>
        </p:nvSpPr>
        <p:spPr>
          <a:xfrm rot="5400000">
            <a:off x="8267671" y="3370131"/>
            <a:ext cx="6858000" cy="1188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10266348" y="462249"/>
            <a:ext cx="1370886" cy="5714714"/>
          </a:xfrm>
        </p:spPr>
        <p:txBody>
          <a:bodyPr vert="eaVert"/>
          <a:lstStyle/>
          <a:p>
            <a:r>
              <a:rPr lang="en-US"/>
              <a:t>Click to edit Master title style</a:t>
            </a:r>
            <a:endParaRPr/>
          </a:p>
        </p:txBody>
      </p:sp>
      <p:sp>
        <p:nvSpPr>
          <p:cNvPr id="6" name="Slide Number Placeholder 5"/>
          <p:cNvSpPr>
            <a:spLocks noGrp="1"/>
          </p:cNvSpPr>
          <p:nvPr>
            <p:ph type="sldNum" sz="quarter" idx="12"/>
          </p:nvPr>
        </p:nvSpPr>
        <p:spPr>
          <a:xfrm>
            <a:off x="8102389" y="6356350"/>
            <a:ext cx="1968898" cy="365125"/>
          </a:xfrm>
        </p:spPr>
        <p:txBody>
          <a:bodyPr/>
          <a:lstStyle/>
          <a:p>
            <a:fld id="{BD266BE7-899D-4075-917F-DBDE33B6B692}" type="slidenum">
              <a:rPr/>
              <a:t>‹#›</a:t>
            </a:fld>
            <a:endParaRPr/>
          </a:p>
        </p:txBody>
      </p:sp>
    </p:spTree>
    <p:extLst>
      <p:ext uri="{BB962C8B-B14F-4D97-AF65-F5344CB8AC3E}">
        <p14:creationId xmlns:p14="http://schemas.microsoft.com/office/powerpoint/2010/main" val="3029411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2CCFE9AC-F15C-4FA0-A6F1-298829FA691D}" type="datetimeFigureOut">
              <a:rPr lang="en-US"/>
              <a:t>10/5/2018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BD266BE7-899D-4075-917F-DBDE33B6B692}" type="slidenum">
              <a:rPr/>
              <a:t>‹#›</a:t>
            </a:fld>
            <a:endParaRPr/>
          </a:p>
        </p:txBody>
      </p:sp>
    </p:spTree>
    <p:extLst>
      <p:ext uri="{BB962C8B-B14F-4D97-AF65-F5344CB8AC3E}">
        <p14:creationId xmlns:p14="http://schemas.microsoft.com/office/powerpoint/2010/main" val="541333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inv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3502152" y="-20637"/>
            <a:ext cx="7315200" cy="434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3502152" y="4462272"/>
            <a:ext cx="7315200" cy="17190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bwMode="black">
          <a:xfrm>
            <a:off x="3838015" y="658346"/>
            <a:ext cx="6597464" cy="3664417"/>
          </a:xfrm>
        </p:spPr>
        <p:txBody>
          <a:bodyPr anchor="b">
            <a:normAutofit/>
          </a:bodyPr>
          <a:lstStyle>
            <a:lvl1pPr>
              <a:lnSpc>
                <a:spcPct val="90000"/>
              </a:lnSpc>
              <a:defRPr sz="5000" b="1">
                <a:solidFill>
                  <a:schemeClr val="tx1"/>
                </a:solidFill>
              </a:defRPr>
            </a:lvl1pPr>
          </a:lstStyle>
          <a:p>
            <a:r>
              <a:rPr lang="en-US"/>
              <a:t>Click to edit Master title style</a:t>
            </a:r>
            <a:endParaRPr/>
          </a:p>
        </p:txBody>
      </p:sp>
      <p:sp>
        <p:nvSpPr>
          <p:cNvPr id="3" name="Text Placeholder 2"/>
          <p:cNvSpPr>
            <a:spLocks noGrp="1"/>
          </p:cNvSpPr>
          <p:nvPr>
            <p:ph type="body" idx="1"/>
          </p:nvPr>
        </p:nvSpPr>
        <p:spPr>
          <a:xfrm>
            <a:off x="3838014" y="4589463"/>
            <a:ext cx="6597465" cy="1500187"/>
          </a:xfrm>
        </p:spPr>
        <p:txBody>
          <a:bodyPr/>
          <a:lstStyle>
            <a:lvl1pPr marL="0" indent="0">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CCFE9AC-F15C-4FA0-A6F1-298829FA691D}" type="datetimeFigureOut">
              <a:rPr lang="en-US"/>
              <a:t>10/5/2018</a:t>
            </a:fld>
            <a:endParaRPr/>
          </a:p>
        </p:txBody>
      </p:sp>
      <p:sp>
        <p:nvSpPr>
          <p:cNvPr id="5" name="Footer Placeholder 4"/>
          <p:cNvSpPr>
            <a:spLocks noGrp="1"/>
          </p:cNvSpPr>
          <p:nvPr>
            <p:ph type="ftr" sz="quarter" idx="11"/>
          </p:nvPr>
        </p:nvSpPr>
        <p:spPr/>
        <p:txBody>
          <a:bodyPr/>
          <a:lstStyle/>
          <a:p>
            <a:endParaRPr/>
          </a:p>
        </p:txBody>
      </p:sp>
      <p:sp>
        <p:nvSpPr>
          <p:cNvPr id="6" name="Slide Number Placeholder 5"/>
          <p:cNvSpPr>
            <a:spLocks noGrp="1"/>
          </p:cNvSpPr>
          <p:nvPr>
            <p:ph type="sldNum" sz="quarter" idx="12"/>
          </p:nvPr>
        </p:nvSpPr>
        <p:spPr/>
        <p:txBody>
          <a:bodyPr/>
          <a:lstStyle/>
          <a:p>
            <a:fld id="{BD266BE7-899D-4075-917F-DBDE33B6B692}" type="slidenum">
              <a:rPr/>
              <a:t>‹#›</a:t>
            </a:fld>
            <a:endParaRPr/>
          </a:p>
        </p:txBody>
      </p:sp>
    </p:spTree>
    <p:extLst>
      <p:ext uri="{BB962C8B-B14F-4D97-AF65-F5344CB8AC3E}">
        <p14:creationId xmlns:p14="http://schemas.microsoft.com/office/powerpoint/2010/main" val="4282452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280160" y="2194560"/>
            <a:ext cx="4489704" cy="3986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415368" y="2194560"/>
            <a:ext cx="4493424" cy="3986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2CCFE9AC-F15C-4FA0-A6F1-298829FA691D}" type="datetimeFigureOut">
              <a:rPr lang="en-US"/>
              <a:t>10/5/2018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BD266BE7-899D-4075-917F-DBDE33B6B692}" type="slidenum">
              <a:rPr/>
              <a:t>‹#›</a:t>
            </a:fld>
            <a:endParaRPr/>
          </a:p>
        </p:txBody>
      </p:sp>
    </p:spTree>
    <p:extLst>
      <p:ext uri="{BB962C8B-B14F-4D97-AF65-F5344CB8AC3E}">
        <p14:creationId xmlns:p14="http://schemas.microsoft.com/office/powerpoint/2010/main" val="3201040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1280160" y="1828456"/>
            <a:ext cx="4489704" cy="83069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80160" y="2743194"/>
            <a:ext cx="4489704" cy="3433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419088" y="1828456"/>
            <a:ext cx="4489704" cy="83069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9088" y="2743194"/>
            <a:ext cx="4489704" cy="3433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2CCFE9AC-F15C-4FA0-A6F1-298829FA691D}" type="datetimeFigureOut">
              <a:rPr lang="en-US"/>
              <a:t>10/5/2018</a:t>
            </a:fld>
            <a:endParaRPr/>
          </a:p>
        </p:txBody>
      </p:sp>
      <p:sp>
        <p:nvSpPr>
          <p:cNvPr id="8" name="Footer Placeholder 7"/>
          <p:cNvSpPr>
            <a:spLocks noGrp="1"/>
          </p:cNvSpPr>
          <p:nvPr>
            <p:ph type="ftr" sz="quarter" idx="11"/>
          </p:nvPr>
        </p:nvSpPr>
        <p:spPr/>
        <p:txBody>
          <a:bodyPr/>
          <a:lstStyle/>
          <a:p>
            <a:endParaRPr/>
          </a:p>
        </p:txBody>
      </p:sp>
      <p:sp>
        <p:nvSpPr>
          <p:cNvPr id="9" name="Slide Number Placeholder 8"/>
          <p:cNvSpPr>
            <a:spLocks noGrp="1"/>
          </p:cNvSpPr>
          <p:nvPr>
            <p:ph type="sldNum" sz="quarter" idx="12"/>
          </p:nvPr>
        </p:nvSpPr>
        <p:spPr/>
        <p:txBody>
          <a:bodyPr/>
          <a:lstStyle/>
          <a:p>
            <a:fld id="{BD266BE7-899D-4075-917F-DBDE33B6B692}" type="slidenum">
              <a:rPr/>
              <a:t>‹#›</a:t>
            </a:fld>
            <a:endParaRPr/>
          </a:p>
        </p:txBody>
      </p:sp>
    </p:spTree>
    <p:extLst>
      <p:ext uri="{BB962C8B-B14F-4D97-AF65-F5344CB8AC3E}">
        <p14:creationId xmlns:p14="http://schemas.microsoft.com/office/powerpoint/2010/main" val="426128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2CCFE9AC-F15C-4FA0-A6F1-298829FA691D}" type="datetimeFigureOut">
              <a:rPr lang="en-US"/>
              <a:t>10/5/2018</a:t>
            </a:fld>
            <a:endParaRPr/>
          </a:p>
        </p:txBody>
      </p:sp>
      <p:sp>
        <p:nvSpPr>
          <p:cNvPr id="4" name="Footer Placeholder 3"/>
          <p:cNvSpPr>
            <a:spLocks noGrp="1"/>
          </p:cNvSpPr>
          <p:nvPr>
            <p:ph type="ftr" sz="quarter" idx="11"/>
          </p:nvPr>
        </p:nvSpPr>
        <p:spPr/>
        <p:txBody>
          <a:bodyPr/>
          <a:lstStyle/>
          <a:p>
            <a:endParaRPr/>
          </a:p>
        </p:txBody>
      </p:sp>
      <p:sp>
        <p:nvSpPr>
          <p:cNvPr id="5" name="Slide Number Placeholder 4"/>
          <p:cNvSpPr>
            <a:spLocks noGrp="1"/>
          </p:cNvSpPr>
          <p:nvPr>
            <p:ph type="sldNum" sz="quarter" idx="12"/>
          </p:nvPr>
        </p:nvSpPr>
        <p:spPr/>
        <p:txBody>
          <a:bodyPr/>
          <a:lstStyle/>
          <a:p>
            <a:fld id="{BD266BE7-899D-4075-917F-DBDE33B6B692}" type="slidenum">
              <a:rPr/>
              <a:t>‹#›</a:t>
            </a:fld>
            <a:endParaRPr/>
          </a:p>
        </p:txBody>
      </p:sp>
    </p:spTree>
    <p:extLst>
      <p:ext uri="{BB962C8B-B14F-4D97-AF65-F5344CB8AC3E}">
        <p14:creationId xmlns:p14="http://schemas.microsoft.com/office/powerpoint/2010/main" val="2641611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CFE9AC-F15C-4FA0-A6F1-298829FA691D}" type="datetimeFigureOut">
              <a:rPr lang="en-US"/>
              <a:t>10/5/2018</a:t>
            </a:fld>
            <a:endParaRPr/>
          </a:p>
        </p:txBody>
      </p:sp>
      <p:sp>
        <p:nvSpPr>
          <p:cNvPr id="3" name="Footer Placeholder 2"/>
          <p:cNvSpPr>
            <a:spLocks noGrp="1"/>
          </p:cNvSpPr>
          <p:nvPr>
            <p:ph type="ftr" sz="quarter" idx="11"/>
          </p:nvPr>
        </p:nvSpPr>
        <p:spPr/>
        <p:txBody>
          <a:bodyPr/>
          <a:lstStyle/>
          <a:p>
            <a:endParaRPr/>
          </a:p>
        </p:txBody>
      </p:sp>
      <p:sp>
        <p:nvSpPr>
          <p:cNvPr id="4" name="Slide Number Placeholder 3"/>
          <p:cNvSpPr>
            <a:spLocks noGrp="1"/>
          </p:cNvSpPr>
          <p:nvPr>
            <p:ph type="sldNum" sz="quarter" idx="12"/>
          </p:nvPr>
        </p:nvSpPr>
        <p:spPr/>
        <p:txBody>
          <a:bodyPr/>
          <a:lstStyle/>
          <a:p>
            <a:fld id="{BD266BE7-899D-4075-917F-DBDE33B6B692}" type="slidenum">
              <a:rPr/>
              <a:t>‹#›</a:t>
            </a:fld>
            <a:endParaRPr/>
          </a:p>
        </p:txBody>
      </p:sp>
    </p:spTree>
    <p:extLst>
      <p:ext uri="{BB962C8B-B14F-4D97-AF65-F5344CB8AC3E}">
        <p14:creationId xmlns:p14="http://schemas.microsoft.com/office/powerpoint/2010/main" val="1830296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lvl1pPr>
              <a:defRPr sz="3000"/>
            </a:lvl1pPr>
          </a:lstStyle>
          <a:p>
            <a:r>
              <a:rPr lang="en-US"/>
              <a:t>Click to edit Master title style</a:t>
            </a:r>
            <a:endParaRPr/>
          </a:p>
        </p:txBody>
      </p:sp>
      <p:sp>
        <p:nvSpPr>
          <p:cNvPr id="3" name="Content Placeholder 2"/>
          <p:cNvSpPr>
            <a:spLocks noGrp="1"/>
          </p:cNvSpPr>
          <p:nvPr>
            <p:ph idx="1"/>
          </p:nvPr>
        </p:nvSpPr>
        <p:spPr>
          <a:xfrm>
            <a:off x="5518896" y="2465294"/>
            <a:ext cx="5389895" cy="4392706"/>
          </a:xfrm>
        </p:spPr>
        <p:txBody>
          <a:bodyPr>
            <a:normAutofit/>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1291818" y="2465294"/>
            <a:ext cx="3834874" cy="3711669"/>
          </a:xfrm>
        </p:spPr>
        <p:txBody>
          <a:bodyPr>
            <a:normAutofit/>
          </a:bodyPr>
          <a:lstStyle>
            <a:lvl1pPr marL="0" indent="0">
              <a:spcBef>
                <a:spcPts val="1500"/>
              </a:spcBef>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CCFE9AC-F15C-4FA0-A6F1-298829FA691D}" type="datetimeFigureOut">
              <a:rPr lang="en-US"/>
              <a:t>10/5/2018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BD266BE7-899D-4075-917F-DBDE33B6B692}" type="slidenum">
              <a:rPr/>
              <a:t>‹#›</a:t>
            </a:fld>
            <a:endParaRPr/>
          </a:p>
        </p:txBody>
      </p:sp>
    </p:spTree>
    <p:extLst>
      <p:ext uri="{BB962C8B-B14F-4D97-AF65-F5344CB8AC3E}">
        <p14:creationId xmlns:p14="http://schemas.microsoft.com/office/powerpoint/2010/main" val="3114742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lvl1pPr>
              <a:defRPr sz="3000"/>
            </a:lvl1pPr>
          </a:lstStyle>
          <a:p>
            <a:r>
              <a:rPr lang="en-US"/>
              <a:t>Click to edit Master title style</a:t>
            </a:r>
            <a:endParaRPr/>
          </a:p>
        </p:txBody>
      </p:sp>
      <p:sp>
        <p:nvSpPr>
          <p:cNvPr id="3" name="Picture Placeholder 2"/>
          <p:cNvSpPr>
            <a:spLocks noGrp="1"/>
          </p:cNvSpPr>
          <p:nvPr>
            <p:ph type="pic" idx="1"/>
          </p:nvPr>
        </p:nvSpPr>
        <p:spPr>
          <a:xfrm>
            <a:off x="5518896" y="1828456"/>
            <a:ext cx="5389895" cy="5029544"/>
          </a:xfrm>
        </p:spPr>
        <p:txBody>
          <a:bodyPr tIns="137160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1291819" y="2465293"/>
            <a:ext cx="3834874" cy="3711669"/>
          </a:xfrm>
        </p:spPr>
        <p:txBody>
          <a:bodyPr>
            <a:normAutofit/>
          </a:bodyPr>
          <a:lstStyle>
            <a:lvl1pPr marL="0" indent="0">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CCFE9AC-F15C-4FA0-A6F1-298829FA691D}" type="datetimeFigureOut">
              <a:rPr lang="en-US"/>
              <a:t>10/5/2018</a:t>
            </a:fld>
            <a:endParaRPr/>
          </a:p>
        </p:txBody>
      </p:sp>
      <p:sp>
        <p:nvSpPr>
          <p:cNvPr id="6" name="Footer Placeholder 5"/>
          <p:cNvSpPr>
            <a:spLocks noGrp="1"/>
          </p:cNvSpPr>
          <p:nvPr>
            <p:ph type="ftr" sz="quarter" idx="11"/>
          </p:nvPr>
        </p:nvSpPr>
        <p:spPr/>
        <p:txBody>
          <a:bodyPr/>
          <a:lstStyle/>
          <a:p>
            <a:endParaRPr/>
          </a:p>
        </p:txBody>
      </p:sp>
      <p:sp>
        <p:nvSpPr>
          <p:cNvPr id="7" name="Slide Number Placeholder 6"/>
          <p:cNvSpPr>
            <a:spLocks noGrp="1"/>
          </p:cNvSpPr>
          <p:nvPr>
            <p:ph type="sldNum" sz="quarter" idx="12"/>
          </p:nvPr>
        </p:nvSpPr>
        <p:spPr/>
        <p:txBody>
          <a:bodyPr/>
          <a:lstStyle/>
          <a:p>
            <a:fld id="{BD266BE7-899D-4075-917F-DBDE33B6B692}" type="slidenum">
              <a:rPr/>
              <a:t>‹#›</a:t>
            </a:fld>
            <a:endParaRPr/>
          </a:p>
        </p:txBody>
      </p:sp>
    </p:spTree>
    <p:extLst>
      <p:ext uri="{BB962C8B-B14F-4D97-AF65-F5344CB8AC3E}">
        <p14:creationId xmlns:p14="http://schemas.microsoft.com/office/powerpoint/2010/main" val="416136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347472"/>
            <a:ext cx="12188952" cy="1188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8" name="Picture 7"/>
          <p:cNvPicPr>
            <a:picLocks noChangeAspect="1"/>
          </p:cNvPicPr>
          <p:nvPr/>
        </p:nvPicPr>
        <p:blipFill>
          <a:blip r:embed="rId13">
            <a:extLst>
              <a:ext uri="{28A0092B-C50C-407E-A947-70E740481C1C}">
                <a14:useLocalDpi xmlns:a14="http://schemas.microsoft.com/office/drawing/2010/main" val="0"/>
              </a:ext>
            </a:extLst>
          </a:blip>
          <a:stretch>
            <a:fillRect/>
          </a:stretch>
        </p:blipFill>
        <p:spPr bwMode="invGray">
          <a:xfrm>
            <a:off x="0" y="457200"/>
            <a:ext cx="12188952" cy="1371257"/>
          </a:xfrm>
          <a:prstGeom prst="rect">
            <a:avLst/>
          </a:prstGeom>
        </p:spPr>
      </p:pic>
      <p:sp>
        <p:nvSpPr>
          <p:cNvPr id="2" name="Title Placeholder 1"/>
          <p:cNvSpPr>
            <a:spLocks noGrp="1"/>
          </p:cNvSpPr>
          <p:nvPr>
            <p:ph type="title"/>
          </p:nvPr>
        </p:nvSpPr>
        <p:spPr bwMode="black">
          <a:xfrm>
            <a:off x="1280160" y="466343"/>
            <a:ext cx="9628632" cy="1362113"/>
          </a:xfrm>
          <a:prstGeom prst="rect">
            <a:avLst/>
          </a:prstGeom>
        </p:spPr>
        <p:txBody>
          <a:bodyPr vert="horz" lIns="91440" tIns="45720" rIns="91440" bIns="45720" rtlCol="0" anchor="ctr">
            <a:normAutofit/>
          </a:bodyPr>
          <a:lstStyle/>
          <a:p>
            <a:r>
              <a:rPr lang="en-US"/>
              <a:t>Click to edit Master title style</a:t>
            </a:r>
            <a:endParaRPr/>
          </a:p>
        </p:txBody>
      </p:sp>
      <p:sp>
        <p:nvSpPr>
          <p:cNvPr id="3" name="Text Placeholder 2"/>
          <p:cNvSpPr>
            <a:spLocks noGrp="1"/>
          </p:cNvSpPr>
          <p:nvPr>
            <p:ph type="body" idx="1"/>
          </p:nvPr>
        </p:nvSpPr>
        <p:spPr>
          <a:xfrm>
            <a:off x="1280160" y="2190749"/>
            <a:ext cx="9628632" cy="39862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2"/>
          </p:nvPr>
        </p:nvSpPr>
        <p:spPr>
          <a:xfrm>
            <a:off x="1280160" y="6356350"/>
            <a:ext cx="1971947"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CFE9AC-F15C-4FA0-A6F1-298829FA691D}" type="datetimeFigureOut">
              <a:rPr lang="en-US"/>
              <a:t>10/5/2018</a:t>
            </a:fld>
            <a:endParaRPr/>
          </a:p>
        </p:txBody>
      </p:sp>
      <p:sp>
        <p:nvSpPr>
          <p:cNvPr id="5" name="Footer Placeholder 4"/>
          <p:cNvSpPr>
            <a:spLocks noGrp="1"/>
          </p:cNvSpPr>
          <p:nvPr>
            <p:ph type="ftr" sz="quarter" idx="3"/>
          </p:nvPr>
        </p:nvSpPr>
        <p:spPr>
          <a:xfrm>
            <a:off x="3252107" y="6356350"/>
            <a:ext cx="568778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a:p>
        </p:txBody>
      </p:sp>
      <p:sp>
        <p:nvSpPr>
          <p:cNvPr id="6" name="Slide Number Placeholder 5"/>
          <p:cNvSpPr>
            <a:spLocks noGrp="1"/>
          </p:cNvSpPr>
          <p:nvPr>
            <p:ph type="sldNum" sz="quarter" idx="4"/>
          </p:nvPr>
        </p:nvSpPr>
        <p:spPr>
          <a:xfrm>
            <a:off x="8939894" y="6356350"/>
            <a:ext cx="196889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266BE7-899D-4075-917F-DBDE33B6B692}" type="slidenum">
              <a:rPr/>
              <a:t>‹#›</a:t>
            </a:fld>
            <a:endParaRPr/>
          </a:p>
        </p:txBody>
      </p:sp>
    </p:spTree>
    <p:extLst>
      <p:ext uri="{BB962C8B-B14F-4D97-AF65-F5344CB8AC3E}">
        <p14:creationId xmlns:p14="http://schemas.microsoft.com/office/powerpoint/2010/main" val="2871921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5000"/>
        </a:lnSpc>
        <a:spcBef>
          <a:spcPct val="0"/>
        </a:spcBef>
        <a:buNone/>
        <a:defRPr sz="3000" kern="1200">
          <a:solidFill>
            <a:schemeClr val="bg1"/>
          </a:solidFill>
          <a:latin typeface="+mj-lt"/>
          <a:ea typeface="+mj-ea"/>
          <a:cs typeface="+mj-cs"/>
        </a:defRPr>
      </a:lvl1pPr>
    </p:titleStyle>
    <p:bodyStyle>
      <a:lvl1pPr marL="228600" indent="-228600" algn="l" defTabSz="914400" rtl="0" eaLnBrk="1" latinLnBrk="0" hangingPunct="1">
        <a:lnSpc>
          <a:spcPct val="100000"/>
        </a:lnSpc>
        <a:spcBef>
          <a:spcPts val="1500"/>
        </a:spcBef>
        <a:buFont typeface="Wingdings" panose="05000000000000000000" pitchFamily="2" charset="2"/>
        <a:buChar char="§"/>
        <a:defRPr sz="2200" kern="1200">
          <a:solidFill>
            <a:schemeClr val="tx1"/>
          </a:solidFill>
          <a:latin typeface="+mn-lt"/>
          <a:ea typeface="+mn-ea"/>
          <a:cs typeface="+mn-cs"/>
        </a:defRPr>
      </a:lvl1pPr>
      <a:lvl2pPr marL="685800" indent="-228600" algn="l" defTabSz="914400" rtl="0" eaLnBrk="1" latinLnBrk="0" hangingPunct="1">
        <a:lnSpc>
          <a:spcPct val="100000"/>
        </a:lnSpc>
        <a:spcBef>
          <a:spcPts val="300"/>
        </a:spcBef>
        <a:buFont typeface="Wingdings" panose="05000000000000000000" pitchFamily="2" charset="2"/>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300"/>
        </a:spcBef>
        <a:buFont typeface="Wingdings" panose="05000000000000000000"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mn-lt"/>
          <a:ea typeface="+mn-ea"/>
          <a:cs typeface="+mn-cs"/>
        </a:defRPr>
      </a:lvl5pPr>
      <a:lvl6pPr marL="25146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mn-lt"/>
          <a:ea typeface="+mn-ea"/>
          <a:cs typeface="+mn-cs"/>
        </a:defRPr>
      </a:lvl6pPr>
      <a:lvl7pPr marL="29718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mn-lt"/>
          <a:ea typeface="+mn-ea"/>
          <a:cs typeface="+mn-cs"/>
        </a:defRPr>
      </a:lvl7pPr>
      <a:lvl8pPr marL="34290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mn-lt"/>
          <a:ea typeface="+mn-ea"/>
          <a:cs typeface="+mn-cs"/>
        </a:defRPr>
      </a:lvl8pPr>
      <a:lvl9pPr marL="3886200" indent="-228600" algn="l" defTabSz="914400" rtl="0" eaLnBrk="1" latinLnBrk="0" hangingPunct="1">
        <a:lnSpc>
          <a:spcPct val="100000"/>
        </a:lnSpc>
        <a:spcBef>
          <a:spcPts val="0"/>
        </a:spcBef>
        <a:buFont typeface="Wingdings" panose="05000000000000000000" pitchFamily="2" charset="2"/>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0.GI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 14 Metabolism</a:t>
            </a:r>
          </a:p>
        </p:txBody>
      </p:sp>
      <p:sp>
        <p:nvSpPr>
          <p:cNvPr id="3" name="Subtitle 2"/>
          <p:cNvSpPr>
            <a:spLocks noGrp="1"/>
          </p:cNvSpPr>
          <p:nvPr>
            <p:ph type="subTitle" idx="1"/>
          </p:nvPr>
        </p:nvSpPr>
        <p:spPr/>
        <p:txBody>
          <a:bodyPr/>
          <a:lstStyle/>
          <a:p>
            <a:r>
              <a:rPr lang="en-US" dirty="0"/>
              <a:t>Sections 1 and 2</a:t>
            </a:r>
          </a:p>
        </p:txBody>
      </p:sp>
    </p:spTree>
    <p:extLst>
      <p:ext uri="{BB962C8B-B14F-4D97-AF65-F5344CB8AC3E}">
        <p14:creationId xmlns:p14="http://schemas.microsoft.com/office/powerpoint/2010/main" val="1732698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Energy Compounds</a:t>
            </a:r>
          </a:p>
        </p:txBody>
      </p:sp>
      <p:sp>
        <p:nvSpPr>
          <p:cNvPr id="4" name="Text Placeholder 3"/>
          <p:cNvSpPr>
            <a:spLocks noGrp="1"/>
          </p:cNvSpPr>
          <p:nvPr>
            <p:ph type="body" sz="half" idx="2"/>
          </p:nvPr>
        </p:nvSpPr>
        <p:spPr/>
        <p:txBody>
          <a:bodyPr/>
          <a:lstStyle/>
          <a:p>
            <a:r>
              <a:rPr lang="en-US" dirty="0"/>
              <a:t>Energy released upon the complete oxidation of molecules such as glucose are stored in “high-energy” intermediates such as ATP. These molecules than are broken down to drive endergonic processes in the future.</a:t>
            </a:r>
          </a:p>
        </p:txBody>
      </p:sp>
      <p:pic>
        <p:nvPicPr>
          <p:cNvPr id="5" name="Picture 2" descr="voet4_tab_14_03"/>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t="14863" b="14863"/>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2402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ATP?</a:t>
            </a:r>
          </a:p>
        </p:txBody>
      </p:sp>
      <p:sp>
        <p:nvSpPr>
          <p:cNvPr id="4" name="Text Placeholder 3"/>
          <p:cNvSpPr>
            <a:spLocks noGrp="1"/>
          </p:cNvSpPr>
          <p:nvPr>
            <p:ph type="body" sz="half" idx="2"/>
          </p:nvPr>
        </p:nvSpPr>
        <p:spPr>
          <a:xfrm>
            <a:off x="-1" y="1828456"/>
            <a:ext cx="4726745" cy="5029544"/>
          </a:xfrm>
        </p:spPr>
        <p:txBody>
          <a:bodyPr>
            <a:noAutofit/>
          </a:bodyPr>
          <a:lstStyle/>
          <a:p>
            <a:pPr marL="457200" indent="-457200">
              <a:buAutoNum type="arabicPeriod"/>
            </a:pPr>
            <a:r>
              <a:rPr lang="en-US" sz="2400" dirty="0"/>
              <a:t>They hydrolysis products of ATP are more resonantly stabilized</a:t>
            </a:r>
          </a:p>
          <a:p>
            <a:pPr marL="457200" indent="-457200">
              <a:buAutoNum type="arabicPeriod"/>
            </a:pPr>
            <a:r>
              <a:rPr lang="en-US" sz="2400" dirty="0"/>
              <a:t>At physiological pH, ATP carries 3 to 4 negative charges, the hydrolysis products relieves this electrostatic repulsion.</a:t>
            </a:r>
          </a:p>
          <a:p>
            <a:pPr marL="457200" indent="-457200">
              <a:buAutoNum type="arabicPeriod"/>
            </a:pPr>
            <a:r>
              <a:rPr lang="en-US" sz="2400" dirty="0"/>
              <a:t>The products of ATP hydrolysis are more favorably solvated than for ATP</a:t>
            </a:r>
          </a:p>
        </p:txBody>
      </p:sp>
      <p:pic>
        <p:nvPicPr>
          <p:cNvPr id="5" name="Picture 2" descr="voet4_fig_14_0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7453" y="466343"/>
            <a:ext cx="3854547" cy="3879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descr="voet4_fig_14_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4059" y="3967523"/>
            <a:ext cx="3543394" cy="2890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5280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Coupling reactions to drive endergonic processes</a:t>
            </a:r>
          </a:p>
        </p:txBody>
      </p:sp>
      <p:sp>
        <p:nvSpPr>
          <p:cNvPr id="4" name="Text Placeholder 3"/>
          <p:cNvSpPr>
            <a:spLocks noGrp="1"/>
          </p:cNvSpPr>
          <p:nvPr>
            <p:ph type="body" sz="half" idx="2"/>
          </p:nvPr>
        </p:nvSpPr>
        <p:spPr>
          <a:xfrm>
            <a:off x="1280159" y="1945748"/>
            <a:ext cx="10347267" cy="3711669"/>
          </a:xfrm>
        </p:spPr>
        <p:txBody>
          <a:bodyPr/>
          <a:lstStyle/>
          <a:p>
            <a:r>
              <a:rPr lang="en-US" dirty="0"/>
              <a:t>Often in metabolism, an endergonic reaction will be coupled with a highly exergonic reaction in order to the reaction forward.</a:t>
            </a:r>
          </a:p>
        </p:txBody>
      </p:sp>
      <p:pic>
        <p:nvPicPr>
          <p:cNvPr id="5" name="Picture 2" descr="voet4_fig_14_07"/>
          <p:cNvPicPr>
            <a:picLocks noChangeAspect="1" noChangeArrowheads="1"/>
          </p:cNvPicPr>
          <p:nvPr/>
        </p:nvPicPr>
        <p:blipFill rotWithShape="1">
          <a:blip r:embed="rId3">
            <a:extLst>
              <a:ext uri="{28A0092B-C50C-407E-A947-70E740481C1C}">
                <a14:useLocalDpi xmlns:a14="http://schemas.microsoft.com/office/drawing/2010/main" val="0"/>
              </a:ext>
            </a:extLst>
          </a:blip>
          <a:srcRect b="63663"/>
          <a:stretch/>
        </p:blipFill>
        <p:spPr bwMode="auto">
          <a:xfrm>
            <a:off x="1046248" y="3164609"/>
            <a:ext cx="10581178" cy="3153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0737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compounds that have high </a:t>
            </a:r>
            <a:r>
              <a:rPr lang="en-US" dirty="0" err="1"/>
              <a:t>phosphoryl</a:t>
            </a:r>
            <a:r>
              <a:rPr lang="en-US" dirty="0"/>
              <a:t> group transfer potentials</a:t>
            </a:r>
          </a:p>
        </p:txBody>
      </p:sp>
      <p:sp>
        <p:nvSpPr>
          <p:cNvPr id="4" name="Text Placeholder 3"/>
          <p:cNvSpPr>
            <a:spLocks noGrp="1"/>
          </p:cNvSpPr>
          <p:nvPr>
            <p:ph type="body" sz="half" idx="2"/>
          </p:nvPr>
        </p:nvSpPr>
        <p:spPr/>
        <p:txBody>
          <a:bodyPr/>
          <a:lstStyle/>
          <a:p>
            <a:r>
              <a:rPr lang="en-US" dirty="0"/>
              <a:t>PPP</a:t>
            </a:r>
          </a:p>
          <a:p>
            <a:r>
              <a:rPr lang="en-US" dirty="0"/>
              <a:t>1,3 BPG</a:t>
            </a:r>
          </a:p>
          <a:p>
            <a:r>
              <a:rPr lang="en-US" dirty="0"/>
              <a:t>Phosphocreatine</a:t>
            </a:r>
          </a:p>
          <a:p>
            <a:r>
              <a:rPr lang="en-US" dirty="0"/>
              <a:t>ATP</a:t>
            </a:r>
          </a:p>
          <a:p>
            <a:r>
              <a:rPr lang="en-US" dirty="0"/>
              <a:t>Glucose-6-phosphate</a:t>
            </a:r>
          </a:p>
          <a:p>
            <a:r>
              <a:rPr lang="en-US" dirty="0"/>
              <a:t>Glycerol-3-phosphate</a:t>
            </a:r>
          </a:p>
        </p:txBody>
      </p:sp>
      <p:pic>
        <p:nvPicPr>
          <p:cNvPr id="5" name="Picture 2" descr="voet4_fig_14_09"/>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t="6046" b="6046"/>
          <a:stretch>
            <a:fillRect/>
          </a:stretch>
        </p:blipFill>
        <p:spPr bwMode="auto">
          <a:xfrm>
            <a:off x="5660007" y="1828456"/>
            <a:ext cx="5389895" cy="5029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0834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Oxidation Reduction Reactions</a:t>
            </a:r>
          </a:p>
        </p:txBody>
      </p:sp>
      <p:sp>
        <p:nvSpPr>
          <p:cNvPr id="4" name="Text Placeholder 3"/>
          <p:cNvSpPr>
            <a:spLocks noGrp="1"/>
          </p:cNvSpPr>
          <p:nvPr>
            <p:ph type="body" sz="half" idx="2"/>
          </p:nvPr>
        </p:nvSpPr>
        <p:spPr/>
        <p:txBody>
          <a:bodyPr/>
          <a:lstStyle/>
          <a:p>
            <a:r>
              <a:rPr lang="en-US" dirty="0"/>
              <a:t>Transfer of electrons between molecules.</a:t>
            </a:r>
          </a:p>
          <a:p>
            <a:r>
              <a:rPr lang="en-US" dirty="0"/>
              <a:t>	FAD</a:t>
            </a:r>
          </a:p>
          <a:p>
            <a:r>
              <a:rPr lang="en-US" dirty="0"/>
              <a:t>	NAD</a:t>
            </a:r>
            <a:r>
              <a:rPr lang="en-US" baseline="30000" dirty="0"/>
              <a:t>+</a:t>
            </a:r>
            <a:r>
              <a:rPr lang="en-US" dirty="0"/>
              <a:t> (NADP</a:t>
            </a:r>
            <a:r>
              <a:rPr lang="en-US" baseline="30000" dirty="0"/>
              <a:t>+</a:t>
            </a:r>
            <a:r>
              <a:rPr lang="en-US" dirty="0"/>
              <a:t>)</a:t>
            </a:r>
          </a:p>
          <a:p>
            <a:r>
              <a:rPr lang="en-US" dirty="0"/>
              <a:t>Reducing agent: electron donor</a:t>
            </a:r>
          </a:p>
          <a:p>
            <a:r>
              <a:rPr lang="en-US" dirty="0"/>
              <a:t>Oxidizing agent: electron acceptor</a:t>
            </a:r>
          </a:p>
          <a:p>
            <a:endParaRPr lang="en-US" dirty="0"/>
          </a:p>
        </p:txBody>
      </p:sp>
      <p:pic>
        <p:nvPicPr>
          <p:cNvPr id="7" name="Picture 2" descr="voet4_fig_14_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6959" y="2414475"/>
            <a:ext cx="3977475" cy="2028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583382" y="5029200"/>
            <a:ext cx="6608618" cy="1754326"/>
          </a:xfrm>
          <a:prstGeom prst="rect">
            <a:avLst/>
          </a:prstGeom>
          <a:noFill/>
        </p:spPr>
        <p:txBody>
          <a:bodyPr wrap="square" rtlCol="0">
            <a:spAutoFit/>
          </a:bodyPr>
          <a:lstStyle/>
          <a:p>
            <a:r>
              <a:rPr lang="en-US" dirty="0"/>
              <a:t>Electrons flow spontaneously from low to high reduction potentials. In the mitochondrial ETC, electrons are passed from NADH to a series of electron receptors with increasing reduction potential to eventually O2. The energy released during this cascade is then used to generate ATP from ADP + Pi. The oxidation by O2 of one NADH generates 3 ATPs!</a:t>
            </a:r>
          </a:p>
        </p:txBody>
      </p:sp>
    </p:spTree>
    <p:extLst>
      <p:ext uri="{BB962C8B-B14F-4D97-AF65-F5344CB8AC3E}">
        <p14:creationId xmlns:p14="http://schemas.microsoft.com/office/powerpoint/2010/main" val="989613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280160" y="466343"/>
            <a:ext cx="9628632" cy="1061121"/>
          </a:xfrm>
        </p:spPr>
        <p:txBody>
          <a:bodyPr/>
          <a:lstStyle/>
          <a:p>
            <a:r>
              <a:rPr lang="en-US" dirty="0"/>
              <a:t>Learning Objectives</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2709679594"/>
              </p:ext>
            </p:extLst>
          </p:nvPr>
        </p:nvGraphicFramePr>
        <p:xfrm>
          <a:off x="267286" y="2166427"/>
          <a:ext cx="11633982" cy="4649862"/>
        </p:xfrm>
        <a:graphic>
          <a:graphicData uri="http://schemas.openxmlformats.org/drawingml/2006/table">
            <a:tbl>
              <a:tblPr firstRow="1" firstCol="1" bandRow="1">
                <a:tableStyleId>{3B4B98B0-60AC-42C2-AFA5-B58CD77FA1E5}</a:tableStyleId>
              </a:tblPr>
              <a:tblGrid>
                <a:gridCol w="11633982">
                  <a:extLst>
                    <a:ext uri="{9D8B030D-6E8A-4147-A177-3AD203B41FA5}">
                      <a16:colId xmlns:a16="http://schemas.microsoft.com/office/drawing/2014/main" val="2425999799"/>
                    </a:ext>
                  </a:extLst>
                </a:gridCol>
              </a:tblGrid>
              <a:tr h="515048">
                <a:tc>
                  <a:txBody>
                    <a:bodyPr/>
                    <a:lstStyle/>
                    <a:p>
                      <a:pPr marL="0" marR="0" lvl="0" indent="0">
                        <a:lnSpc>
                          <a:spcPct val="107000"/>
                        </a:lnSpc>
                        <a:spcBef>
                          <a:spcPts val="0"/>
                        </a:spcBef>
                        <a:spcAft>
                          <a:spcPts val="0"/>
                        </a:spcAft>
                        <a:buFont typeface="+mj-lt"/>
                        <a:buNone/>
                      </a:pPr>
                      <a:r>
                        <a:rPr lang="en-US" sz="2000" dirty="0">
                          <a:effectLst/>
                        </a:rPr>
                        <a:t>1.</a:t>
                      </a:r>
                      <a:r>
                        <a:rPr lang="en-US" sz="2000" baseline="0" dirty="0">
                          <a:effectLst/>
                        </a:rPr>
                        <a:t> </a:t>
                      </a:r>
                      <a:r>
                        <a:rPr lang="en-US" sz="2000" dirty="0">
                          <a:effectLst/>
                        </a:rPr>
                        <a:t>Predict the effect of a pathway rate determining step (</a:t>
                      </a:r>
                      <a:r>
                        <a:rPr lang="en-US" sz="2000" dirty="0" err="1">
                          <a:effectLst/>
                        </a:rPr>
                        <a:t>rds</a:t>
                      </a:r>
                      <a:r>
                        <a:rPr lang="en-US" sz="2000" dirty="0">
                          <a:effectLst/>
                        </a:rPr>
                        <a:t>) on the accumulation of pathway intermediates.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85572606"/>
                  </a:ext>
                </a:extLst>
              </a:tr>
              <a:tr h="503602">
                <a:tc>
                  <a:txBody>
                    <a:bodyPr/>
                    <a:lstStyle/>
                    <a:p>
                      <a:pPr marL="0" marR="0" lvl="0" indent="0">
                        <a:spcBef>
                          <a:spcPts val="0"/>
                        </a:spcBef>
                        <a:spcAft>
                          <a:spcPts val="0"/>
                        </a:spcAft>
                        <a:buFont typeface="+mj-lt"/>
                        <a:buNone/>
                      </a:pPr>
                      <a:r>
                        <a:rPr lang="en-US" sz="2000" dirty="0">
                          <a:effectLst/>
                        </a:rPr>
                        <a:t>2. Analyze and describe the flow of metabolic intermediates through a pathway and apply this concept to future problems.</a:t>
                      </a:r>
                      <a:endParaRPr lang="en-US" sz="2000" b="1" dirty="0">
                        <a:effectLst/>
                        <a:latin typeface="Calibri" panose="020F050202020403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776912910"/>
                  </a:ext>
                </a:extLst>
              </a:tr>
              <a:tr h="503602">
                <a:tc>
                  <a:txBody>
                    <a:bodyPr/>
                    <a:lstStyle/>
                    <a:p>
                      <a:pPr marL="0" marR="0" lvl="0" indent="0">
                        <a:spcBef>
                          <a:spcPts val="0"/>
                        </a:spcBef>
                        <a:spcAft>
                          <a:spcPts val="0"/>
                        </a:spcAft>
                        <a:buFont typeface="+mj-lt"/>
                        <a:buNone/>
                      </a:pPr>
                      <a:r>
                        <a:rPr lang="en-US" sz="2000" dirty="0">
                          <a:effectLst/>
                        </a:rPr>
                        <a:t>3. Communicate information about metabolic pathways using pathway diagrams.</a:t>
                      </a:r>
                      <a:endParaRPr lang="en-US" sz="2000" b="1" dirty="0">
                        <a:effectLst/>
                        <a:latin typeface="Calibri" panose="020F050202020403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1703737145"/>
                  </a:ext>
                </a:extLst>
              </a:tr>
              <a:tr h="503602">
                <a:tc>
                  <a:txBody>
                    <a:bodyPr/>
                    <a:lstStyle/>
                    <a:p>
                      <a:pPr marL="0" marR="0" lvl="0" indent="0">
                        <a:spcBef>
                          <a:spcPts val="0"/>
                        </a:spcBef>
                        <a:spcAft>
                          <a:spcPts val="0"/>
                        </a:spcAft>
                        <a:buFont typeface="+mj-lt"/>
                        <a:buNone/>
                      </a:pPr>
                      <a:r>
                        <a:rPr lang="en-US" sz="2000" dirty="0">
                          <a:effectLst/>
                        </a:rPr>
                        <a:t>4. Identify features common to metabolic pathways and locate these features within a given pathway.</a:t>
                      </a:r>
                      <a:endParaRPr lang="en-US" sz="2000" b="1" dirty="0">
                        <a:effectLst/>
                        <a:latin typeface="Calibri" panose="020F050202020403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681978028"/>
                  </a:ext>
                </a:extLst>
              </a:tr>
              <a:tr h="503602">
                <a:tc>
                  <a:txBody>
                    <a:bodyPr/>
                    <a:lstStyle/>
                    <a:p>
                      <a:pPr marL="0" marR="0" lvl="0" indent="0">
                        <a:spcBef>
                          <a:spcPts val="0"/>
                        </a:spcBef>
                        <a:spcAft>
                          <a:spcPts val="0"/>
                        </a:spcAft>
                        <a:buFont typeface="+mj-lt"/>
                        <a:buNone/>
                      </a:pPr>
                      <a:r>
                        <a:rPr lang="en-US" sz="2000" dirty="0">
                          <a:effectLst/>
                        </a:rPr>
                        <a:t>5. Distinguish between a far from equilibrium and a near equilibrium reaction.</a:t>
                      </a:r>
                      <a:endParaRPr lang="en-US" sz="2000" b="1" dirty="0">
                        <a:effectLst/>
                        <a:latin typeface="Calibri" panose="020F050202020403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115650882"/>
                  </a:ext>
                </a:extLst>
              </a:tr>
              <a:tr h="503602">
                <a:tc>
                  <a:txBody>
                    <a:bodyPr/>
                    <a:lstStyle/>
                    <a:p>
                      <a:pPr marL="0" marR="0" lvl="0" indent="0">
                        <a:spcBef>
                          <a:spcPts val="0"/>
                        </a:spcBef>
                        <a:spcAft>
                          <a:spcPts val="0"/>
                        </a:spcAft>
                        <a:buFont typeface="+mj-lt"/>
                        <a:buNone/>
                      </a:pPr>
                      <a:r>
                        <a:rPr lang="en-US" sz="2000" dirty="0">
                          <a:effectLst/>
                        </a:rPr>
                        <a:t>6. Distinguish between kinetic control and thermodynamic control of a reaction.</a:t>
                      </a:r>
                      <a:endParaRPr lang="en-US" sz="2000" b="1" dirty="0">
                        <a:effectLst/>
                        <a:latin typeface="Calibri" panose="020F050202020403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2517969965"/>
                  </a:ext>
                </a:extLst>
              </a:tr>
              <a:tr h="503602">
                <a:tc>
                  <a:txBody>
                    <a:bodyPr/>
                    <a:lstStyle/>
                    <a:p>
                      <a:pPr marL="0" marR="0" lvl="0" indent="0">
                        <a:spcBef>
                          <a:spcPts val="0"/>
                        </a:spcBef>
                        <a:spcAft>
                          <a:spcPts val="0"/>
                        </a:spcAft>
                        <a:buFont typeface="+mj-lt"/>
                        <a:buNone/>
                      </a:pPr>
                      <a:r>
                        <a:rPr lang="en-US" sz="2000" dirty="0">
                          <a:effectLst/>
                        </a:rPr>
                        <a:t>7. Be able to discuss cellular energy using correct terminology</a:t>
                      </a:r>
                      <a:endParaRPr lang="en-US" sz="2000" b="1" dirty="0">
                        <a:effectLst/>
                        <a:latin typeface="Calibri" panose="020F050202020403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253741880"/>
                  </a:ext>
                </a:extLst>
              </a:tr>
              <a:tr h="503602">
                <a:tc>
                  <a:txBody>
                    <a:bodyPr/>
                    <a:lstStyle/>
                    <a:p>
                      <a:pPr marL="0" marR="0" lvl="0" indent="0">
                        <a:spcBef>
                          <a:spcPts val="0"/>
                        </a:spcBef>
                        <a:spcAft>
                          <a:spcPts val="0"/>
                        </a:spcAft>
                        <a:buFont typeface="+mj-lt"/>
                        <a:buNone/>
                      </a:pPr>
                      <a:r>
                        <a:rPr lang="en-US" sz="2000" dirty="0">
                          <a:effectLst/>
                        </a:rPr>
                        <a:t>8. Be able to describe where the energy comes from.</a:t>
                      </a:r>
                      <a:endParaRPr lang="en-US" sz="2000" b="1" dirty="0">
                        <a:effectLst/>
                        <a:latin typeface="Calibri" panose="020F050202020403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49226182"/>
                  </a:ext>
                </a:extLst>
              </a:tr>
              <a:tr h="503602">
                <a:tc>
                  <a:txBody>
                    <a:bodyPr/>
                    <a:lstStyle/>
                    <a:p>
                      <a:pPr marL="0" marR="0" lvl="0" indent="0">
                        <a:spcBef>
                          <a:spcPts val="0"/>
                        </a:spcBef>
                        <a:spcAft>
                          <a:spcPts val="0"/>
                        </a:spcAft>
                        <a:buFont typeface="+mj-lt"/>
                        <a:buNone/>
                      </a:pPr>
                      <a:r>
                        <a:rPr lang="en-US" sz="2000" dirty="0">
                          <a:effectLst/>
                        </a:rPr>
                        <a:t>9. Develop the ability to think critically about your assumptions.</a:t>
                      </a:r>
                      <a:endParaRPr lang="en-US" sz="2000" b="1" dirty="0">
                        <a:effectLst/>
                        <a:latin typeface="Calibri" panose="020F050202020403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2685290239"/>
                  </a:ext>
                </a:extLst>
              </a:tr>
            </a:tbl>
          </a:graphicData>
        </a:graphic>
      </p:graphicFrame>
    </p:spTree>
    <p:extLst>
      <p:ext uri="{BB962C8B-B14F-4D97-AF65-F5344CB8AC3E}">
        <p14:creationId xmlns:p14="http://schemas.microsoft.com/office/powerpoint/2010/main" val="1440355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is metabolism? </a:t>
            </a:r>
            <a:br>
              <a:rPr lang="en-US" dirty="0"/>
            </a:br>
            <a:r>
              <a:rPr lang="en-US" sz="2000" dirty="0"/>
              <a:t>The overall process through which living systems acquire and use free energy to carry out their various functions</a:t>
            </a:r>
          </a:p>
        </p:txBody>
      </p:sp>
      <p:sp>
        <p:nvSpPr>
          <p:cNvPr id="6" name="TextBox 5"/>
          <p:cNvSpPr txBox="1"/>
          <p:nvPr/>
        </p:nvSpPr>
        <p:spPr>
          <a:xfrm>
            <a:off x="737755" y="2566555"/>
            <a:ext cx="2410690" cy="2031325"/>
          </a:xfrm>
          <a:prstGeom prst="rect">
            <a:avLst/>
          </a:prstGeom>
          <a:noFill/>
        </p:spPr>
        <p:txBody>
          <a:bodyPr wrap="square" rtlCol="0">
            <a:spAutoFit/>
          </a:bodyPr>
          <a:lstStyle/>
          <a:p>
            <a:pPr algn="ctr"/>
            <a:r>
              <a:rPr lang="en-US" u="sng" dirty="0"/>
              <a:t>Catabolism</a:t>
            </a:r>
          </a:p>
          <a:p>
            <a:pPr algn="ctr"/>
            <a:r>
              <a:rPr lang="en-US" dirty="0"/>
              <a:t>(degradation)</a:t>
            </a:r>
          </a:p>
          <a:p>
            <a:pPr algn="ctr"/>
            <a:r>
              <a:rPr lang="en-US" dirty="0"/>
              <a:t>Nutrients and cell constituents are broken down to salvage their components and/or to generate energy</a:t>
            </a:r>
          </a:p>
        </p:txBody>
      </p:sp>
      <p:sp>
        <p:nvSpPr>
          <p:cNvPr id="8" name="TextBox 7"/>
          <p:cNvSpPr txBox="1"/>
          <p:nvPr/>
        </p:nvSpPr>
        <p:spPr>
          <a:xfrm>
            <a:off x="8498102" y="2566555"/>
            <a:ext cx="2410690" cy="1477328"/>
          </a:xfrm>
          <a:prstGeom prst="rect">
            <a:avLst/>
          </a:prstGeom>
          <a:noFill/>
        </p:spPr>
        <p:txBody>
          <a:bodyPr wrap="square" rtlCol="0">
            <a:spAutoFit/>
          </a:bodyPr>
          <a:lstStyle/>
          <a:p>
            <a:pPr algn="ctr"/>
            <a:r>
              <a:rPr lang="en-US" u="sng" dirty="0"/>
              <a:t>Anabolism </a:t>
            </a:r>
            <a:r>
              <a:rPr lang="en-US" dirty="0"/>
              <a:t>(biosynthesis)</a:t>
            </a:r>
          </a:p>
          <a:p>
            <a:pPr algn="ctr"/>
            <a:r>
              <a:rPr lang="en-US" dirty="0"/>
              <a:t>Biomolecules are synthesized from simpler compounds.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6514" y="2452253"/>
            <a:ext cx="5311588" cy="4104409"/>
          </a:xfrm>
          <a:prstGeom prst="rect">
            <a:avLst/>
          </a:prstGeom>
        </p:spPr>
      </p:pic>
    </p:spTree>
    <p:extLst>
      <p:ext uri="{BB962C8B-B14F-4D97-AF65-F5344CB8AC3E}">
        <p14:creationId xmlns:p14="http://schemas.microsoft.com/office/powerpoint/2010/main" val="1848256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Metabolic Diversity</a:t>
            </a:r>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3622161" y="2424268"/>
            <a:ext cx="4944629" cy="3820849"/>
          </a:xfrm>
        </p:spPr>
      </p:pic>
    </p:spTree>
    <p:extLst>
      <p:ext uri="{BB962C8B-B14F-4D97-AF65-F5344CB8AC3E}">
        <p14:creationId xmlns:p14="http://schemas.microsoft.com/office/powerpoint/2010/main" val="880705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Vitamins and Minerals</a:t>
            </a:r>
          </a:p>
        </p:txBody>
      </p:sp>
      <p:pic>
        <p:nvPicPr>
          <p:cNvPr id="7" name="Picture 2" descr="voet4_tab_14_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0787" y="1828456"/>
            <a:ext cx="7951213" cy="489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descr="voet4_tab_14_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466650"/>
            <a:ext cx="4217801" cy="378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969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Metabolic pathways are a series of enzyme governed  reactions</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1355" t="15620" r="4153" b="10495"/>
          <a:stretch/>
        </p:blipFill>
        <p:spPr>
          <a:xfrm>
            <a:off x="0" y="1838096"/>
            <a:ext cx="4435932" cy="5019904"/>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4563" t="12231" r="7361" b="6612"/>
          <a:stretch/>
        </p:blipFill>
        <p:spPr>
          <a:xfrm>
            <a:off x="8460300" y="1828456"/>
            <a:ext cx="3731700" cy="5019904"/>
          </a:xfrm>
          <a:prstGeom prst="rect">
            <a:avLst/>
          </a:prstGeom>
        </p:spPr>
      </p:pic>
      <p:pic>
        <p:nvPicPr>
          <p:cNvPr id="9" name="Picture 2" descr="voet4_fig_14_03"/>
          <p:cNvPicPr>
            <a:picLocks noChangeAspect="1" noChangeArrowheads="1"/>
          </p:cNvPicPr>
          <p:nvPr/>
        </p:nvPicPr>
        <p:blipFill rotWithShape="1">
          <a:blip r:embed="rId5">
            <a:extLst>
              <a:ext uri="{28A0092B-C50C-407E-A947-70E740481C1C}">
                <a14:useLocalDpi xmlns:a14="http://schemas.microsoft.com/office/drawing/2010/main" val="0"/>
              </a:ext>
            </a:extLst>
          </a:blip>
          <a:srcRect b="5713"/>
          <a:stretch/>
        </p:blipFill>
        <p:spPr bwMode="auto">
          <a:xfrm>
            <a:off x="4435932" y="1828456"/>
            <a:ext cx="4007265" cy="5019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830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Enzymes catalyze reactions of metabolic pathways</a:t>
            </a:r>
          </a:p>
        </p:txBody>
      </p:sp>
      <p:sp>
        <p:nvSpPr>
          <p:cNvPr id="3" name="TextBox 2"/>
          <p:cNvSpPr txBox="1"/>
          <p:nvPr/>
        </p:nvSpPr>
        <p:spPr>
          <a:xfrm>
            <a:off x="1444336" y="2306782"/>
            <a:ext cx="9310255" cy="3046988"/>
          </a:xfrm>
          <a:prstGeom prst="rect">
            <a:avLst/>
          </a:prstGeom>
          <a:noFill/>
        </p:spPr>
        <p:txBody>
          <a:bodyPr wrap="square" rtlCol="0">
            <a:spAutoFit/>
          </a:bodyPr>
          <a:lstStyle/>
          <a:p>
            <a:pPr marL="342900" indent="-342900">
              <a:buAutoNum type="arabicPeriod"/>
            </a:pPr>
            <a:r>
              <a:rPr lang="en-US" sz="2400" b="1" dirty="0"/>
              <a:t>Oxidation Reduction reactions </a:t>
            </a:r>
            <a:r>
              <a:rPr lang="en-US" sz="2400" dirty="0"/>
              <a:t>(</a:t>
            </a:r>
            <a:r>
              <a:rPr lang="en-US" sz="2400" dirty="0" err="1"/>
              <a:t>oxidoreductases</a:t>
            </a:r>
            <a:r>
              <a:rPr lang="en-US" sz="2400" dirty="0"/>
              <a:t>): electrons are transferred</a:t>
            </a:r>
          </a:p>
          <a:p>
            <a:pPr marL="342900" indent="-342900">
              <a:buAutoNum type="arabicPeriod"/>
            </a:pPr>
            <a:r>
              <a:rPr lang="en-US" sz="2400" b="1" dirty="0"/>
              <a:t>Group-transfer reactions </a:t>
            </a:r>
            <a:r>
              <a:rPr lang="en-US" sz="2400" dirty="0"/>
              <a:t>(</a:t>
            </a:r>
            <a:r>
              <a:rPr lang="en-US" sz="2400" dirty="0" err="1"/>
              <a:t>transferases</a:t>
            </a:r>
            <a:r>
              <a:rPr lang="en-US" sz="2400" dirty="0"/>
              <a:t> and hydrolases): transfer functional groups from one molecule to another</a:t>
            </a:r>
          </a:p>
          <a:p>
            <a:pPr marL="342900" indent="-342900">
              <a:buAutoNum type="arabicPeriod"/>
            </a:pPr>
            <a:r>
              <a:rPr lang="en-US" sz="2400" b="1" dirty="0" err="1"/>
              <a:t>Isomerizations</a:t>
            </a:r>
            <a:r>
              <a:rPr lang="en-US" sz="2400" b="1" dirty="0"/>
              <a:t> and rearrangements </a:t>
            </a:r>
            <a:r>
              <a:rPr lang="en-US" sz="2400" dirty="0"/>
              <a:t>(isomerases and mutases) : remove or move functional groups around</a:t>
            </a:r>
          </a:p>
          <a:p>
            <a:pPr marL="342900" indent="-342900">
              <a:buAutoNum type="arabicPeriod"/>
            </a:pPr>
            <a:r>
              <a:rPr lang="en-US" sz="2400" b="1" dirty="0"/>
              <a:t>Reactions that make or break carbon-carbon bonds </a:t>
            </a:r>
            <a:r>
              <a:rPr lang="en-US" sz="2400" dirty="0"/>
              <a:t>(hydrolases, </a:t>
            </a:r>
            <a:r>
              <a:rPr lang="en-US" sz="2400" dirty="0" err="1"/>
              <a:t>lysases</a:t>
            </a:r>
            <a:r>
              <a:rPr lang="en-US" sz="2400" dirty="0"/>
              <a:t>, and ligases) remove functional groups without transferring</a:t>
            </a:r>
          </a:p>
        </p:txBody>
      </p:sp>
    </p:spTree>
    <p:extLst>
      <p:ext uri="{BB962C8B-B14F-4D97-AF65-F5344CB8AC3E}">
        <p14:creationId xmlns:p14="http://schemas.microsoft.com/office/powerpoint/2010/main" val="2902466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Thermodynamic control</a:t>
            </a:r>
          </a:p>
        </p:txBody>
      </p:sp>
      <p:sp>
        <p:nvSpPr>
          <p:cNvPr id="3" name="Content Placeholder 2"/>
          <p:cNvSpPr>
            <a:spLocks noGrp="1"/>
          </p:cNvSpPr>
          <p:nvPr>
            <p:ph idx="1"/>
          </p:nvPr>
        </p:nvSpPr>
        <p:spPr>
          <a:xfrm>
            <a:off x="6759962" y="1828456"/>
            <a:ext cx="5432038" cy="5029544"/>
          </a:xfrm>
        </p:spPr>
        <p:txBody>
          <a:bodyPr>
            <a:normAutofit/>
          </a:bodyPr>
          <a:lstStyle/>
          <a:p>
            <a:r>
              <a:rPr lang="en-US" sz="2800" dirty="0"/>
              <a:t>Implications of thermodynamic control</a:t>
            </a:r>
          </a:p>
          <a:p>
            <a:pPr lvl="1"/>
            <a:r>
              <a:rPr lang="en-US" sz="2800" dirty="0"/>
              <a:t>Metabolic pathways are irreversible</a:t>
            </a:r>
          </a:p>
          <a:p>
            <a:pPr lvl="1"/>
            <a:r>
              <a:rPr lang="en-US" sz="2800" dirty="0"/>
              <a:t>Every pathway has a first committed step early in the pathway (∆G&lt;&lt;0)</a:t>
            </a:r>
          </a:p>
          <a:p>
            <a:pPr lvl="1"/>
            <a:r>
              <a:rPr lang="en-US" sz="2800" dirty="0"/>
              <a:t>Catabolic and anabolic pathways differ at the irreversible steps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4028"/>
            <a:ext cx="6759962" cy="5043972"/>
          </a:xfrm>
          <a:prstGeom prst="rect">
            <a:avLst/>
          </a:prstGeom>
        </p:spPr>
      </p:pic>
    </p:spTree>
    <p:extLst>
      <p:ext uri="{BB962C8B-B14F-4D97-AF65-F5344CB8AC3E}">
        <p14:creationId xmlns:p14="http://schemas.microsoft.com/office/powerpoint/2010/main" val="1457430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04" y="466343"/>
            <a:ext cx="7264762" cy="1362113"/>
          </a:xfrm>
        </p:spPr>
        <p:txBody>
          <a:bodyPr/>
          <a:lstStyle/>
          <a:p>
            <a:r>
              <a:rPr lang="en-US" dirty="0"/>
              <a:t>Controlling Metabolic Flux through Enzyme control</a:t>
            </a:r>
          </a:p>
        </p:txBody>
      </p:sp>
      <p:sp>
        <p:nvSpPr>
          <p:cNvPr id="4" name="Text Placeholder 3"/>
          <p:cNvSpPr>
            <a:spLocks noGrp="1"/>
          </p:cNvSpPr>
          <p:nvPr>
            <p:ph type="body" sz="half" idx="2"/>
          </p:nvPr>
        </p:nvSpPr>
        <p:spPr>
          <a:xfrm>
            <a:off x="478302" y="2088309"/>
            <a:ext cx="4254496" cy="4348506"/>
          </a:xfrm>
        </p:spPr>
        <p:txBody>
          <a:bodyPr/>
          <a:lstStyle/>
          <a:p>
            <a:pPr marL="457200" indent="-457200">
              <a:buAutoNum type="arabicPeriod"/>
            </a:pPr>
            <a:r>
              <a:rPr lang="en-US" dirty="0"/>
              <a:t>Allosteric Control</a:t>
            </a:r>
          </a:p>
          <a:p>
            <a:pPr marL="457200" indent="-457200">
              <a:buAutoNum type="arabicPeriod"/>
            </a:pPr>
            <a:r>
              <a:rPr lang="en-US" dirty="0"/>
              <a:t>Covalent Modification</a:t>
            </a:r>
          </a:p>
          <a:p>
            <a:pPr marL="457200" indent="-457200">
              <a:buAutoNum type="arabicPeriod"/>
            </a:pPr>
            <a:r>
              <a:rPr lang="en-US" dirty="0"/>
              <a:t>Substrate Cycles</a:t>
            </a:r>
          </a:p>
          <a:p>
            <a:pPr marL="457200" indent="-457200">
              <a:buAutoNum type="arabicPeriod"/>
            </a:pPr>
            <a:r>
              <a:rPr lang="en-US" dirty="0"/>
              <a:t>Genetic Control</a:t>
            </a:r>
          </a:p>
        </p:txBody>
      </p:sp>
      <p:pic>
        <p:nvPicPr>
          <p:cNvPr id="5" name="Picture 2" descr="voet4_figun_14_p44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03" y="5274986"/>
            <a:ext cx="6072173" cy="1583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7065" y="143"/>
            <a:ext cx="4904935" cy="7082939"/>
          </a:xfrm>
          <a:prstGeom prst="rect">
            <a:avLst/>
          </a:prstGeom>
        </p:spPr>
      </p:pic>
    </p:spTree>
    <p:extLst>
      <p:ext uri="{BB962C8B-B14F-4D97-AF65-F5344CB8AC3E}">
        <p14:creationId xmlns:p14="http://schemas.microsoft.com/office/powerpoint/2010/main" val="373419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Education 16x9">
  <a:themeElements>
    <a:clrScheme name="Education">
      <a:dk1>
        <a:srgbClr val="3C4743"/>
      </a:dk1>
      <a:lt1>
        <a:srgbClr val="E5E6DA"/>
      </a:lt1>
      <a:dk2>
        <a:srgbClr val="000000"/>
      </a:dk2>
      <a:lt2>
        <a:srgbClr val="FFFFFF"/>
      </a:lt2>
      <a:accent1>
        <a:srgbClr val="DDC237"/>
      </a:accent1>
      <a:accent2>
        <a:srgbClr val="94A43E"/>
      </a:accent2>
      <a:accent3>
        <a:srgbClr val="6488A3"/>
      </a:accent3>
      <a:accent4>
        <a:srgbClr val="926E8F"/>
      </a:accent4>
      <a:accent5>
        <a:srgbClr val="96A1AA"/>
      </a:accent5>
      <a:accent6>
        <a:srgbClr val="A99E8A"/>
      </a:accent6>
      <a:hlink>
        <a:srgbClr val="6488A3"/>
      </a:hlink>
      <a:folHlink>
        <a:srgbClr val="926E8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_16x9.potx" id="{AA5F22BC-61EA-4F01-AB22-75117871E196}" vid="{BD0EB374-1DDC-4F15-88A9-D386288C58A6}"/>
    </a:ext>
  </a:extLst>
</a:theme>
</file>

<file path=ppt/theme/theme2.xml><?xml version="1.0" encoding="utf-8"?>
<a:theme xmlns:a="http://schemas.openxmlformats.org/drawingml/2006/main" name="Office Theme">
  <a:themeElements>
    <a:clrScheme name="Education">
      <a:dk1>
        <a:srgbClr val="3C4743"/>
      </a:dk1>
      <a:lt1>
        <a:srgbClr val="E5E6DA"/>
      </a:lt1>
      <a:dk2>
        <a:srgbClr val="000000"/>
      </a:dk2>
      <a:lt2>
        <a:srgbClr val="FFFFFF"/>
      </a:lt2>
      <a:accent1>
        <a:srgbClr val="DDC237"/>
      </a:accent1>
      <a:accent2>
        <a:srgbClr val="94A43E"/>
      </a:accent2>
      <a:accent3>
        <a:srgbClr val="6488A3"/>
      </a:accent3>
      <a:accent4>
        <a:srgbClr val="926E8F"/>
      </a:accent4>
      <a:accent5>
        <a:srgbClr val="96A1AA"/>
      </a:accent5>
      <a:accent6>
        <a:srgbClr val="A99E8A"/>
      </a:accent6>
      <a:hlink>
        <a:srgbClr val="6488A3"/>
      </a:hlink>
      <a:folHlink>
        <a:srgbClr val="926E8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ducation">
      <a:dk1>
        <a:srgbClr val="3C4743"/>
      </a:dk1>
      <a:lt1>
        <a:srgbClr val="E5E6DA"/>
      </a:lt1>
      <a:dk2>
        <a:srgbClr val="000000"/>
      </a:dk2>
      <a:lt2>
        <a:srgbClr val="FFFFFF"/>
      </a:lt2>
      <a:accent1>
        <a:srgbClr val="DDC237"/>
      </a:accent1>
      <a:accent2>
        <a:srgbClr val="94A43E"/>
      </a:accent2>
      <a:accent3>
        <a:srgbClr val="6488A3"/>
      </a:accent3>
      <a:accent4>
        <a:srgbClr val="926E8F"/>
      </a:accent4>
      <a:accent5>
        <a:srgbClr val="96A1AA"/>
      </a:accent5>
      <a:accent6>
        <a:srgbClr val="A99E8A"/>
      </a:accent6>
      <a:hlink>
        <a:srgbClr val="6488A3"/>
      </a:hlink>
      <a:folHlink>
        <a:srgbClr val="926E8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46F0C7C-95CD-4157-B59F-1693F8160B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Educational subjects presentation, chalkboard illustrations design (widescreen)</Template>
  <TotalTime>0</TotalTime>
  <Words>2303</Words>
  <Application>Microsoft Office PowerPoint</Application>
  <PresentationFormat>Widescreen</PresentationFormat>
  <Paragraphs>90</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Calibri</vt:lpstr>
      <vt:lpstr>Times New Roman</vt:lpstr>
      <vt:lpstr>Wingdings</vt:lpstr>
      <vt:lpstr>Education 16x9</vt:lpstr>
      <vt:lpstr>Ch. 14 Metabolism</vt:lpstr>
      <vt:lpstr>Learning Objectives</vt:lpstr>
      <vt:lpstr>What is metabolism?  The overall process through which living systems acquire and use free energy to carry out their various functions</vt:lpstr>
      <vt:lpstr>Metabolic Diversity</vt:lpstr>
      <vt:lpstr>Vitamins and Minerals</vt:lpstr>
      <vt:lpstr>Metabolic pathways are a series of enzyme governed  reactions</vt:lpstr>
      <vt:lpstr>Enzymes catalyze reactions of metabolic pathways</vt:lpstr>
      <vt:lpstr>Thermodynamic control</vt:lpstr>
      <vt:lpstr>Controlling Metabolic Flux through Enzyme control</vt:lpstr>
      <vt:lpstr>High Energy Compounds</vt:lpstr>
      <vt:lpstr>Why ATP?</vt:lpstr>
      <vt:lpstr>Coupling reactions to drive endergonic processes</vt:lpstr>
      <vt:lpstr>Other compounds that have high phosphoryl group transfer potentials</vt:lpstr>
      <vt:lpstr>Oxidation Reduction Reactions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 14 Metabolism</dc:title>
  <dc:creator/>
  <cp:keywords/>
  <cp:lastModifiedBy/>
  <cp:revision>96</cp:revision>
  <dcterms:created xsi:type="dcterms:W3CDTF">2014-10-06T14:15:28Z</dcterms:created>
  <dcterms:modified xsi:type="dcterms:W3CDTF">2018-10-05T19:41:31Z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TC034629029991</vt:lpwstr>
  </property>
</Properties>
</file>