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5" r:id="rId9"/>
    <p:sldId id="264" r:id="rId10"/>
    <p:sldId id="266" r:id="rId11"/>
    <p:sldId id="267" r:id="rId12"/>
    <p:sldId id="268" r:id="rId13"/>
    <p:sldId id="269" r:id="rId14"/>
    <p:sldId id="271" r:id="rId15"/>
    <p:sldId id="272" r:id="rId16"/>
    <p:sldId id="273" r:id="rId17"/>
    <p:sldId id="276" r:id="rId18"/>
    <p:sldId id="274" r:id="rId19"/>
    <p:sldId id="275" r:id="rId20"/>
    <p:sldId id="280" r:id="rId21"/>
    <p:sldId id="277" r:id="rId22"/>
    <p:sldId id="278"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70972" autoAdjust="0"/>
  </p:normalViewPr>
  <p:slideViewPr>
    <p:cSldViewPr snapToGrid="0">
      <p:cViewPr varScale="1">
        <p:scale>
          <a:sx n="62" d="100"/>
          <a:sy n="62" d="100"/>
        </p:scale>
        <p:origin x="1476"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DC50A4-D13C-4B33-9CCE-728A88574388}" type="datetimeFigureOut">
              <a:rPr lang="en-US" smtClean="0"/>
              <a:t>10/12/2015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0D9EE-F883-42CF-B671-A0EA0AB25535}" type="slidenum">
              <a:rPr lang="en-US" smtClean="0"/>
              <a:t>‹#›</a:t>
            </a:fld>
            <a:endParaRPr lang="en-US"/>
          </a:p>
        </p:txBody>
      </p:sp>
    </p:spTree>
    <p:extLst>
      <p:ext uri="{BB962C8B-B14F-4D97-AF65-F5344CB8AC3E}">
        <p14:creationId xmlns:p14="http://schemas.microsoft.com/office/powerpoint/2010/main" val="230494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ags" Target="../tags/tag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lecture we are covering Glycolysis, which</a:t>
            </a:r>
            <a:r>
              <a:rPr lang="en-US" baseline="0" dirty="0" smtClean="0"/>
              <a:t> is covered in Ch. 15, Sections 1,2, and 4 of </a:t>
            </a:r>
            <a:r>
              <a:rPr lang="en-US" baseline="0" dirty="0" err="1" smtClean="0"/>
              <a:t>Voet</a:t>
            </a:r>
            <a:r>
              <a:rPr lang="en-US" baseline="0" dirty="0" smtClean="0"/>
              <a:t>, </a:t>
            </a:r>
            <a:r>
              <a:rPr lang="en-US" baseline="0" dirty="0" err="1" smtClean="0"/>
              <a:t>Voet</a:t>
            </a:r>
            <a:r>
              <a:rPr lang="en-US" baseline="0" dirty="0" smtClean="0"/>
              <a:t> and Pratt.  Specifically we are focusing on the steps in the </a:t>
            </a:r>
            <a:r>
              <a:rPr lang="en-US" baseline="0" dirty="0" err="1" smtClean="0"/>
              <a:t>glycotic</a:t>
            </a:r>
            <a:r>
              <a:rPr lang="en-US" baseline="0" dirty="0" smtClean="0"/>
              <a:t> pathway, the enzymes involved, and how this pathway is regulated by controlling these enzymes.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a:t>
            </a:fld>
            <a:endParaRPr lang="en-US"/>
          </a:p>
        </p:txBody>
      </p:sp>
    </p:spTree>
    <p:extLst>
      <p:ext uri="{BB962C8B-B14F-4D97-AF65-F5344CB8AC3E}">
        <p14:creationId xmlns:p14="http://schemas.microsoft.com/office/powerpoint/2010/main" val="975743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 three, Fructose 6 phosphate is phosphorylated at C1 to make Fructose 1,6, bisphosphate using phosphofructokinase in the presence of magnesium and ATP. Again, this phosphorylation</a:t>
            </a:r>
            <a:r>
              <a:rPr lang="en-US" baseline="0" dirty="0" smtClean="0"/>
              <a:t> is endergonic, but through coupling with the </a:t>
            </a:r>
            <a:r>
              <a:rPr lang="en-US" baseline="0" dirty="0" err="1" smtClean="0"/>
              <a:t>dephosphrylation</a:t>
            </a:r>
            <a:r>
              <a:rPr lang="en-US" baseline="0" dirty="0" smtClean="0"/>
              <a:t> of ATP, we yield energy overall. Because this coupled reaction is so exergonic, it is also irreversible and is the next committed step of glycolysis, and is also a site of glycolysis regulation. We have found that PFK-1 can be inhibited allosterically by high levels of ATP and citrate, and is allosterically activated by high levels of AMP. Therefore, if ATP is high, and energy is not needed, glycolysis will be turned off through inhibition of this step, and if energy levels are low, and AMP concentrations are high, we can increase metabolic flux, or the rate, of glycolysis to help generate more ATP. Accumulation of Citrate, being an intermediate in the citric acid cycle, is also an indicator that ATP needs are low, and will also slow down or inhibit glycolysis by inhibiting PFK-1. </a:t>
            </a:r>
          </a:p>
          <a:p>
            <a:endParaRPr lang="en-US" baseline="0" dirty="0" smtClean="0"/>
          </a:p>
          <a:p>
            <a:r>
              <a:rPr lang="en-US" baseline="0" dirty="0" smtClean="0"/>
              <a:t>By inhibiting PFK-1, we will see a build up of F6P, which will shift the equilibrium back to accumulate G6P, which can then inhibit hexokinase, and prevent initial phosphorylation of glucose.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10</a:t>
            </a:fld>
            <a:endParaRPr lang="en-US"/>
          </a:p>
        </p:txBody>
      </p:sp>
    </p:spTree>
    <p:extLst>
      <p:ext uri="{BB962C8B-B14F-4D97-AF65-F5344CB8AC3E}">
        <p14:creationId xmlns:p14="http://schemas.microsoft.com/office/powerpoint/2010/main" val="18464605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 four, fructose, 1,6-bisphosphate</a:t>
            </a:r>
            <a:r>
              <a:rPr lang="en-US" baseline="0" dirty="0" smtClean="0"/>
              <a:t> is cleaved into an aldehyde, glyceraldehyde-3-phosphate, and a ketone, dihydroxyacetone phosphate, with the enzyme aldolase. Unlike the isomerase reaction in step 2 that is near equilibrium with a </a:t>
            </a:r>
            <a:r>
              <a:rPr lang="en-US" baseline="0" dirty="0" err="1" smtClean="0"/>
              <a:t>dG</a:t>
            </a:r>
            <a:r>
              <a:rPr lang="en-US" baseline="0" dirty="0" smtClean="0"/>
              <a:t> of zero, this reaction is actually thermodynamically unfavorable, but it still occurs rapidly as the products of this reaction are quickly removed in the next step of glycolysis.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11</a:t>
            </a:fld>
            <a:endParaRPr lang="en-US"/>
          </a:p>
        </p:txBody>
      </p:sp>
    </p:spTree>
    <p:extLst>
      <p:ext uri="{BB962C8B-B14F-4D97-AF65-F5344CB8AC3E}">
        <p14:creationId xmlns:p14="http://schemas.microsoft.com/office/powerpoint/2010/main" val="20170777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 5, DHAP is isomerized into GAP by triose phosphate isomerase,</a:t>
            </a:r>
            <a:r>
              <a:rPr lang="en-US" baseline="0" dirty="0" smtClean="0"/>
              <a:t> and while this reaction is reversible, this reaction favors production of GAP as GAP is used up in the next step of glycolysis.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12</a:t>
            </a:fld>
            <a:endParaRPr lang="en-US"/>
          </a:p>
        </p:txBody>
      </p:sp>
    </p:spTree>
    <p:extLst>
      <p:ext uri="{BB962C8B-B14F-4D97-AF65-F5344CB8AC3E}">
        <p14:creationId xmlns:p14="http://schemas.microsoft.com/office/powerpoint/2010/main" val="213836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a:t>
            </a:r>
            <a:r>
              <a:rPr lang="en-US" baseline="0" dirty="0" smtClean="0"/>
              <a:t> this point, we have finished the first stage of glycolysis in which glucose is phosphorylated to G6P, then isomerized to F6P, phosphorylated again to make FBP and then cleaved to make GAP and DHAP. In stage II, as GAP is consumed in the next step of glycolysis, DHAP is isomerized to make more GAP. Remember, in this stage of glycolysis, 2 molecules of ATP are consumed using kinases which are also committed steps in glycolysis, and therefore are points of control where the enzymes that govern these reactions can be inhibited or allosterically activated to increase or decrease metabolic flux of glycolysis.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13</a:t>
            </a:fld>
            <a:endParaRPr lang="en-US"/>
          </a:p>
        </p:txBody>
      </p:sp>
    </p:spTree>
    <p:extLst>
      <p:ext uri="{BB962C8B-B14F-4D97-AF65-F5344CB8AC3E}">
        <p14:creationId xmlns:p14="http://schemas.microsoft.com/office/powerpoint/2010/main" val="1661685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 6 of glycolysis starts</a:t>
            </a:r>
            <a:r>
              <a:rPr lang="en-US" baseline="0" dirty="0" smtClean="0"/>
              <a:t> stage II of glycolysis by phosphorylating GAP to make 1,3 </a:t>
            </a:r>
            <a:r>
              <a:rPr lang="en-US" baseline="0" dirty="0" err="1" smtClean="0"/>
              <a:t>bisphosphoglycerate</a:t>
            </a:r>
            <a:r>
              <a:rPr lang="en-US" baseline="0" dirty="0" smtClean="0"/>
              <a:t> using a dehydrogenase reaction governed by the enzyme glyceraldehyde-3-phosphate dehydrogenase (GAPDH). Because this is an </a:t>
            </a:r>
            <a:r>
              <a:rPr lang="en-US" baseline="0" dirty="0" err="1" smtClean="0"/>
              <a:t>oxdidation</a:t>
            </a:r>
            <a:r>
              <a:rPr lang="en-US" baseline="0" dirty="0" smtClean="0"/>
              <a:t>/reduction reaction coupled with phosphorylation, NAD+ and inorganic phosphate are used in the reaction as well and NADH and a proton are by-products of the reaction.  This reaction is exergonic due to the oxidation of the aldehyde group by NAD+ which releases enough energy to drive phosphorylation of GAP. </a:t>
            </a:r>
          </a:p>
          <a:p>
            <a:endParaRPr lang="en-US" baseline="0" dirty="0" smtClean="0"/>
          </a:p>
          <a:p>
            <a:r>
              <a:rPr lang="en-US" baseline="0" dirty="0" smtClean="0"/>
              <a:t>As an interesting side note, the enzyme in this reaction, GADPH, is a tetramer of 4 identical monomeric subunits and each subunit can bind GAP, NADH and, phosphate; allowing this enzyme to reach high catalytic efficiency and turn over compared to enzymes that can only perform 1 reaction at a time.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14</a:t>
            </a:fld>
            <a:endParaRPr lang="en-US"/>
          </a:p>
        </p:txBody>
      </p:sp>
    </p:spTree>
    <p:extLst>
      <p:ext uri="{BB962C8B-B14F-4D97-AF65-F5344CB8AC3E}">
        <p14:creationId xmlns:p14="http://schemas.microsoft.com/office/powerpoint/2010/main" val="2962149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 7 we transfer a phosphoryl group from BPG to ADP to</a:t>
            </a:r>
            <a:r>
              <a:rPr lang="en-US" baseline="0" dirty="0" smtClean="0"/>
              <a:t> make 3-phosphoglycerate and ATP. This reaction is governed by the kinase phosphoglycerate kinase and since it is a kinase, it requires magnesium. This reaction is an example of substrate level phosphorylation in which ATP is produced through phosphate transfer utilizing a kinase instead of through oxidation/reduction reactions that occur in the electron transport chain which we will study later on in the term. By coupling the breaking of the carbon 1 phosphoryl bond which releases about 50kJ/</a:t>
            </a:r>
            <a:r>
              <a:rPr lang="en-US" baseline="0" dirty="0" err="1" smtClean="0"/>
              <a:t>mol</a:t>
            </a:r>
            <a:r>
              <a:rPr lang="en-US" baseline="0" dirty="0" smtClean="0"/>
              <a:t> of energy to forming the </a:t>
            </a:r>
            <a:r>
              <a:rPr lang="en-US" baseline="0" dirty="0" err="1" smtClean="0"/>
              <a:t>phosphoanydride</a:t>
            </a:r>
            <a:r>
              <a:rPr lang="en-US" baseline="0" dirty="0" smtClean="0"/>
              <a:t> bond between the beta and gamma phosphate groups of ATP which requires 30 kJ/</a:t>
            </a:r>
            <a:r>
              <a:rPr lang="en-US" baseline="0" dirty="0" err="1" smtClean="0"/>
              <a:t>mol</a:t>
            </a:r>
            <a:r>
              <a:rPr lang="en-US" baseline="0" dirty="0" smtClean="0"/>
              <a:t> of energy, we have a net of 20kJ/</a:t>
            </a:r>
            <a:r>
              <a:rPr lang="en-US" baseline="0" dirty="0" err="1" smtClean="0"/>
              <a:t>mol</a:t>
            </a:r>
            <a:r>
              <a:rPr lang="en-US" baseline="0" dirty="0" smtClean="0"/>
              <a:t> of energy released, making this reaction thermodynamically favorable and spontaneous. This release of energy also helps the previous slightly endergonic step in which GAP is phosphorylated to make BPG occur in the forward direction as well.</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15</a:t>
            </a:fld>
            <a:endParaRPr lang="en-US"/>
          </a:p>
        </p:txBody>
      </p:sp>
    </p:spTree>
    <p:extLst>
      <p:ext uri="{BB962C8B-B14F-4D97-AF65-F5344CB8AC3E}">
        <p14:creationId xmlns:p14="http://schemas.microsoft.com/office/powerpoint/2010/main" val="2161626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 8 we have the freely reversible conversion of 3-phosphoglycerate to 2 phosphoglycerate using the enzyme phosphoglycerate mutase.</a:t>
            </a:r>
            <a:r>
              <a:rPr lang="en-US" baseline="0" dirty="0" smtClean="0"/>
              <a:t> This reaction occurs as a 2-step addition/elimination reaction and sets us up for the next step in glycolysis to make </a:t>
            </a:r>
            <a:r>
              <a:rPr lang="en-US" baseline="0" dirty="0" err="1" smtClean="0"/>
              <a:t>phosphoenolypyruvate</a:t>
            </a:r>
            <a:r>
              <a:rPr lang="en-US" baseline="0" dirty="0" smtClean="0"/>
              <a:t> which has a much higher energy release upon </a:t>
            </a:r>
            <a:r>
              <a:rPr lang="en-US" baseline="0" dirty="0" err="1" smtClean="0"/>
              <a:t>dephosphorylation</a:t>
            </a:r>
            <a:r>
              <a:rPr lang="en-US" baseline="0" dirty="0" smtClean="0"/>
              <a:t> that 3PG does. </a:t>
            </a:r>
            <a:r>
              <a:rPr lang="en-US" baseline="0" dirty="0" err="1" smtClean="0"/>
              <a:t>Dephosphrylation</a:t>
            </a:r>
            <a:r>
              <a:rPr lang="en-US" baseline="0" dirty="0" smtClean="0"/>
              <a:t> of 3PG only releases about 12.6 kJ/</a:t>
            </a:r>
            <a:r>
              <a:rPr lang="en-US" baseline="0" dirty="0" err="1" smtClean="0"/>
              <a:t>mol</a:t>
            </a:r>
            <a:r>
              <a:rPr lang="en-US" baseline="0" dirty="0" smtClean="0"/>
              <a:t> of energy where the </a:t>
            </a:r>
            <a:r>
              <a:rPr lang="en-US" baseline="0" dirty="0" err="1" smtClean="0"/>
              <a:t>dephosphoryation</a:t>
            </a:r>
            <a:r>
              <a:rPr lang="en-US" baseline="0" dirty="0" smtClean="0"/>
              <a:t> of PEP releases 61.9kJ/</a:t>
            </a:r>
            <a:r>
              <a:rPr lang="en-US" baseline="0" dirty="0" err="1" smtClean="0"/>
              <a:t>mol</a:t>
            </a:r>
            <a:r>
              <a:rPr lang="en-US" baseline="0" dirty="0" smtClean="0"/>
              <a:t> of energy. </a:t>
            </a:r>
          </a:p>
          <a:p>
            <a:endParaRPr lang="en-US" baseline="0" dirty="0" smtClean="0"/>
          </a:p>
          <a:p>
            <a:r>
              <a:rPr lang="en-US" baseline="0" dirty="0" smtClean="0"/>
              <a:t>One of the intermediates in this reaction is 2,3-Bisphosphate, the molecule we discussed in oxygen transport using hemoglobin and </a:t>
            </a:r>
            <a:r>
              <a:rPr lang="en-US" baseline="0" dirty="0" err="1" smtClean="0"/>
              <a:t>myogbloin</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16</a:t>
            </a:fld>
            <a:endParaRPr lang="en-US"/>
          </a:p>
        </p:txBody>
      </p:sp>
    </p:spTree>
    <p:extLst>
      <p:ext uri="{BB962C8B-B14F-4D97-AF65-F5344CB8AC3E}">
        <p14:creationId xmlns:p14="http://schemas.microsoft.com/office/powerpoint/2010/main" val="5399692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Recall, that 2,3BPG binds and stabilizes the deoxygenated state of hemoglobin, allowing for more efficient transfer of oxygen from </a:t>
            </a:r>
            <a:r>
              <a:rPr lang="en-US" baseline="0" dirty="0" err="1" smtClean="0"/>
              <a:t>Hb</a:t>
            </a:r>
            <a:r>
              <a:rPr lang="en-US" baseline="0" dirty="0" smtClean="0"/>
              <a:t> to Mb. This is just one of many examples in which we see that intermediates from one pathway can cross over into a different cellular pathway. If you take a moment to stop and consider this specific example of pathway crossover, it is actually quite a brilliant bit of evolutionary efficiency. If a cell is trying to actively generate ATP using glucose in aerobic respiration, the cell needs to ensure that sufficient oxygen is being released  in order for the citric acid cycle and the electron transport chain occur. If there is a build up here in glycolysis, it may be an early indication of oxygen shortages in the cell, therefor a build up of 2,3BPG can then induce more oxygen releases to allow TCA and ETC to continue operating and therefore to allow glycolysis to continue as well. </a:t>
            </a:r>
            <a:endParaRPr lang="en-US" dirty="0" smtClean="0"/>
          </a:p>
        </p:txBody>
      </p:sp>
      <p:sp>
        <p:nvSpPr>
          <p:cNvPr id="4" name="Slide Number Placeholder 3"/>
          <p:cNvSpPr>
            <a:spLocks noGrp="1"/>
          </p:cNvSpPr>
          <p:nvPr>
            <p:ph type="sldNum" sz="quarter" idx="10"/>
          </p:nvPr>
        </p:nvSpPr>
        <p:spPr/>
        <p:txBody>
          <a:bodyPr/>
          <a:lstStyle/>
          <a:p>
            <a:fld id="{9F00D9EE-F883-42CF-B671-A0EA0AB25535}" type="slidenum">
              <a:rPr lang="en-US" smtClean="0"/>
              <a:t>17</a:t>
            </a:fld>
            <a:endParaRPr lang="en-US"/>
          </a:p>
        </p:txBody>
      </p:sp>
    </p:spTree>
    <p:extLst>
      <p:ext uri="{BB962C8B-B14F-4D97-AF65-F5344CB8AC3E}">
        <p14:creationId xmlns:p14="http://schemas.microsoft.com/office/powerpoint/2010/main" val="1164071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 9, 2-phosphoglycerate is dehydrated to phosphoenolpyruvate via enolase. PEP</a:t>
            </a:r>
            <a:r>
              <a:rPr lang="en-US" baseline="0" dirty="0" smtClean="0"/>
              <a:t> has a much higher phosphoryl group transfer potential than 2PG due to its enol-phosphate group instead of the phosphate ester. Hydrolysis of the enol-phosphate group from PEP releases about 60 kJ/mol.</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18</a:t>
            </a:fld>
            <a:endParaRPr lang="en-US"/>
          </a:p>
        </p:txBody>
      </p:sp>
    </p:spTree>
    <p:extLst>
      <p:ext uri="{BB962C8B-B14F-4D97-AF65-F5344CB8AC3E}">
        <p14:creationId xmlns:p14="http://schemas.microsoft.com/office/powerpoint/2010/main" val="3445848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10</a:t>
            </a:r>
            <a:r>
              <a:rPr lang="en-US" baseline="30000" dirty="0" smtClean="0"/>
              <a:t>th</a:t>
            </a:r>
            <a:r>
              <a:rPr lang="en-US" dirty="0" smtClean="0"/>
              <a:t> and final step</a:t>
            </a:r>
            <a:r>
              <a:rPr lang="en-US" baseline="0" dirty="0" smtClean="0"/>
              <a:t> of glycolysis, PEP undergoes a substrate level phosphate transfer to ADP via pyruvate kinase to make pyruvate and ATP. Remember, for every molecule of glucose, we receive two molecules of PEP and therefore generate two molecules of ATP in this step for every molecule of glucose. As we have seen with the other kinase governed reactions in glycolysis, this step is irreversible</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19</a:t>
            </a:fld>
            <a:endParaRPr lang="en-US"/>
          </a:p>
        </p:txBody>
      </p:sp>
    </p:spTree>
    <p:extLst>
      <p:ext uri="{BB962C8B-B14F-4D97-AF65-F5344CB8AC3E}">
        <p14:creationId xmlns:p14="http://schemas.microsoft.com/office/powerpoint/2010/main" val="3059668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a:t>
            </a:r>
            <a:r>
              <a:rPr lang="en-US" baseline="0" dirty="0" smtClean="0"/>
              <a:t> the learning objectives, or outcomes, for this content. We will spend two class meeting discussing this content in more depth. In our first meeting we will look at how the regulation of enzymes controls the flow of metabolites through glycolysis using inhibitors and allosteric activators. This will allow us to interpret the impact of different Km values in real scenarios, describe how isoenzymes and allosteric effectors play important roles in the regulation of pathways, and allow us some practice in communicating information in graphs. In our second meeting we will explore the role of the liver in glycolysis, gluconeogenesis and in the body. This will allow us to explore our understanding of the roles of muscle and liver in glycolysis and gluconeogenesis and should also further enforce understanding of isoenzymes and their role in regulations of glucose synthesis and catabolism. These activities will also give us some practicing in thinking critically about the link between the macroscopic (organ function) and the microscopic (metabolism of glucose) perspectives in glycolysis and gluconeogenesis. So in order to come to class prepared, the ability to meet these objectives listed here should make the in-class activities more impactful and meaningful.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2</a:t>
            </a:fld>
            <a:endParaRPr lang="en-US"/>
          </a:p>
        </p:txBody>
      </p:sp>
    </p:spTree>
    <p:extLst>
      <p:ext uri="{BB962C8B-B14F-4D97-AF65-F5344CB8AC3E}">
        <p14:creationId xmlns:p14="http://schemas.microsoft.com/office/powerpoint/2010/main" val="42342184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Reviewing</a:t>
            </a:r>
            <a:r>
              <a:rPr lang="en-US" baseline="0" dirty="0" smtClean="0"/>
              <a:t> stage 2 of glycolysis we can see that we generate 2 molecules of pyruvate, 4 molecules of ATP, and 2 molecules of NADH.</a:t>
            </a:r>
          </a:p>
          <a:p>
            <a:endParaRPr lang="en-US" baseline="0" dirty="0" smtClean="0"/>
          </a:p>
          <a:p>
            <a:r>
              <a:rPr lang="en-US" baseline="0" dirty="0" smtClean="0"/>
              <a:t>If you recall from stage 1 of glycolysis, we consumed two molecules of ATP per molecule of glucoses, meaning in the end, we net 2 molecules of ATP per molecule of glucose when we combine both stages.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20</a:t>
            </a:fld>
            <a:endParaRPr lang="en-US"/>
          </a:p>
        </p:txBody>
      </p:sp>
    </p:spTree>
    <p:extLst>
      <p:ext uri="{BB962C8B-B14F-4D97-AF65-F5344CB8AC3E}">
        <p14:creationId xmlns:p14="http://schemas.microsoft.com/office/powerpoint/2010/main" val="28937870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now that we have generated 2 molecules of pyruvate</a:t>
            </a:r>
            <a:r>
              <a:rPr lang="en-US" baseline="0" dirty="0" smtClean="0"/>
              <a:t> per glucose… what happens to pyruvate? Well, we have three possibilities. Pyruvate can continue through aerobic respiration through the citric acid cycle in order to generate more ATP, NADH and FADH2 which can then go through the ETC to generate more ATP; or if oxygen levels are low, pyruvate is reversibly converted to lactate to regenerate NAD+ needed to continue more rounds of glycolysis. In yeast, we have another pathway where pyruvate is converted into ethanol and CO2 in alcoholic fermentation (again the process we see in beer and wine).</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21</a:t>
            </a:fld>
            <a:endParaRPr lang="en-US"/>
          </a:p>
        </p:txBody>
      </p:sp>
    </p:spTree>
    <p:extLst>
      <p:ext uri="{BB962C8B-B14F-4D97-AF65-F5344CB8AC3E}">
        <p14:creationId xmlns:p14="http://schemas.microsoft.com/office/powerpoint/2010/main" val="647813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recall from our previous in class assignments on the introduction to metabolism,</a:t>
            </a:r>
            <a:r>
              <a:rPr lang="en-US" baseline="0" dirty="0" smtClean="0"/>
              <a:t> we were analyzing the steps within the metabolic pathway to predict which steps where used to generate metabolic flux (or control the rate at which the pathway flowed) and which steps where sites of enzymatic control. You may have noticed that these steps are usually one and the same, meaning the steps that slow down or speed up reactions are often the irreversible steps that are able to be controlled by enzymatic inhibition and/or activation. For instance, in glycolysis, these key steps that are irreversible are 1, 3, and 10. All the steps that are governed by kinases and facilitate phosphate group transfers with large negative releases of energy.</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22</a:t>
            </a:fld>
            <a:endParaRPr lang="en-US"/>
          </a:p>
        </p:txBody>
      </p:sp>
    </p:spTree>
    <p:extLst>
      <p:ext uri="{BB962C8B-B14F-4D97-AF65-F5344CB8AC3E}">
        <p14:creationId xmlns:p14="http://schemas.microsoft.com/office/powerpoint/2010/main" val="15819234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dirty="0" smtClean="0"/>
              <a:t>If we look closer at these steps, we can see how glycolysis is regulated by controlling the catalytic rate of these specific</a:t>
            </a:r>
            <a:r>
              <a:rPr lang="en-US" baseline="0" dirty="0" smtClean="0"/>
              <a:t> enzymes. Hexokinase, the enzyme in step 1 of glycolysis that phosphorylates glucose to make G6P is inhibited by high concentrations of ATP and G6P, PFK-1 which catalyzes step 4 of glycolysis where fructose 6 phosphate is phosphorylated again to make fructose 1,6 bisphosphate, is inhibited by high levels of citrate (a by-product in the citric acid cycle) and ATP; and is activated by Fructose, 2-6, bisphosphate and AMP. Pyruvate kinase, the enzyme in step 10 of glycolysis that makes pyruvate is inhibited by </a:t>
            </a:r>
            <a:r>
              <a:rPr lang="en-US" baseline="0" dirty="0" err="1" smtClean="0"/>
              <a:t>actyl</a:t>
            </a:r>
            <a:r>
              <a:rPr lang="en-US" baseline="0" dirty="0" smtClean="0"/>
              <a:t>-CoA (the end product of the citric acid cycle) and ATP, while it is activated by fructose,1,6-bisphosphate and AMP. </a:t>
            </a:r>
          </a:p>
          <a:p>
            <a:endParaRPr lang="en-US" baseline="0" dirty="0" smtClean="0"/>
          </a:p>
          <a:p>
            <a:r>
              <a:rPr lang="en-US" baseline="0" dirty="0" smtClean="0"/>
              <a:t>In addition to the direct control of enzymes within the glycolysis pathway, the cell can also control the metabolic flux of glycolysis through the release of the hormones glucagon and insulin. Glucagon is a hormone that is released by pancreatic cells when blood glucose is low. It activates the phosphatase activity </a:t>
            </a:r>
            <a:r>
              <a:rPr lang="en-US" baseline="0" dirty="0" err="1" smtClean="0"/>
              <a:t>og</a:t>
            </a:r>
            <a:r>
              <a:rPr lang="en-US" baseline="0" dirty="0" smtClean="0"/>
              <a:t> the enzyme PFK-2 which reduces the levels of fructose-2,6-bisphosphate. Since F,2,6,BP is an allosteric activator of PFK1, reducing its concentration in the cell reduces the metabolic flux of glycolysis.</a:t>
            </a:r>
          </a:p>
          <a:p>
            <a:endParaRPr lang="en-US" baseline="0" dirty="0" smtClean="0"/>
          </a:p>
          <a:p>
            <a:r>
              <a:rPr lang="en-US" baseline="0" dirty="0" smtClean="0"/>
              <a:t>In contrast, the release of insulin by pancreatic cells when blood glucose is high activates the kinase activity of PFK-2 which increases F-2,6-BP concentrations in the cell, thereby increasing the rate of PFK-1 in glycolysis and increasing the overall metabolic flux of glycolysis.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Throughout this video, we have summarized the two stages of glycolysis, examined this pathway step by step, and explored how glycolysis is regulated through inhibition, activation and hormones. Over the next two class meetings we will explore this pathway in more depth and look at how various methods of regulation effect intermediate buildup and how this build up can direct intermediates to other metabolic pathways in the cell. The activities in class will allow us to explore our understanding of glycolysis and gluconeogenesis and should also further enforce understanding of isoenzymes and their role in regulations of glucose synthesis and catabolism. These activities will also give us some practice in thinking critically about the link between the macroscopic (organ function) and the microscopic (metabolism of glucose) perspectives in glycolysis and gluconeogenesis. So make sure you are ready to take what you have learned in this lecture to apply it to our activity in class to help deepen your understanding beyond simple memorization.    </a:t>
            </a:r>
            <a:endParaRPr lang="en-US" dirty="0" smtClean="0"/>
          </a:p>
          <a:p>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23</a:t>
            </a:fld>
            <a:endParaRPr lang="en-US"/>
          </a:p>
        </p:txBody>
      </p:sp>
    </p:spTree>
    <p:extLst>
      <p:ext uri="{BB962C8B-B14F-4D97-AF65-F5344CB8AC3E}">
        <p14:creationId xmlns:p14="http://schemas.microsoft.com/office/powerpoint/2010/main" val="1042225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Glucose</a:t>
            </a:r>
            <a:r>
              <a:rPr lang="en-US" baseline="0" dirty="0" smtClean="0"/>
              <a:t> is the major source of metabolic energy in most eukaryotic cells and is the starting material of glycolysis. It typically appears in the blood from the breakdown of dietary or stored polysaccharides and enters into the cell by carrier proteins, where it is then transported into the cell cytosol, the site of glycolysis.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3</a:t>
            </a:fld>
            <a:endParaRPr lang="en-US"/>
          </a:p>
        </p:txBody>
      </p:sp>
    </p:spTree>
    <p:extLst>
      <p:ext uri="{BB962C8B-B14F-4D97-AF65-F5344CB8AC3E}">
        <p14:creationId xmlns:p14="http://schemas.microsoft.com/office/powerpoint/2010/main" val="3310381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glucose is brought</a:t>
            </a:r>
            <a:r>
              <a:rPr lang="en-US" baseline="0" dirty="0" smtClean="0"/>
              <a:t> into the cell, glycolysis can be initiated. In this overall 10 step pathway, we see that glucose is broken down into 2 molecules of pyruvate and also nets 2 molecules of ATP, 2 molecules of water, 4 protons and 2 NADH as byproducts of the reaction.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4</a:t>
            </a:fld>
            <a:endParaRPr lang="en-US"/>
          </a:p>
        </p:txBody>
      </p:sp>
    </p:spTree>
    <p:extLst>
      <p:ext uri="{BB962C8B-B14F-4D97-AF65-F5344CB8AC3E}">
        <p14:creationId xmlns:p14="http://schemas.microsoft.com/office/powerpoint/2010/main" val="106245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Glycolysis can be divided into 2 stages as indicated in this figure.</a:t>
            </a:r>
          </a:p>
          <a:p>
            <a:r>
              <a:rPr lang="en-US" baseline="0" dirty="0" smtClean="0"/>
              <a:t>In the first stage, 2 molecules of ATP are consumed to phosphorylate and cleave glucose into two molecules of glyceraldehyde-3-phosphate. </a:t>
            </a:r>
          </a:p>
          <a:p>
            <a:r>
              <a:rPr lang="en-US" baseline="0" dirty="0" smtClean="0"/>
              <a:t>In the second second stage we convert the two molecules of glyceraldehyde-3-phosphate to 2 molecules of pyruvate, releasing enough energy to make 4 ATP molecules and 2 molecules of NADH.</a:t>
            </a:r>
          </a:p>
          <a:p>
            <a:r>
              <a:rPr lang="en-US" baseline="0" dirty="0" smtClean="0"/>
              <a:t>In the overall process we have a net gain of 2 molecules of ATP and 2 molecules of NADH for every 1 molecule of glucose that enters glycolysis.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5</a:t>
            </a:fld>
            <a:endParaRPr lang="en-US"/>
          </a:p>
        </p:txBody>
      </p:sp>
    </p:spTree>
    <p:extLst>
      <p:ext uri="{BB962C8B-B14F-4D97-AF65-F5344CB8AC3E}">
        <p14:creationId xmlns:p14="http://schemas.microsoft.com/office/powerpoint/2010/main" val="1518872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 end of glycolysis, pyruvate is</a:t>
            </a:r>
            <a:r>
              <a:rPr lang="en-US" baseline="0" dirty="0" smtClean="0"/>
              <a:t> then further oxidized through aerobic respiration to generate more ATP through the citric acid cycle and the electron transport chain. Under anaerobic respiration, when oxygen levels are low, pyruvate is converted to lactate through the enzyme lactate dehydrogenase to regenerate NAD+ needed to continue glycolysis. If you are interested in studying the role of LDH in more depth, consider my advanced </a:t>
            </a:r>
            <a:r>
              <a:rPr lang="en-US" baseline="0" dirty="0" err="1" smtClean="0"/>
              <a:t>biochem</a:t>
            </a:r>
            <a:r>
              <a:rPr lang="en-US" baseline="0" dirty="0" smtClean="0"/>
              <a:t> course where we extract LDH from heart tissue and study the kinetics, structure and thermodynamics of this enzyme and analyze it’s role in cancer cell proliferation. Another route for pyruvate in yeast cells is alcohol fermentation where pyruvate is converted to ethanol and CO2. This is the process in which we make beer and wine, and why beers and wines with “Higher gravities”, or higher alcohol concentrations can taste “less sweet” because more of the sugars from the malts or grapes have been converted to ethanol. The side product of CO2 also gives beer its natural fizziness.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6</a:t>
            </a:fld>
            <a:endParaRPr lang="en-US"/>
          </a:p>
        </p:txBody>
      </p:sp>
    </p:spTree>
    <p:extLst>
      <p:ext uri="{BB962C8B-B14F-4D97-AF65-F5344CB8AC3E}">
        <p14:creationId xmlns:p14="http://schemas.microsoft.com/office/powerpoint/2010/main" val="2138701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look at glycolysis step by step. In the first step of glycolysis, glucose is phosphorylated by hexokinase in the presence of magnesium and ATP</a:t>
            </a:r>
            <a:r>
              <a:rPr lang="en-US" baseline="0" dirty="0" smtClean="0"/>
              <a:t> to make glucose-6-phosphate. The phosphorylation of glucose prevents transportation of glucose out of the cell and is the first committed step of glycolysis, meaning it is irreversible. The phosphorylation of glucose to yield glucose-6-phosphate is an endergonic reaction, requiring 15kJ/</a:t>
            </a:r>
            <a:r>
              <a:rPr lang="en-US" baseline="0" dirty="0" err="1" smtClean="0"/>
              <a:t>mol</a:t>
            </a:r>
            <a:r>
              <a:rPr lang="en-US" baseline="0" dirty="0" smtClean="0"/>
              <a:t> of energy, by coupling this reaction with the </a:t>
            </a:r>
            <a:r>
              <a:rPr lang="en-US" baseline="0" dirty="0" err="1" smtClean="0"/>
              <a:t>dephosphorylation</a:t>
            </a:r>
            <a:r>
              <a:rPr lang="en-US" baseline="0" dirty="0" smtClean="0"/>
              <a:t> of ATP, which releases 30kJ/</a:t>
            </a:r>
            <a:r>
              <a:rPr lang="en-US" baseline="0" dirty="0" err="1" smtClean="0"/>
              <a:t>mol</a:t>
            </a:r>
            <a:r>
              <a:rPr lang="en-US" baseline="0" dirty="0" smtClean="0"/>
              <a:t> of energy, we now have a net release of 15 kJ/</a:t>
            </a:r>
            <a:r>
              <a:rPr lang="en-US" baseline="0" dirty="0" err="1" smtClean="0"/>
              <a:t>mol</a:t>
            </a:r>
            <a:r>
              <a:rPr lang="en-US" baseline="0" dirty="0" smtClean="0"/>
              <a:t> of energy, making this reaction highly favorable and spontaneous. </a:t>
            </a:r>
          </a:p>
          <a:p>
            <a:endParaRPr lang="en-US" baseline="0" dirty="0" smtClean="0"/>
          </a:p>
          <a:p>
            <a:r>
              <a:rPr lang="en-US" baseline="0" dirty="0" smtClean="0"/>
              <a:t>Because this is an irreversible and committed step of glycolysis that consumes precious ATP, the enzyme that controls this step, hexokinase, is tightly regulated. One way in which hexokinase is controlled is through feedback inhibition using glucose-6-phosphate, hexokinase’s own product. If glycolysis slows or is inhibited downstream of G-6-P, we will see a build up of G-6-P in the cell which will then bind and inhibited hexokinase and prevent further phosphorylation of glucose molecules, allowing the non-phosphorylated glucose molecules to be transported back out of the cell and stored for later use.</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7</a:t>
            </a:fld>
            <a:endParaRPr lang="en-US"/>
          </a:p>
        </p:txBody>
      </p:sp>
    </p:spTree>
    <p:extLst>
      <p:ext uri="{BB962C8B-B14F-4D97-AF65-F5344CB8AC3E}">
        <p14:creationId xmlns:p14="http://schemas.microsoft.com/office/powerpoint/2010/main" val="1697041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 mentioned previously, hexokinase phosphorylates</a:t>
            </a:r>
            <a:r>
              <a:rPr lang="en-US" baseline="0" dirty="0" smtClean="0"/>
              <a:t> glucose using ATP only in the presence of the co-factor, magnesium. Magnesium is required by kinases such as hexokinase, because it is used to help shield and stabilize the negative charges of the phosphate groups on ATP, allow the gamma phosphate group to be more accessible for nucleophilic attach proceeding the phosphate group release and transfer.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8</a:t>
            </a:fld>
            <a:endParaRPr lang="en-US"/>
          </a:p>
        </p:txBody>
      </p:sp>
    </p:spTree>
    <p:extLst>
      <p:ext uri="{BB962C8B-B14F-4D97-AF65-F5344CB8AC3E}">
        <p14:creationId xmlns:p14="http://schemas.microsoft.com/office/powerpoint/2010/main" val="817234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step two, an</a:t>
            </a:r>
            <a:r>
              <a:rPr lang="en-US" baseline="0" dirty="0" smtClean="0"/>
              <a:t> isomerase, </a:t>
            </a:r>
            <a:r>
              <a:rPr lang="en-US" baseline="0" dirty="0" err="1" smtClean="0"/>
              <a:t>phosphoglucose</a:t>
            </a:r>
            <a:r>
              <a:rPr lang="en-US" baseline="0" dirty="0" smtClean="0"/>
              <a:t> isomerase, converts the aldose glucose-6-phosphate to the ketose, fructose 6 phosphate. This reaction is readily reversible, meaning the </a:t>
            </a:r>
            <a:r>
              <a:rPr lang="en-US" baseline="0" dirty="0" err="1" smtClean="0"/>
              <a:t>dG</a:t>
            </a:r>
            <a:r>
              <a:rPr lang="en-US" baseline="0" dirty="0" smtClean="0"/>
              <a:t> is near equilibrium. However, conversion of G6P to F6P exposes the C1 and allows for phosphorylation in the next step of glycolysis. The rapid phosphorylation of F6P in the proceeding step shifts the equilibrium in favor of F6P production. </a:t>
            </a:r>
          </a:p>
          <a:p>
            <a:endParaRPr lang="en-US" baseline="0" dirty="0" smtClean="0"/>
          </a:p>
          <a:p>
            <a:r>
              <a:rPr lang="en-US" baseline="0" dirty="0" smtClean="0"/>
              <a:t>While the exact mechanism of PGI is still not completely understood, it has been proposed that it acts as a general acid-base catalyst through an </a:t>
            </a:r>
            <a:r>
              <a:rPr lang="en-US" baseline="0" dirty="0" err="1" smtClean="0"/>
              <a:t>enediol</a:t>
            </a:r>
            <a:r>
              <a:rPr lang="en-US" baseline="0" dirty="0" smtClean="0"/>
              <a:t> intermediate. </a:t>
            </a:r>
            <a:endParaRPr lang="en-US" dirty="0"/>
          </a:p>
        </p:txBody>
      </p:sp>
      <p:sp>
        <p:nvSpPr>
          <p:cNvPr id="4" name="Slide Number Placeholder 3"/>
          <p:cNvSpPr>
            <a:spLocks noGrp="1"/>
          </p:cNvSpPr>
          <p:nvPr>
            <p:ph type="sldNum" sz="quarter" idx="10"/>
          </p:nvPr>
        </p:nvSpPr>
        <p:spPr/>
        <p:txBody>
          <a:bodyPr/>
          <a:lstStyle/>
          <a:p>
            <a:fld id="{9F00D9EE-F883-42CF-B671-A0EA0AB25535}" type="slidenum">
              <a:rPr lang="en-US" smtClean="0"/>
              <a:t>9</a:t>
            </a:fld>
            <a:endParaRPr lang="en-US"/>
          </a:p>
        </p:txBody>
      </p:sp>
    </p:spTree>
    <p:extLst>
      <p:ext uri="{BB962C8B-B14F-4D97-AF65-F5344CB8AC3E}">
        <p14:creationId xmlns:p14="http://schemas.microsoft.com/office/powerpoint/2010/main" val="2273766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10/12/2015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10/12/2015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10/12/2015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10/12/2015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10/12/2015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10/12/2015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10/12/2015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10/12/2015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10/12/2015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10/12/2015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10/12/2015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10/12/2015</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Ch</a:t>
            </a:r>
            <a:r>
              <a:rPr lang="en-US" dirty="0" smtClean="0"/>
              <a:t> 15. Glycolysis</a:t>
            </a:r>
            <a:endParaRPr lang="en-US" dirty="0"/>
          </a:p>
        </p:txBody>
      </p:sp>
      <p:sp>
        <p:nvSpPr>
          <p:cNvPr id="3" name="Subtitle 2"/>
          <p:cNvSpPr>
            <a:spLocks noGrp="1"/>
          </p:cNvSpPr>
          <p:nvPr>
            <p:ph type="subTitle" idx="1"/>
          </p:nvPr>
        </p:nvSpPr>
        <p:spPr/>
        <p:txBody>
          <a:bodyPr/>
          <a:lstStyle/>
          <a:p>
            <a:r>
              <a:rPr lang="en-US" dirty="0" smtClean="0"/>
              <a:t>Sections 1, 2,  4 and 5</a:t>
            </a:r>
            <a:endParaRPr lang="en-US" dirty="0"/>
          </a:p>
        </p:txBody>
      </p:sp>
    </p:spTree>
    <p:extLst>
      <p:ext uri="{BB962C8B-B14F-4D97-AF65-F5344CB8AC3E}">
        <p14:creationId xmlns:p14="http://schemas.microsoft.com/office/powerpoint/2010/main" val="5813985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3. </a:t>
            </a:r>
            <a:r>
              <a:rPr lang="en-US" dirty="0"/>
              <a:t/>
            </a:r>
            <a:br>
              <a:rPr lang="en-US" dirty="0"/>
            </a:br>
            <a:r>
              <a:rPr lang="en-US" sz="3200" dirty="0" smtClean="0"/>
              <a:t>Phosphorylation of fructose-6-phosphate</a:t>
            </a:r>
            <a:endParaRPr lang="en-US" dirty="0"/>
          </a:p>
        </p:txBody>
      </p:sp>
      <p:sp>
        <p:nvSpPr>
          <p:cNvPr id="5" name="TextBox 4"/>
          <p:cNvSpPr txBox="1"/>
          <p:nvPr/>
        </p:nvSpPr>
        <p:spPr>
          <a:xfrm>
            <a:off x="628650" y="4210050"/>
            <a:ext cx="10868025" cy="1477328"/>
          </a:xfrm>
          <a:prstGeom prst="rect">
            <a:avLst/>
          </a:prstGeom>
          <a:noFill/>
        </p:spPr>
        <p:txBody>
          <a:bodyPr wrap="square" rtlCol="0">
            <a:spAutoFit/>
          </a:bodyPr>
          <a:lstStyle/>
          <a:p>
            <a:r>
              <a:rPr lang="en-US" dirty="0" smtClean="0"/>
              <a:t>F6P is </a:t>
            </a:r>
            <a:r>
              <a:rPr lang="en-US" dirty="0" err="1" smtClean="0"/>
              <a:t>phosphylated</a:t>
            </a:r>
            <a:r>
              <a:rPr lang="en-US" dirty="0" smtClean="0"/>
              <a:t> at C1 to make Fructose-1,6-bisphoshate. This reaction is catalyzed by the </a:t>
            </a:r>
            <a:r>
              <a:rPr lang="en-US" dirty="0" err="1" smtClean="0"/>
              <a:t>transferase</a:t>
            </a:r>
            <a:r>
              <a:rPr lang="en-US" dirty="0" smtClean="0"/>
              <a:t> enzyme Phosphofruktokinase-1, requires Mg</a:t>
            </a:r>
            <a:r>
              <a:rPr lang="en-US" baseline="30000" dirty="0" smtClean="0"/>
              <a:t>2+ </a:t>
            </a:r>
            <a:r>
              <a:rPr lang="en-US" dirty="0" smtClean="0"/>
              <a:t>and another molecule of ATP.  This reaction is made spontaneous by breaking the </a:t>
            </a:r>
            <a:r>
              <a:rPr lang="en-US" dirty="0" err="1" smtClean="0"/>
              <a:t>phosphoanydride</a:t>
            </a:r>
            <a:r>
              <a:rPr lang="en-US" dirty="0" smtClean="0"/>
              <a:t> bond, and is irreversible. </a:t>
            </a:r>
            <a:r>
              <a:rPr lang="en-US" b="1" dirty="0" smtClean="0"/>
              <a:t>At this point the cell is committed to glycolysis</a:t>
            </a:r>
            <a:r>
              <a:rPr lang="en-US" dirty="0" smtClean="0"/>
              <a:t>. </a:t>
            </a:r>
          </a:p>
          <a:p>
            <a:endParaRPr lang="en-US" dirty="0"/>
          </a:p>
          <a:p>
            <a:r>
              <a:rPr lang="en-US" dirty="0" smtClean="0"/>
              <a:t>PFK-1 is </a:t>
            </a:r>
            <a:r>
              <a:rPr lang="en-US" dirty="0" err="1" smtClean="0"/>
              <a:t>allosterically</a:t>
            </a:r>
            <a:r>
              <a:rPr lang="en-US" dirty="0" smtClean="0"/>
              <a:t> inhibited by high levels of ATP and citrate and activated by AMP.</a:t>
            </a:r>
            <a:endParaRPr lang="en-US" dirty="0"/>
          </a:p>
        </p:txBody>
      </p:sp>
      <p:pic>
        <p:nvPicPr>
          <p:cNvPr id="7" name="Picture 2" descr="voet4_figun_15_p478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7652" y="2084832"/>
            <a:ext cx="7173024" cy="1813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23452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4. </a:t>
            </a:r>
            <a:r>
              <a:rPr lang="en-US" dirty="0"/>
              <a:t/>
            </a:r>
            <a:br>
              <a:rPr lang="en-US" dirty="0"/>
            </a:br>
            <a:r>
              <a:rPr lang="en-US" sz="3200" dirty="0" smtClean="0"/>
              <a:t>Cleavage of FBP</a:t>
            </a:r>
            <a:endParaRPr lang="en-US" dirty="0"/>
          </a:p>
        </p:txBody>
      </p:sp>
      <p:sp>
        <p:nvSpPr>
          <p:cNvPr id="5" name="TextBox 4"/>
          <p:cNvSpPr txBox="1"/>
          <p:nvPr/>
        </p:nvSpPr>
        <p:spPr>
          <a:xfrm>
            <a:off x="542925" y="1952625"/>
            <a:ext cx="5133975" cy="2585323"/>
          </a:xfrm>
          <a:prstGeom prst="rect">
            <a:avLst/>
          </a:prstGeom>
          <a:noFill/>
        </p:spPr>
        <p:txBody>
          <a:bodyPr wrap="square" rtlCol="0">
            <a:spAutoFit/>
          </a:bodyPr>
          <a:lstStyle/>
          <a:p>
            <a:r>
              <a:rPr lang="en-US" dirty="0" smtClean="0"/>
              <a:t>This ends stage 1 of glycolysis. FBP is cleaved by the enzyme </a:t>
            </a:r>
            <a:r>
              <a:rPr lang="en-US" dirty="0" err="1" smtClean="0"/>
              <a:t>aldolase</a:t>
            </a:r>
            <a:r>
              <a:rPr lang="en-US" dirty="0" smtClean="0"/>
              <a:t> into </a:t>
            </a:r>
            <a:r>
              <a:rPr lang="en-US" dirty="0" err="1" smtClean="0"/>
              <a:t>dihydroxyacetone</a:t>
            </a:r>
            <a:r>
              <a:rPr lang="en-US" dirty="0" smtClean="0"/>
              <a:t> phosphate and glyceraldehyde-3-phosphate. This reaction is an “</a:t>
            </a:r>
            <a:r>
              <a:rPr lang="en-US" dirty="0" err="1" smtClean="0"/>
              <a:t>aldol</a:t>
            </a:r>
            <a:r>
              <a:rPr lang="en-US" dirty="0" smtClean="0"/>
              <a:t> cleavage”, leaving an aldehyde and a ketone as products of the reaction.</a:t>
            </a:r>
          </a:p>
          <a:p>
            <a:endParaRPr lang="en-US" dirty="0"/>
          </a:p>
          <a:p>
            <a:r>
              <a:rPr lang="en-US" dirty="0" smtClean="0"/>
              <a:t>This reaction is actually thermodynamically unfavorable, ∆G°= +23.8kJ/</a:t>
            </a:r>
            <a:r>
              <a:rPr lang="en-US" dirty="0" err="1" smtClean="0"/>
              <a:t>mol</a:t>
            </a:r>
            <a:r>
              <a:rPr lang="en-US" dirty="0" smtClean="0"/>
              <a:t>; however, it occurs because the products are rapidly removed.</a:t>
            </a:r>
            <a:endParaRPr lang="en-US" dirty="0"/>
          </a:p>
        </p:txBody>
      </p:sp>
      <p:pic>
        <p:nvPicPr>
          <p:cNvPr id="6" name="Picture 2" descr="voet4_figun_15_p478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1543" y="1335024"/>
            <a:ext cx="4612657" cy="481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71901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5. </a:t>
            </a:r>
            <a:r>
              <a:rPr lang="en-US" dirty="0"/>
              <a:t/>
            </a:r>
            <a:br>
              <a:rPr lang="en-US" dirty="0"/>
            </a:br>
            <a:r>
              <a:rPr lang="en-US" sz="3200" dirty="0" smtClean="0"/>
              <a:t>DHAP is isomerized to GAP</a:t>
            </a:r>
            <a:endParaRPr lang="en-US" dirty="0"/>
          </a:p>
        </p:txBody>
      </p:sp>
      <p:sp>
        <p:nvSpPr>
          <p:cNvPr id="5" name="TextBox 4"/>
          <p:cNvSpPr txBox="1"/>
          <p:nvPr/>
        </p:nvSpPr>
        <p:spPr>
          <a:xfrm>
            <a:off x="476250" y="4558427"/>
            <a:ext cx="11363325" cy="923330"/>
          </a:xfrm>
          <a:prstGeom prst="rect">
            <a:avLst/>
          </a:prstGeom>
          <a:noFill/>
        </p:spPr>
        <p:txBody>
          <a:bodyPr wrap="square" rtlCol="0">
            <a:spAutoFit/>
          </a:bodyPr>
          <a:lstStyle/>
          <a:p>
            <a:r>
              <a:rPr lang="en-US" dirty="0" smtClean="0"/>
              <a:t>DHAP and GAP can isomerize back and forth through an </a:t>
            </a:r>
            <a:r>
              <a:rPr lang="en-US" dirty="0" err="1" smtClean="0"/>
              <a:t>enediol</a:t>
            </a:r>
            <a:r>
              <a:rPr lang="en-US" dirty="0" smtClean="0"/>
              <a:t> intermediate. This reaction is catalyzed by the enzyme Triose Phosphate Isomerase. Because GAP proceeds rapidly through glycolysis, the reaction favors DHAP conversion to GAP as [GAP] is kept low.</a:t>
            </a:r>
            <a:endParaRPr lang="en-US" dirty="0"/>
          </a:p>
        </p:txBody>
      </p:sp>
      <p:pic>
        <p:nvPicPr>
          <p:cNvPr id="7" name="Picture 2" descr="voet4_figun_15_p481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2839" y="1845011"/>
            <a:ext cx="5962650" cy="2427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0576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stage I</a:t>
            </a:r>
            <a:endParaRPr lang="en-US" dirty="0"/>
          </a:p>
        </p:txBody>
      </p:sp>
      <p:pic>
        <p:nvPicPr>
          <p:cNvPr id="4" name="Picture 2" descr="voet4_fig_15_0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543550" y="381602"/>
            <a:ext cx="4095750" cy="6289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00050" y="2084832"/>
            <a:ext cx="4117012" cy="1200329"/>
          </a:xfrm>
          <a:prstGeom prst="rect">
            <a:avLst/>
          </a:prstGeom>
          <a:noFill/>
        </p:spPr>
        <p:txBody>
          <a:bodyPr wrap="square" rtlCol="0">
            <a:spAutoFit/>
          </a:bodyPr>
          <a:lstStyle/>
          <a:p>
            <a:r>
              <a:rPr lang="en-US" dirty="0" smtClean="0"/>
              <a:t>One molecule of glucose has been transformed to two molecules of glyceraldehyde-3-phosphate and 2 molecules of ATP have been consumed. </a:t>
            </a:r>
            <a:endParaRPr lang="en-US" dirty="0"/>
          </a:p>
        </p:txBody>
      </p:sp>
    </p:spTree>
    <p:extLst>
      <p:ext uri="{BB962C8B-B14F-4D97-AF65-F5344CB8AC3E}">
        <p14:creationId xmlns:p14="http://schemas.microsoft.com/office/powerpoint/2010/main" val="41291426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6. </a:t>
            </a:r>
            <a:r>
              <a:rPr lang="en-US" dirty="0"/>
              <a:t/>
            </a:r>
            <a:br>
              <a:rPr lang="en-US" dirty="0"/>
            </a:br>
            <a:r>
              <a:rPr lang="en-US" sz="3200" dirty="0" smtClean="0"/>
              <a:t>Oxidation of G3p </a:t>
            </a:r>
            <a:endParaRPr lang="en-US" dirty="0"/>
          </a:p>
        </p:txBody>
      </p:sp>
      <p:sp>
        <p:nvSpPr>
          <p:cNvPr id="5" name="TextBox 4"/>
          <p:cNvSpPr txBox="1"/>
          <p:nvPr/>
        </p:nvSpPr>
        <p:spPr>
          <a:xfrm>
            <a:off x="476250" y="4558427"/>
            <a:ext cx="11363325" cy="1477328"/>
          </a:xfrm>
          <a:prstGeom prst="rect">
            <a:avLst/>
          </a:prstGeom>
          <a:noFill/>
        </p:spPr>
        <p:txBody>
          <a:bodyPr wrap="square" rtlCol="0">
            <a:spAutoFit/>
          </a:bodyPr>
          <a:lstStyle/>
          <a:p>
            <a:r>
              <a:rPr lang="en-US" dirty="0" smtClean="0"/>
              <a:t>GAP undergoes oxidation and phosphorylation in a oxidation/reduction reaction governed by glyceraldehyde-3-phosphate dehydrogenase to form 1,3-Bisphosphoglycerate. This enzyme is a tetramer of 4 identical subunits, and each subunit binds GAP and NAD</a:t>
            </a:r>
            <a:r>
              <a:rPr lang="en-US" baseline="30000" dirty="0" smtClean="0"/>
              <a:t>+</a:t>
            </a:r>
            <a:r>
              <a:rPr lang="en-US" dirty="0" smtClean="0"/>
              <a:t> to catalyze the reaction. </a:t>
            </a:r>
          </a:p>
          <a:p>
            <a:r>
              <a:rPr lang="en-US" dirty="0" smtClean="0"/>
              <a:t>This reaction is exergonic due to the oxidation of the aldehyde group by NAD</a:t>
            </a:r>
            <a:r>
              <a:rPr lang="en-US" baseline="30000" dirty="0" smtClean="0"/>
              <a:t>+</a:t>
            </a:r>
            <a:r>
              <a:rPr lang="en-US" dirty="0" smtClean="0"/>
              <a:t> which releases enough energy to drive phosphorylation.</a:t>
            </a:r>
            <a:endParaRPr lang="en-US" dirty="0"/>
          </a:p>
        </p:txBody>
      </p:sp>
      <p:pic>
        <p:nvPicPr>
          <p:cNvPr id="6" name="Picture 2" descr="voet4_figun_15_p48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5975" y="2084832"/>
            <a:ext cx="7839075" cy="1998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74758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7. </a:t>
            </a:r>
            <a:r>
              <a:rPr lang="en-US" dirty="0"/>
              <a:t/>
            </a:r>
            <a:br>
              <a:rPr lang="en-US" dirty="0"/>
            </a:br>
            <a:r>
              <a:rPr lang="en-US" sz="3200" dirty="0" err="1" smtClean="0"/>
              <a:t>Phosphoryl</a:t>
            </a:r>
            <a:r>
              <a:rPr lang="en-US" sz="3200" dirty="0" smtClean="0"/>
              <a:t> Group Transfer</a:t>
            </a:r>
            <a:endParaRPr lang="en-US" dirty="0"/>
          </a:p>
        </p:txBody>
      </p:sp>
      <p:sp>
        <p:nvSpPr>
          <p:cNvPr id="5" name="TextBox 4"/>
          <p:cNvSpPr txBox="1"/>
          <p:nvPr/>
        </p:nvSpPr>
        <p:spPr>
          <a:xfrm>
            <a:off x="476250" y="4558427"/>
            <a:ext cx="11363325" cy="1200329"/>
          </a:xfrm>
          <a:prstGeom prst="rect">
            <a:avLst/>
          </a:prstGeom>
          <a:noFill/>
        </p:spPr>
        <p:txBody>
          <a:bodyPr wrap="square" rtlCol="0">
            <a:spAutoFit/>
          </a:bodyPr>
          <a:lstStyle/>
          <a:p>
            <a:r>
              <a:rPr lang="en-US" dirty="0" smtClean="0"/>
              <a:t>In this step ATP is synthesized as </a:t>
            </a:r>
            <a:r>
              <a:rPr lang="en-US" dirty="0" err="1" smtClean="0"/>
              <a:t>phosphoglycerate</a:t>
            </a:r>
            <a:r>
              <a:rPr lang="en-US" dirty="0" smtClean="0"/>
              <a:t> kinase catalyzes the transfer of the high-energy </a:t>
            </a:r>
            <a:r>
              <a:rPr lang="en-US" dirty="0" err="1" smtClean="0"/>
              <a:t>phosphoryl</a:t>
            </a:r>
            <a:r>
              <a:rPr lang="en-US" dirty="0" smtClean="0"/>
              <a:t> group of 1,3-BPG to ADP (an example of </a:t>
            </a:r>
            <a:r>
              <a:rPr lang="en-US" b="1" dirty="0" smtClean="0"/>
              <a:t>substrate level phosphorylation</a:t>
            </a:r>
            <a:r>
              <a:rPr lang="en-US" dirty="0" smtClean="0"/>
              <a:t>). Because two molecules of 1,3-BPG are produced per molecule of glucose, we get 2 molecules of ATP per molecule of glucose in this step. Breaking the C1 phosphoryl bond releases ~50 kJ/</a:t>
            </a:r>
            <a:r>
              <a:rPr lang="en-US" dirty="0" err="1" smtClean="0"/>
              <a:t>mol</a:t>
            </a:r>
            <a:r>
              <a:rPr lang="en-US" dirty="0" smtClean="0"/>
              <a:t>, where 30 kJ/</a:t>
            </a:r>
            <a:r>
              <a:rPr lang="en-US" dirty="0" err="1" smtClean="0"/>
              <a:t>mol</a:t>
            </a:r>
            <a:r>
              <a:rPr lang="en-US" dirty="0" smtClean="0"/>
              <a:t> are required to make ADP + Pi </a:t>
            </a:r>
            <a:r>
              <a:rPr lang="en-US" dirty="0" smtClean="0">
                <a:sym typeface="Wingdings" panose="05000000000000000000" pitchFamily="2" charset="2"/>
              </a:rPr>
              <a:t> ATP. </a:t>
            </a:r>
            <a:endParaRPr lang="en-US" dirty="0"/>
          </a:p>
        </p:txBody>
      </p:sp>
      <p:pic>
        <p:nvPicPr>
          <p:cNvPr id="7" name="Picture 2" descr="voet4_figun_15_p4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7539" y="1887785"/>
            <a:ext cx="6953250" cy="2344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6924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8. </a:t>
            </a:r>
            <a:r>
              <a:rPr lang="en-US" dirty="0"/>
              <a:t/>
            </a:r>
            <a:br>
              <a:rPr lang="en-US" dirty="0"/>
            </a:br>
            <a:r>
              <a:rPr lang="en-US" sz="3200" dirty="0" smtClean="0"/>
              <a:t>Inter-conversion of 3PG to 2-phosphoglycerate</a:t>
            </a:r>
            <a:endParaRPr lang="en-US" dirty="0"/>
          </a:p>
        </p:txBody>
      </p:sp>
      <p:sp>
        <p:nvSpPr>
          <p:cNvPr id="5" name="TextBox 4"/>
          <p:cNvSpPr txBox="1"/>
          <p:nvPr/>
        </p:nvSpPr>
        <p:spPr>
          <a:xfrm>
            <a:off x="476249" y="4796552"/>
            <a:ext cx="11363325" cy="923330"/>
          </a:xfrm>
          <a:prstGeom prst="rect">
            <a:avLst/>
          </a:prstGeom>
          <a:noFill/>
        </p:spPr>
        <p:txBody>
          <a:bodyPr wrap="square" rtlCol="0">
            <a:spAutoFit/>
          </a:bodyPr>
          <a:lstStyle/>
          <a:p>
            <a:r>
              <a:rPr lang="en-US" dirty="0" smtClean="0"/>
              <a:t>Cells convert 3PG to 2PG through a 2-step addition/elimination reaction. This step in glycolysis sets us up to make </a:t>
            </a:r>
            <a:r>
              <a:rPr lang="en-US" dirty="0" err="1" smtClean="0"/>
              <a:t>phosphoenolpyruvate</a:t>
            </a:r>
            <a:r>
              <a:rPr lang="en-US" dirty="0" smtClean="0"/>
              <a:t> (PEP). PEP was a much higher energy release upon </a:t>
            </a:r>
            <a:r>
              <a:rPr lang="en-US" dirty="0" err="1" smtClean="0"/>
              <a:t>dephosphorylation</a:t>
            </a:r>
            <a:r>
              <a:rPr lang="en-US" dirty="0" smtClean="0"/>
              <a:t> than 3PG. 3PG releases 12.6 kJ/</a:t>
            </a:r>
            <a:r>
              <a:rPr lang="en-US" dirty="0" err="1" smtClean="0"/>
              <a:t>mol</a:t>
            </a:r>
            <a:r>
              <a:rPr lang="en-US" dirty="0" smtClean="0"/>
              <a:t> where PEP releases 61.9 kJ/</a:t>
            </a:r>
            <a:r>
              <a:rPr lang="en-US" dirty="0" err="1" smtClean="0"/>
              <a:t>mol</a:t>
            </a:r>
            <a:r>
              <a:rPr lang="en-US" dirty="0" smtClean="0"/>
              <a:t> of energy. </a:t>
            </a:r>
            <a:endParaRPr lang="en-US" dirty="0"/>
          </a:p>
        </p:txBody>
      </p:sp>
      <p:pic>
        <p:nvPicPr>
          <p:cNvPr id="6" name="Picture 2" descr="voet4_figun_15_p486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1387" y="1862976"/>
            <a:ext cx="5353050" cy="2695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38332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 that pesky 2,3bpg that binds hemoglobin?</a:t>
            </a:r>
            <a:endParaRPr lang="en-US" dirty="0"/>
          </a:p>
        </p:txBody>
      </p:sp>
      <p:pic>
        <p:nvPicPr>
          <p:cNvPr id="4" name="Picture 2" descr="voet4_box_15_02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326" y="2562225"/>
            <a:ext cx="5118737" cy="3195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voet4_box_15_02_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3226" y="2285303"/>
            <a:ext cx="3638550" cy="393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50093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9. </a:t>
            </a:r>
            <a:r>
              <a:rPr lang="en-US" dirty="0"/>
              <a:t/>
            </a:r>
            <a:br>
              <a:rPr lang="en-US" dirty="0"/>
            </a:br>
            <a:r>
              <a:rPr lang="en-US" sz="3200" dirty="0" smtClean="0"/>
              <a:t>Dehydration of 2PG</a:t>
            </a:r>
            <a:endParaRPr lang="en-US" dirty="0"/>
          </a:p>
        </p:txBody>
      </p:sp>
      <p:sp>
        <p:nvSpPr>
          <p:cNvPr id="5" name="TextBox 4"/>
          <p:cNvSpPr txBox="1"/>
          <p:nvPr/>
        </p:nvSpPr>
        <p:spPr>
          <a:xfrm>
            <a:off x="476249" y="4796552"/>
            <a:ext cx="11363325" cy="923330"/>
          </a:xfrm>
          <a:prstGeom prst="rect">
            <a:avLst/>
          </a:prstGeom>
          <a:noFill/>
        </p:spPr>
        <p:txBody>
          <a:bodyPr wrap="square" rtlCol="0">
            <a:spAutoFit/>
          </a:bodyPr>
          <a:lstStyle/>
          <a:p>
            <a:r>
              <a:rPr lang="en-US" dirty="0" err="1" smtClean="0"/>
              <a:t>Enolase</a:t>
            </a:r>
            <a:r>
              <a:rPr lang="en-US" dirty="0" smtClean="0"/>
              <a:t> catalyzes the dehydration of 2PG to form PEP. PEP has a higher </a:t>
            </a:r>
            <a:r>
              <a:rPr lang="en-US" dirty="0" err="1" smtClean="0"/>
              <a:t>phosphoryl</a:t>
            </a:r>
            <a:r>
              <a:rPr lang="en-US" dirty="0" smtClean="0"/>
              <a:t> group transfer potential than 2PG because it contains an </a:t>
            </a:r>
            <a:r>
              <a:rPr lang="en-US" dirty="0" err="1" smtClean="0"/>
              <a:t>enol</a:t>
            </a:r>
            <a:r>
              <a:rPr lang="en-US" dirty="0" smtClean="0"/>
              <a:t>-phosphate group instead of a simple phosphate ester. Energy released upon hydrolysis of the phosphate in PEP is ~60 kJ/</a:t>
            </a:r>
            <a:r>
              <a:rPr lang="en-US" dirty="0" err="1" smtClean="0"/>
              <a:t>mol</a:t>
            </a:r>
            <a:r>
              <a:rPr lang="en-US" dirty="0" smtClean="0"/>
              <a:t>!</a:t>
            </a:r>
            <a:endParaRPr lang="en-US" dirty="0"/>
          </a:p>
        </p:txBody>
      </p:sp>
      <p:pic>
        <p:nvPicPr>
          <p:cNvPr id="7" name="Picture 2" descr="voet4_figun_15_p48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5251" y="2084832"/>
            <a:ext cx="5245799" cy="258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293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10. </a:t>
            </a:r>
            <a:r>
              <a:rPr lang="en-US" dirty="0"/>
              <a:t/>
            </a:r>
            <a:br>
              <a:rPr lang="en-US" dirty="0"/>
            </a:br>
            <a:r>
              <a:rPr lang="en-US" sz="3200" dirty="0" smtClean="0"/>
              <a:t>Synthesis of pyruvate</a:t>
            </a:r>
            <a:endParaRPr lang="en-US" dirty="0"/>
          </a:p>
        </p:txBody>
      </p:sp>
      <p:sp>
        <p:nvSpPr>
          <p:cNvPr id="5" name="TextBox 4"/>
          <p:cNvSpPr txBox="1"/>
          <p:nvPr/>
        </p:nvSpPr>
        <p:spPr>
          <a:xfrm>
            <a:off x="476249" y="4796552"/>
            <a:ext cx="11363325" cy="1477328"/>
          </a:xfrm>
          <a:prstGeom prst="rect">
            <a:avLst/>
          </a:prstGeom>
          <a:noFill/>
        </p:spPr>
        <p:txBody>
          <a:bodyPr wrap="square" rtlCol="0">
            <a:spAutoFit/>
          </a:bodyPr>
          <a:lstStyle/>
          <a:p>
            <a:r>
              <a:rPr lang="en-US" dirty="0" smtClean="0"/>
              <a:t>In the final step of glycolysis, pyruvate kinase catalyzes the transfer of a </a:t>
            </a:r>
            <a:r>
              <a:rPr lang="en-US" dirty="0" err="1" smtClean="0"/>
              <a:t>phosphoryl</a:t>
            </a:r>
            <a:r>
              <a:rPr lang="en-US" dirty="0" smtClean="0"/>
              <a:t> group from PEP to ADP.  (Again we get 2 molecules of ATP per molecule of glucose).</a:t>
            </a:r>
          </a:p>
          <a:p>
            <a:endParaRPr lang="en-US" dirty="0"/>
          </a:p>
          <a:p>
            <a:r>
              <a:rPr lang="en-US" dirty="0" smtClean="0"/>
              <a:t>PEP is irreversibly converted to pyruvate because in this reaction the transfer of a </a:t>
            </a:r>
            <a:r>
              <a:rPr lang="en-US" dirty="0" err="1" smtClean="0"/>
              <a:t>phosphoryl</a:t>
            </a:r>
            <a:r>
              <a:rPr lang="en-US" dirty="0" smtClean="0"/>
              <a:t> group from a molecule with a higher transfer potential to one with a lower transfer potential occurs with a large free energy loss.</a:t>
            </a:r>
            <a:endParaRPr lang="en-US" dirty="0"/>
          </a:p>
        </p:txBody>
      </p:sp>
      <p:pic>
        <p:nvPicPr>
          <p:cNvPr id="6" name="Picture 2" descr="voet4_figun_15_p48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3975" y="1908175"/>
            <a:ext cx="8531225" cy="280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54997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US" dirty="0" smtClean="0"/>
              <a:t> Describe and explain the 10 steps of glycolysis</a:t>
            </a:r>
          </a:p>
          <a:p>
            <a:pPr>
              <a:buFont typeface="Arial" panose="020B0604020202020204" pitchFamily="34" charset="0"/>
              <a:buChar char="•"/>
            </a:pPr>
            <a:r>
              <a:rPr lang="en-US" dirty="0"/>
              <a:t> </a:t>
            </a:r>
            <a:r>
              <a:rPr lang="en-US" dirty="0" smtClean="0"/>
              <a:t>Compare and contrast stage I and stage II of glycolysis</a:t>
            </a:r>
          </a:p>
          <a:p>
            <a:pPr>
              <a:buFont typeface="Arial" panose="020B0604020202020204" pitchFamily="34" charset="0"/>
              <a:buChar char="•"/>
            </a:pPr>
            <a:r>
              <a:rPr lang="en-US" dirty="0"/>
              <a:t> </a:t>
            </a:r>
            <a:r>
              <a:rPr lang="en-US" dirty="0" smtClean="0"/>
              <a:t>Describe and explain how glycolysis is regulated</a:t>
            </a:r>
          </a:p>
          <a:p>
            <a:pPr>
              <a:buFont typeface="Arial" panose="020B0604020202020204" pitchFamily="34" charset="0"/>
              <a:buChar char="•"/>
            </a:pPr>
            <a:r>
              <a:rPr lang="en-US" dirty="0"/>
              <a:t> </a:t>
            </a:r>
            <a:r>
              <a:rPr lang="en-US" dirty="0" smtClean="0"/>
              <a:t>Identify and explain why certain steps in glycolysis are targeted for control</a:t>
            </a:r>
          </a:p>
          <a:p>
            <a:pPr>
              <a:buFont typeface="Arial" panose="020B0604020202020204" pitchFamily="34" charset="0"/>
              <a:buChar char="•"/>
            </a:pPr>
            <a:r>
              <a:rPr lang="en-US" dirty="0"/>
              <a:t> </a:t>
            </a:r>
            <a:r>
              <a:rPr lang="en-US" dirty="0" smtClean="0"/>
              <a:t>Explain the role of Mg2</a:t>
            </a:r>
            <a:r>
              <a:rPr lang="en-US" baseline="30000" dirty="0" smtClean="0"/>
              <a:t>+</a:t>
            </a:r>
            <a:r>
              <a:rPr lang="en-US" dirty="0" smtClean="0"/>
              <a:t> as a co-</a:t>
            </a:r>
            <a:r>
              <a:rPr lang="en-US" dirty="0" err="1" smtClean="0"/>
              <a:t>substate</a:t>
            </a:r>
            <a:r>
              <a:rPr lang="en-US" dirty="0" smtClean="0"/>
              <a:t> for kinase governed reactions</a:t>
            </a:r>
          </a:p>
          <a:p>
            <a:pPr>
              <a:buFont typeface="Arial" panose="020B0604020202020204" pitchFamily="34" charset="0"/>
              <a:buChar char="•"/>
            </a:pPr>
            <a:r>
              <a:rPr lang="en-US" dirty="0" smtClean="0"/>
              <a:t> Explain through examples how coupling two reactions can be used to push reactions in the forward direction</a:t>
            </a:r>
          </a:p>
          <a:p>
            <a:pPr>
              <a:buFont typeface="Arial" panose="020B0604020202020204" pitchFamily="34" charset="0"/>
              <a:buChar char="•"/>
            </a:pPr>
            <a:r>
              <a:rPr lang="en-US" dirty="0"/>
              <a:t> </a:t>
            </a:r>
            <a:r>
              <a:rPr lang="en-US" dirty="0" smtClean="0"/>
              <a:t>Explain the overall reaction summary of glycolysis</a:t>
            </a:r>
          </a:p>
          <a:p>
            <a:pPr>
              <a:buFont typeface="Arial" panose="020B0604020202020204" pitchFamily="34" charset="0"/>
              <a:buChar char="•"/>
            </a:pPr>
            <a:r>
              <a:rPr lang="en-US" dirty="0"/>
              <a:t> </a:t>
            </a:r>
            <a:r>
              <a:rPr lang="en-US" dirty="0" smtClean="0"/>
              <a:t>Discuss the role </a:t>
            </a:r>
            <a:r>
              <a:rPr lang="en-US" smtClean="0"/>
              <a:t>of glucagon </a:t>
            </a:r>
            <a:r>
              <a:rPr lang="en-US" dirty="0" smtClean="0"/>
              <a:t>and insulin in the regulation of glycolysis</a:t>
            </a:r>
            <a:endParaRPr lang="en-US" dirty="0"/>
          </a:p>
        </p:txBody>
      </p:sp>
    </p:spTree>
    <p:extLst>
      <p:ext uri="{BB962C8B-B14F-4D97-AF65-F5344CB8AC3E}">
        <p14:creationId xmlns:p14="http://schemas.microsoft.com/office/powerpoint/2010/main" val="25082368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stage II</a:t>
            </a:r>
            <a:endParaRPr lang="en-US" dirty="0"/>
          </a:p>
        </p:txBody>
      </p:sp>
      <p:sp>
        <p:nvSpPr>
          <p:cNvPr id="3" name="Content Placeholder 2"/>
          <p:cNvSpPr>
            <a:spLocks noGrp="1"/>
          </p:cNvSpPr>
          <p:nvPr>
            <p:ph idx="1"/>
          </p:nvPr>
        </p:nvSpPr>
        <p:spPr>
          <a:xfrm>
            <a:off x="1024129" y="2286000"/>
            <a:ext cx="4214622" cy="4023360"/>
          </a:xfrm>
        </p:spPr>
        <p:txBody>
          <a:bodyPr/>
          <a:lstStyle/>
          <a:p>
            <a:r>
              <a:rPr lang="en-US" dirty="0" smtClean="0"/>
              <a:t>2 molecules of pyruvate and 4 molecules of ATP are formed and 2 molecules of NAD</a:t>
            </a:r>
            <a:r>
              <a:rPr lang="en-US" baseline="30000" dirty="0" smtClean="0"/>
              <a:t>+</a:t>
            </a:r>
            <a:r>
              <a:rPr lang="en-US" dirty="0" smtClean="0"/>
              <a:t> are consumed per 1 molecule of glucose.</a:t>
            </a:r>
          </a:p>
          <a:p>
            <a:endParaRPr lang="en-US" dirty="0"/>
          </a:p>
          <a:p>
            <a:r>
              <a:rPr lang="en-US" dirty="0" smtClean="0"/>
              <a:t>We NET 2 molecules of ATP total between stage I and stage II.</a:t>
            </a:r>
            <a:endParaRPr lang="en-US" dirty="0"/>
          </a:p>
        </p:txBody>
      </p:sp>
      <p:pic>
        <p:nvPicPr>
          <p:cNvPr id="4" name="Picture 2" descr="voet4_fig_15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1100" y="365125"/>
            <a:ext cx="3299665" cy="571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31351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Fate of Pyruvate</a:t>
            </a:r>
            <a:endParaRPr lang="en-US" dirty="0"/>
          </a:p>
        </p:txBody>
      </p:sp>
      <p:sp>
        <p:nvSpPr>
          <p:cNvPr id="3" name="Content Placeholder 2"/>
          <p:cNvSpPr>
            <a:spLocks noGrp="1"/>
          </p:cNvSpPr>
          <p:nvPr>
            <p:ph idx="1"/>
          </p:nvPr>
        </p:nvSpPr>
        <p:spPr>
          <a:xfrm>
            <a:off x="1024128" y="1771650"/>
            <a:ext cx="9720073" cy="4023360"/>
          </a:xfrm>
        </p:spPr>
        <p:txBody>
          <a:bodyPr/>
          <a:lstStyle/>
          <a:p>
            <a:r>
              <a:rPr lang="en-US" dirty="0">
                <a:sym typeface="Wingdings" panose="05000000000000000000" pitchFamily="2" charset="2"/>
              </a:rPr>
              <a:t>Pyruvate </a:t>
            </a:r>
            <a:r>
              <a:rPr lang="en-US" dirty="0" smtClean="0">
                <a:sym typeface="Wingdings" panose="05000000000000000000" pitchFamily="2" charset="2"/>
              </a:rPr>
              <a:t>is still an energy rich molecule, which can produce substantial amounts of ATP</a:t>
            </a:r>
            <a:endParaRPr lang="en-US" dirty="0">
              <a:sym typeface="Wingdings" panose="05000000000000000000" pitchFamily="2" charset="2"/>
            </a:endParaRPr>
          </a:p>
          <a:p>
            <a:endParaRPr lang="en-US" dirty="0"/>
          </a:p>
        </p:txBody>
      </p:sp>
      <p:pic>
        <p:nvPicPr>
          <p:cNvPr id="5" name="Picture 2" descr="voet4_fig_15_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0826" y="2447818"/>
            <a:ext cx="5353050" cy="3793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72918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energy changes during glycolysis</a:t>
            </a:r>
            <a:endParaRPr lang="en-US" dirty="0"/>
          </a:p>
        </p:txBody>
      </p:sp>
      <p:pic>
        <p:nvPicPr>
          <p:cNvPr id="4" name="Picture 6" descr="Mc08f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1" y="2305050"/>
            <a:ext cx="5934272" cy="353490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voet4_fig_15_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1376" y="2447925"/>
            <a:ext cx="4153594" cy="3311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90632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of glycolysis</a:t>
            </a:r>
            <a:br>
              <a:rPr lang="en-US" dirty="0" smtClean="0"/>
            </a:br>
            <a:r>
              <a:rPr lang="en-US" sz="3600" dirty="0" smtClean="0"/>
              <a:t>Hexokinase, PFK-1, and pyruvate Kinase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07794228"/>
              </p:ext>
            </p:extLst>
          </p:nvPr>
        </p:nvGraphicFramePr>
        <p:xfrm>
          <a:off x="1024128" y="2009775"/>
          <a:ext cx="9720261" cy="1483360"/>
        </p:xfrm>
        <a:graphic>
          <a:graphicData uri="http://schemas.openxmlformats.org/drawingml/2006/table">
            <a:tbl>
              <a:tblPr firstRow="1" bandRow="1">
                <a:tableStyleId>{5C22544A-7EE6-4342-B048-85BDC9FD1C3A}</a:tableStyleId>
              </a:tblPr>
              <a:tblGrid>
                <a:gridCol w="3240087"/>
                <a:gridCol w="3240087"/>
                <a:gridCol w="3240087"/>
              </a:tblGrid>
              <a:tr h="370840">
                <a:tc>
                  <a:txBody>
                    <a:bodyPr/>
                    <a:lstStyle/>
                    <a:p>
                      <a:r>
                        <a:rPr lang="en-US" dirty="0" smtClean="0"/>
                        <a:t>Enzyme</a:t>
                      </a:r>
                      <a:endParaRPr lang="en-US" dirty="0"/>
                    </a:p>
                  </a:txBody>
                  <a:tcPr/>
                </a:tc>
                <a:tc>
                  <a:txBody>
                    <a:bodyPr/>
                    <a:lstStyle/>
                    <a:p>
                      <a:r>
                        <a:rPr lang="en-US" dirty="0" smtClean="0"/>
                        <a:t>Activator</a:t>
                      </a:r>
                      <a:endParaRPr lang="en-US" dirty="0"/>
                    </a:p>
                  </a:txBody>
                  <a:tcPr/>
                </a:tc>
                <a:tc>
                  <a:txBody>
                    <a:bodyPr/>
                    <a:lstStyle/>
                    <a:p>
                      <a:r>
                        <a:rPr lang="en-US" dirty="0" smtClean="0"/>
                        <a:t>Inhibitor</a:t>
                      </a:r>
                      <a:endParaRPr lang="en-US" dirty="0"/>
                    </a:p>
                  </a:txBody>
                  <a:tcPr/>
                </a:tc>
              </a:tr>
              <a:tr h="370840">
                <a:tc>
                  <a:txBody>
                    <a:bodyPr/>
                    <a:lstStyle/>
                    <a:p>
                      <a:r>
                        <a:rPr lang="en-US" dirty="0" smtClean="0"/>
                        <a:t>Hexokinase</a:t>
                      </a:r>
                      <a:endParaRPr lang="en-US" dirty="0"/>
                    </a:p>
                  </a:txBody>
                  <a:tcPr/>
                </a:tc>
                <a:tc>
                  <a:txBody>
                    <a:bodyPr/>
                    <a:lstStyle/>
                    <a:p>
                      <a:endParaRPr lang="en-US" dirty="0"/>
                    </a:p>
                  </a:txBody>
                  <a:tcPr/>
                </a:tc>
                <a:tc>
                  <a:txBody>
                    <a:bodyPr/>
                    <a:lstStyle/>
                    <a:p>
                      <a:r>
                        <a:rPr lang="en-US" dirty="0" smtClean="0"/>
                        <a:t>Glucose-6-Phosphate, ATP</a:t>
                      </a:r>
                      <a:endParaRPr lang="en-US" dirty="0"/>
                    </a:p>
                  </a:txBody>
                  <a:tcPr/>
                </a:tc>
              </a:tr>
              <a:tr h="370840">
                <a:tc>
                  <a:txBody>
                    <a:bodyPr/>
                    <a:lstStyle/>
                    <a:p>
                      <a:r>
                        <a:rPr lang="en-US" dirty="0" smtClean="0"/>
                        <a:t>PFK-1</a:t>
                      </a:r>
                      <a:endParaRPr lang="en-US" dirty="0"/>
                    </a:p>
                  </a:txBody>
                  <a:tcPr/>
                </a:tc>
                <a:tc>
                  <a:txBody>
                    <a:bodyPr/>
                    <a:lstStyle/>
                    <a:p>
                      <a:r>
                        <a:rPr lang="en-US" dirty="0" smtClean="0"/>
                        <a:t>Fructose-2.6-bisphosphate, AMP</a:t>
                      </a:r>
                      <a:endParaRPr lang="en-US" dirty="0"/>
                    </a:p>
                  </a:txBody>
                  <a:tcPr/>
                </a:tc>
                <a:tc>
                  <a:txBody>
                    <a:bodyPr/>
                    <a:lstStyle/>
                    <a:p>
                      <a:r>
                        <a:rPr lang="en-US" dirty="0" smtClean="0"/>
                        <a:t>Citrate, ATP</a:t>
                      </a:r>
                      <a:endParaRPr lang="en-US" dirty="0"/>
                    </a:p>
                  </a:txBody>
                  <a:tcPr/>
                </a:tc>
              </a:tr>
              <a:tr h="370840">
                <a:tc>
                  <a:txBody>
                    <a:bodyPr/>
                    <a:lstStyle/>
                    <a:p>
                      <a:r>
                        <a:rPr lang="en-US" dirty="0" smtClean="0"/>
                        <a:t>Pyruvate Kinase</a:t>
                      </a:r>
                      <a:endParaRPr lang="en-US" dirty="0"/>
                    </a:p>
                  </a:txBody>
                  <a:tcPr/>
                </a:tc>
                <a:tc>
                  <a:txBody>
                    <a:bodyPr/>
                    <a:lstStyle/>
                    <a:p>
                      <a:r>
                        <a:rPr lang="en-US" dirty="0" smtClean="0"/>
                        <a:t>Fructose-1,6-bisphosphate, AMP</a:t>
                      </a:r>
                      <a:endParaRPr lang="en-US" dirty="0"/>
                    </a:p>
                  </a:txBody>
                  <a:tcPr/>
                </a:tc>
                <a:tc>
                  <a:txBody>
                    <a:bodyPr/>
                    <a:lstStyle/>
                    <a:p>
                      <a:r>
                        <a:rPr lang="en-US" dirty="0" smtClean="0"/>
                        <a:t>Acetyl-CoA, ATP</a:t>
                      </a:r>
                      <a:endParaRPr lang="en-US" dirty="0"/>
                    </a:p>
                  </a:txBody>
                  <a:tcPr/>
                </a:tc>
              </a:tr>
            </a:tbl>
          </a:graphicData>
        </a:graphic>
      </p:graphicFrame>
      <p:sp>
        <p:nvSpPr>
          <p:cNvPr id="5" name="TextBox 4"/>
          <p:cNvSpPr txBox="1"/>
          <p:nvPr/>
        </p:nvSpPr>
        <p:spPr>
          <a:xfrm>
            <a:off x="1024128" y="3924300"/>
            <a:ext cx="9577197" cy="2031325"/>
          </a:xfrm>
          <a:prstGeom prst="rect">
            <a:avLst/>
          </a:prstGeom>
          <a:noFill/>
        </p:spPr>
        <p:txBody>
          <a:bodyPr wrap="square" rtlCol="0">
            <a:spAutoFit/>
          </a:bodyPr>
          <a:lstStyle/>
          <a:p>
            <a:r>
              <a:rPr lang="en-US" b="1" dirty="0" smtClean="0"/>
              <a:t>Glucagon</a:t>
            </a:r>
            <a:r>
              <a:rPr lang="en-US" dirty="0" smtClean="0"/>
              <a:t>- hormone released by pancreatic cells when blood glucose is low, activates phosphatase activity PFK-2 which reduces levels of Fructose-2-6-bisphosphate in the cell, which reduces the activity of PFK-1, and flux through glycolysis is reduced.</a:t>
            </a:r>
          </a:p>
          <a:p>
            <a:endParaRPr lang="en-US" b="1" dirty="0"/>
          </a:p>
          <a:p>
            <a:r>
              <a:rPr lang="en-US" b="1" dirty="0" smtClean="0"/>
              <a:t>Insulin</a:t>
            </a:r>
            <a:r>
              <a:rPr lang="en-US" dirty="0" smtClean="0"/>
              <a:t>- hormone released from pancreatic cells when blood glucose is high, activates kinase activity PFK-2 which increases levels of Fructose-2-6-bisphosphate in the cell, which increases activity of PFK-1, and flux through glycolysis is increased.</a:t>
            </a:r>
            <a:endParaRPr lang="en-US" b="1" dirty="0"/>
          </a:p>
        </p:txBody>
      </p:sp>
    </p:spTree>
    <p:extLst>
      <p:ext uri="{BB962C8B-B14F-4D97-AF65-F5344CB8AC3E}">
        <p14:creationId xmlns:p14="http://schemas.microsoft.com/office/powerpoint/2010/main" val="2706999173"/>
      </p:ext>
    </p:extLst>
  </p:cSld>
  <p:clrMapOvr>
    <a:masterClrMapping/>
  </p:clrMapOvr>
  <mc:AlternateContent xmlns:mc="http://schemas.openxmlformats.org/markup-compatibility/2006" xmlns:p14="http://schemas.microsoft.com/office/powerpoint/2010/main">
    <mc:Choice Requires="p14">
      <p:transition spd="slow" p14:dur="2000" advTm="6343"/>
    </mc:Choice>
    <mc:Fallback xmlns="">
      <p:transition spd="slow" advTm="6343"/>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Glucose</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Major source of metabolic energy in most cells.</a:t>
            </a:r>
          </a:p>
          <a:p>
            <a:pPr>
              <a:buFont typeface="Arial" panose="020B0604020202020204" pitchFamily="34" charset="0"/>
              <a:buChar char="•"/>
            </a:pPr>
            <a:r>
              <a:rPr lang="en-US" dirty="0" smtClean="0"/>
              <a:t>Usually appears in the blood from breakdown of polysaccharides and enters into the cell by a specific carrier protein.</a:t>
            </a:r>
          </a:p>
          <a:p>
            <a:pPr>
              <a:buFont typeface="Arial" panose="020B0604020202020204" pitchFamily="34" charset="0"/>
              <a:buChar char="•"/>
            </a:pPr>
            <a:r>
              <a:rPr lang="en-US" dirty="0" smtClean="0"/>
              <a:t>Is brought into the cytosol of the cell where glycolysis occurs.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839" y="4229099"/>
            <a:ext cx="2975195" cy="2371725"/>
          </a:xfrm>
          <a:prstGeom prst="rect">
            <a:avLst/>
          </a:prstGeom>
        </p:spPr>
      </p:pic>
    </p:spTree>
    <p:extLst>
      <p:ext uri="{BB962C8B-B14F-4D97-AF65-F5344CB8AC3E}">
        <p14:creationId xmlns:p14="http://schemas.microsoft.com/office/powerpoint/2010/main" val="1915162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&lt;Overview&gt;</a:t>
            </a:r>
            <a:endParaRPr lang="en-US" dirty="0"/>
          </a:p>
        </p:txBody>
      </p:sp>
      <p:sp>
        <p:nvSpPr>
          <p:cNvPr id="3" name="Content Placeholder 2"/>
          <p:cNvSpPr>
            <a:spLocks noGrp="1"/>
          </p:cNvSpPr>
          <p:nvPr>
            <p:ph idx="1"/>
          </p:nvPr>
        </p:nvSpPr>
        <p:spPr>
          <a:xfrm>
            <a:off x="790576" y="2286000"/>
            <a:ext cx="4495799" cy="4023360"/>
          </a:xfrm>
        </p:spPr>
        <p:txBody>
          <a:bodyPr/>
          <a:lstStyle/>
          <a:p>
            <a:r>
              <a:rPr lang="en-US" dirty="0" smtClean="0"/>
              <a:t>Glucose + 2 NAD</a:t>
            </a:r>
            <a:r>
              <a:rPr lang="en-US" baseline="30000" dirty="0" smtClean="0"/>
              <a:t>+</a:t>
            </a:r>
            <a:r>
              <a:rPr lang="en-US" dirty="0" smtClean="0"/>
              <a:t> + 2 ADP + 2P</a:t>
            </a:r>
            <a:r>
              <a:rPr lang="en-US" baseline="-25000" dirty="0" smtClean="0"/>
              <a:t>i</a:t>
            </a:r>
            <a:r>
              <a:rPr lang="en-US" dirty="0" smtClean="0"/>
              <a:t> </a:t>
            </a:r>
            <a:r>
              <a:rPr lang="en-US" dirty="0" smtClean="0">
                <a:sym typeface="Wingdings" panose="05000000000000000000" pitchFamily="2" charset="2"/>
              </a:rPr>
              <a:t> 2 pyruvate + 2 NADH + 2 ATP + 2 H</a:t>
            </a:r>
            <a:r>
              <a:rPr lang="en-US" baseline="-25000" dirty="0" smtClean="0">
                <a:sym typeface="Wingdings" panose="05000000000000000000" pitchFamily="2" charset="2"/>
              </a:rPr>
              <a:t>2</a:t>
            </a:r>
            <a:r>
              <a:rPr lang="en-US" dirty="0" smtClean="0">
                <a:sym typeface="Wingdings" panose="05000000000000000000" pitchFamily="2" charset="2"/>
              </a:rPr>
              <a:t>O + 4 H</a:t>
            </a:r>
            <a:r>
              <a:rPr lang="en-US" baseline="30000" dirty="0" smtClean="0">
                <a:sym typeface="Wingdings" panose="05000000000000000000" pitchFamily="2" charset="2"/>
              </a:rPr>
              <a:t>+</a:t>
            </a:r>
          </a:p>
          <a:p>
            <a:r>
              <a:rPr lang="en-US" dirty="0" smtClean="0">
                <a:sym typeface="Wingdings" panose="05000000000000000000" pitchFamily="2" charset="2"/>
              </a:rPr>
              <a:t>In glycolysis, glucose is converted into two C</a:t>
            </a:r>
            <a:r>
              <a:rPr lang="en-US" baseline="-25000" dirty="0" smtClean="0">
                <a:sym typeface="Wingdings" panose="05000000000000000000" pitchFamily="2" charset="2"/>
              </a:rPr>
              <a:t>3</a:t>
            </a:r>
            <a:r>
              <a:rPr lang="en-US" dirty="0" smtClean="0">
                <a:sym typeface="Wingdings" panose="05000000000000000000" pitchFamily="2" charset="2"/>
              </a:rPr>
              <a:t> units (pyruvate) which generates enough free energy to synthesize a net gain of 2 ATP molecules.</a:t>
            </a:r>
          </a:p>
          <a:p>
            <a:r>
              <a:rPr lang="en-US" dirty="0" smtClean="0">
                <a:sym typeface="Wingdings" panose="05000000000000000000" pitchFamily="2" charset="2"/>
              </a:rPr>
              <a:t>Glycolysis has 10 steps</a:t>
            </a:r>
          </a:p>
          <a:p>
            <a:endParaRPr lang="en-US" baseline="30000" dirty="0"/>
          </a:p>
        </p:txBody>
      </p:sp>
      <p:pic>
        <p:nvPicPr>
          <p:cNvPr id="5" name="Picture 7" descr="Mc08f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1325" y="422910"/>
            <a:ext cx="4486275" cy="6172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6618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can be divided into two stages</a:t>
            </a:r>
            <a:endParaRPr lang="en-US" dirty="0"/>
          </a:p>
        </p:txBody>
      </p:sp>
      <p:sp>
        <p:nvSpPr>
          <p:cNvPr id="3" name="Content Placeholder 2"/>
          <p:cNvSpPr>
            <a:spLocks noGrp="1"/>
          </p:cNvSpPr>
          <p:nvPr>
            <p:ph idx="1"/>
          </p:nvPr>
        </p:nvSpPr>
        <p:spPr>
          <a:xfrm>
            <a:off x="1024128" y="2286000"/>
            <a:ext cx="5614797" cy="4023360"/>
          </a:xfrm>
        </p:spPr>
        <p:txBody>
          <a:bodyPr/>
          <a:lstStyle/>
          <a:p>
            <a:pPr lvl="1"/>
            <a:r>
              <a:rPr lang="en-US" sz="2000" b="1" dirty="0">
                <a:sym typeface="Wingdings" panose="05000000000000000000" pitchFamily="2" charset="2"/>
              </a:rPr>
              <a:t>Stage I </a:t>
            </a:r>
            <a:r>
              <a:rPr lang="en-US" sz="2000" dirty="0">
                <a:sym typeface="Wingdings" panose="05000000000000000000" pitchFamily="2" charset="2"/>
              </a:rPr>
              <a:t>– energy is invested to phosphorylate and cleave glucose into two molecules of the triose glyceraldehyde-3-phosphate. </a:t>
            </a:r>
            <a:r>
              <a:rPr lang="en-US" sz="2000" b="1" dirty="0">
                <a:sym typeface="Wingdings" panose="05000000000000000000" pitchFamily="2" charset="2"/>
              </a:rPr>
              <a:t>Consumes 2 molecules of </a:t>
            </a:r>
            <a:r>
              <a:rPr lang="en-US" sz="2000" b="1" dirty="0" smtClean="0">
                <a:sym typeface="Wingdings" panose="05000000000000000000" pitchFamily="2" charset="2"/>
              </a:rPr>
              <a:t>ATP</a:t>
            </a:r>
          </a:p>
          <a:p>
            <a:pPr marL="128016" lvl="1" indent="0">
              <a:buNone/>
            </a:pPr>
            <a:endParaRPr lang="en-US" sz="2000" dirty="0">
              <a:sym typeface="Wingdings" panose="05000000000000000000" pitchFamily="2" charset="2"/>
            </a:endParaRPr>
          </a:p>
          <a:p>
            <a:pPr lvl="1"/>
            <a:r>
              <a:rPr lang="en-US" sz="2000" b="1" dirty="0">
                <a:sym typeface="Wingdings" panose="05000000000000000000" pitchFamily="2" charset="2"/>
              </a:rPr>
              <a:t>Stage II </a:t>
            </a:r>
            <a:r>
              <a:rPr lang="en-US" sz="2000" dirty="0">
                <a:sym typeface="Wingdings" panose="05000000000000000000" pitchFamily="2" charset="2"/>
              </a:rPr>
              <a:t>– energy is recovered with the two molecules of glyceraldehyde-3-phosphate are converted to pyruvate. </a:t>
            </a:r>
            <a:r>
              <a:rPr lang="en-US" sz="2000" b="1" dirty="0">
                <a:sym typeface="Wingdings" panose="05000000000000000000" pitchFamily="2" charset="2"/>
              </a:rPr>
              <a:t>4 ATP molecules are generated, with a net gain of 2 ATP/Glucose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2800" y="1770698"/>
            <a:ext cx="3483331" cy="4538662"/>
          </a:xfrm>
          <a:prstGeom prst="rect">
            <a:avLst/>
          </a:prstGeom>
        </p:spPr>
      </p:pic>
    </p:spTree>
    <p:extLst>
      <p:ext uri="{BB962C8B-B14F-4D97-AF65-F5344CB8AC3E}">
        <p14:creationId xmlns:p14="http://schemas.microsoft.com/office/powerpoint/2010/main" val="29632955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Fate of Pyruvate</a:t>
            </a:r>
            <a:endParaRPr lang="en-US" dirty="0"/>
          </a:p>
        </p:txBody>
      </p:sp>
      <p:sp>
        <p:nvSpPr>
          <p:cNvPr id="3" name="Content Placeholder 2"/>
          <p:cNvSpPr>
            <a:spLocks noGrp="1"/>
          </p:cNvSpPr>
          <p:nvPr>
            <p:ph idx="1"/>
          </p:nvPr>
        </p:nvSpPr>
        <p:spPr/>
        <p:txBody>
          <a:bodyPr/>
          <a:lstStyle/>
          <a:p>
            <a:r>
              <a:rPr lang="en-US" dirty="0">
                <a:sym typeface="Wingdings" panose="05000000000000000000" pitchFamily="2" charset="2"/>
              </a:rPr>
              <a:t>Pyruvate is </a:t>
            </a:r>
            <a:r>
              <a:rPr lang="en-US" dirty="0" smtClean="0">
                <a:sym typeface="Wingdings" panose="05000000000000000000" pitchFamily="2" charset="2"/>
              </a:rPr>
              <a:t>further oxidized in either aerobic and anaerobic oxidation.</a:t>
            </a:r>
            <a:endParaRPr lang="en-US" dirty="0">
              <a:sym typeface="Wingdings" panose="05000000000000000000" pitchFamily="2" charset="2"/>
            </a:endParaRPr>
          </a:p>
          <a:p>
            <a:endParaRPr lang="en-US" dirty="0"/>
          </a:p>
        </p:txBody>
      </p:sp>
      <p:pic>
        <p:nvPicPr>
          <p:cNvPr id="4" name="Picture 6" descr="Mc08f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9875" y="2992627"/>
            <a:ext cx="5686425" cy="3670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91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1. </a:t>
            </a:r>
            <a:r>
              <a:rPr lang="en-US" dirty="0"/>
              <a:t/>
            </a:r>
            <a:br>
              <a:rPr lang="en-US" dirty="0"/>
            </a:br>
            <a:r>
              <a:rPr lang="en-US" sz="3200" dirty="0" smtClean="0"/>
              <a:t>Synthesis of Glucose-6-Phosphate</a:t>
            </a:r>
            <a:endParaRPr lang="en-US" dirty="0"/>
          </a:p>
        </p:txBody>
      </p:sp>
      <p:pic>
        <p:nvPicPr>
          <p:cNvPr id="4" name="Picture 2" descr="voet4_figun_15_p47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88419" y="2084832"/>
            <a:ext cx="5774531" cy="1835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90550" y="4067175"/>
            <a:ext cx="10868025" cy="2031325"/>
          </a:xfrm>
          <a:prstGeom prst="rect">
            <a:avLst/>
          </a:prstGeom>
          <a:noFill/>
        </p:spPr>
        <p:txBody>
          <a:bodyPr wrap="square" rtlCol="0">
            <a:spAutoFit/>
          </a:bodyPr>
          <a:lstStyle/>
          <a:p>
            <a:r>
              <a:rPr lang="en-US" dirty="0" smtClean="0"/>
              <a:t>Immediately upon entry of the cell, glucose is phosphorylated. Phosphorylation prevents transportation of glucose back out of the cell. This reaction is catalyzed by hexokinase (a </a:t>
            </a:r>
            <a:r>
              <a:rPr lang="en-US" dirty="0" err="1" smtClean="0"/>
              <a:t>transferase</a:t>
            </a:r>
            <a:r>
              <a:rPr lang="en-US" dirty="0" smtClean="0"/>
              <a:t> enzyme) and consumes 1 molecules of ATP. Hexokinase also requires Mg</a:t>
            </a:r>
            <a:r>
              <a:rPr lang="en-US" baseline="30000" dirty="0" smtClean="0"/>
              <a:t>2+ </a:t>
            </a:r>
            <a:r>
              <a:rPr lang="en-US" dirty="0" smtClean="0"/>
              <a:t>as a co-substrate. </a:t>
            </a:r>
            <a:r>
              <a:rPr lang="en-US" b="1" dirty="0" smtClean="0"/>
              <a:t>This reaction is irreversible</a:t>
            </a:r>
            <a:r>
              <a:rPr lang="en-US" dirty="0" smtClean="0"/>
              <a:t>. G6P inhibits hexokinase, so acts as a feedback inhibitor in this pathway.</a:t>
            </a:r>
          </a:p>
          <a:p>
            <a:endParaRPr lang="en-US" dirty="0"/>
          </a:p>
          <a:p>
            <a:r>
              <a:rPr lang="en-US" dirty="0" smtClean="0"/>
              <a:t>Phosphorylation of Glucose to G6P requires 15kJ/</a:t>
            </a:r>
            <a:r>
              <a:rPr lang="en-US" dirty="0" err="1" smtClean="0"/>
              <a:t>mol</a:t>
            </a:r>
            <a:r>
              <a:rPr lang="en-US" dirty="0" smtClean="0"/>
              <a:t>, breaking the </a:t>
            </a:r>
            <a:r>
              <a:rPr lang="en-US" dirty="0" err="1" smtClean="0"/>
              <a:t>phosphoanhydride</a:t>
            </a:r>
            <a:r>
              <a:rPr lang="en-US" dirty="0" smtClean="0"/>
              <a:t> bond of ATP to releases 30kJ/</a:t>
            </a:r>
            <a:r>
              <a:rPr lang="en-US" dirty="0" err="1" smtClean="0"/>
              <a:t>mol</a:t>
            </a:r>
            <a:r>
              <a:rPr lang="en-US" dirty="0" smtClean="0"/>
              <a:t> of energy, thus making the reaction spontaneous with a net release of 15kJ/mol. </a:t>
            </a:r>
            <a:endParaRPr lang="en-US" dirty="0"/>
          </a:p>
        </p:txBody>
      </p:sp>
    </p:spTree>
    <p:extLst>
      <p:ext uri="{BB962C8B-B14F-4D97-AF65-F5344CB8AC3E}">
        <p14:creationId xmlns:p14="http://schemas.microsoft.com/office/powerpoint/2010/main" val="1562492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M</a:t>
            </a:r>
            <a:r>
              <a:rPr lang="en-US" sz="3200" dirty="0" smtClean="0"/>
              <a:t>g</a:t>
            </a:r>
            <a:r>
              <a:rPr lang="en-US" baseline="30000" dirty="0" smtClean="0"/>
              <a:t>2+ </a:t>
            </a:r>
            <a:r>
              <a:rPr lang="en-US" dirty="0" smtClean="0"/>
              <a:t>needed by hexokinase?</a:t>
            </a:r>
            <a:endParaRPr lang="en-US" dirty="0"/>
          </a:p>
        </p:txBody>
      </p:sp>
      <p:pic>
        <p:nvPicPr>
          <p:cNvPr id="4" name="Picture 2" descr="voet4_figun_15_p476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25" y="2084832"/>
            <a:ext cx="4429125" cy="208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24128" y="4743450"/>
            <a:ext cx="8500872" cy="646331"/>
          </a:xfrm>
          <a:prstGeom prst="rect">
            <a:avLst/>
          </a:prstGeom>
          <a:noFill/>
        </p:spPr>
        <p:txBody>
          <a:bodyPr wrap="square" rtlCol="0">
            <a:spAutoFit/>
          </a:bodyPr>
          <a:lstStyle/>
          <a:p>
            <a:r>
              <a:rPr lang="en-US" dirty="0" smtClean="0"/>
              <a:t>The Mg</a:t>
            </a:r>
            <a:r>
              <a:rPr lang="en-US" baseline="30000" dirty="0" smtClean="0"/>
              <a:t>2+ </a:t>
            </a:r>
            <a:r>
              <a:rPr lang="en-US" dirty="0" smtClean="0"/>
              <a:t>atom shields the negative charges of the phosphate groups making the </a:t>
            </a:r>
            <a:r>
              <a:rPr lang="el-GR" dirty="0" smtClean="0">
                <a:latin typeface="Arial" panose="020B0604020202020204" pitchFamily="34" charset="0"/>
                <a:cs typeface="Arial" panose="020B0604020202020204" pitchFamily="34" charset="0"/>
              </a:rPr>
              <a:t>γ</a:t>
            </a:r>
            <a:r>
              <a:rPr lang="en-US" dirty="0" smtClean="0">
                <a:cs typeface="Arial" panose="020B0604020202020204" pitchFamily="34" charset="0"/>
              </a:rPr>
              <a:t>-phosphate more accessible for nucleophilic attack</a:t>
            </a:r>
            <a:r>
              <a:rPr lang="en-US" dirty="0" smtClean="0">
                <a:latin typeface="Arial" panose="020B0604020202020204" pitchFamily="34" charset="0"/>
                <a:cs typeface="Arial" panose="020B0604020202020204" pitchFamily="34" charset="0"/>
              </a:rPr>
              <a:t>.</a:t>
            </a:r>
            <a:endParaRPr lang="en-US" dirty="0"/>
          </a:p>
        </p:txBody>
      </p:sp>
    </p:spTree>
    <p:extLst>
      <p:ext uri="{BB962C8B-B14F-4D97-AF65-F5344CB8AC3E}">
        <p14:creationId xmlns:p14="http://schemas.microsoft.com/office/powerpoint/2010/main" val="3985143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Glycolysis step 2. </a:t>
            </a:r>
            <a:r>
              <a:rPr lang="en-US" dirty="0"/>
              <a:t/>
            </a:r>
            <a:br>
              <a:rPr lang="en-US" dirty="0"/>
            </a:br>
            <a:r>
              <a:rPr lang="en-US" sz="3200" dirty="0" smtClean="0"/>
              <a:t>Conversion of Glucose-6-phosphate to fructose-6-phosphate</a:t>
            </a:r>
            <a:endParaRPr lang="en-US" dirty="0"/>
          </a:p>
        </p:txBody>
      </p:sp>
      <p:sp>
        <p:nvSpPr>
          <p:cNvPr id="5" name="TextBox 4"/>
          <p:cNvSpPr txBox="1"/>
          <p:nvPr/>
        </p:nvSpPr>
        <p:spPr>
          <a:xfrm>
            <a:off x="628650" y="4210050"/>
            <a:ext cx="10868025" cy="1200329"/>
          </a:xfrm>
          <a:prstGeom prst="rect">
            <a:avLst/>
          </a:prstGeom>
          <a:noFill/>
        </p:spPr>
        <p:txBody>
          <a:bodyPr wrap="square" rtlCol="0">
            <a:spAutoFit/>
          </a:bodyPr>
          <a:lstStyle/>
          <a:p>
            <a:r>
              <a:rPr lang="en-US" dirty="0" smtClean="0"/>
              <a:t>The aldose G6P is converted to the </a:t>
            </a:r>
            <a:r>
              <a:rPr lang="en-US" dirty="0" err="1" smtClean="0"/>
              <a:t>ketose</a:t>
            </a:r>
            <a:r>
              <a:rPr lang="en-US" dirty="0" smtClean="0"/>
              <a:t> F6P by </a:t>
            </a:r>
            <a:r>
              <a:rPr lang="en-US" dirty="0" err="1" smtClean="0"/>
              <a:t>phosphoglucose</a:t>
            </a:r>
            <a:r>
              <a:rPr lang="en-US" dirty="0" smtClean="0"/>
              <a:t> isomerase in a readily reversible reaction. This reactions makes the C-1 of the fructose product available for phosphorylation.  </a:t>
            </a:r>
          </a:p>
          <a:p>
            <a:endParaRPr lang="en-US" dirty="0"/>
          </a:p>
          <a:p>
            <a:r>
              <a:rPr lang="en-US" dirty="0" smtClean="0"/>
              <a:t>The proposed reaction mechanism for PGI involves a general acid-base catalysis with an </a:t>
            </a:r>
            <a:r>
              <a:rPr lang="en-US" dirty="0" err="1" smtClean="0"/>
              <a:t>enediol</a:t>
            </a:r>
            <a:r>
              <a:rPr lang="en-US" dirty="0" smtClean="0"/>
              <a:t> intermediate. </a:t>
            </a:r>
            <a:endParaRPr lang="en-US" dirty="0"/>
          </a:p>
        </p:txBody>
      </p:sp>
      <p:pic>
        <p:nvPicPr>
          <p:cNvPr id="6" name="Picture 2" descr="voet4_figun_15_p476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1275" y="1972788"/>
            <a:ext cx="5667375" cy="1805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415413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10018</TotalTime>
  <Words>4174</Words>
  <Application>Microsoft Office PowerPoint</Application>
  <PresentationFormat>Widescreen</PresentationFormat>
  <Paragraphs>150</Paragraphs>
  <Slides>23</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Tw Cen MT</vt:lpstr>
      <vt:lpstr>Tw Cen MT Condensed</vt:lpstr>
      <vt:lpstr>Wingdings</vt:lpstr>
      <vt:lpstr>Wingdings 3</vt:lpstr>
      <vt:lpstr>Integral</vt:lpstr>
      <vt:lpstr>Ch 15. Glycolysis</vt:lpstr>
      <vt:lpstr>Learning Objectives</vt:lpstr>
      <vt:lpstr>Glucose</vt:lpstr>
      <vt:lpstr>Glycolysis &lt;Overview&gt;</vt:lpstr>
      <vt:lpstr>Glycolysis can be divided into two stages</vt:lpstr>
      <vt:lpstr>Fate of Pyruvate</vt:lpstr>
      <vt:lpstr>Glycolysis step 1.  Synthesis of Glucose-6-Phosphate</vt:lpstr>
      <vt:lpstr>Why is Mg2+ needed by hexokinase?</vt:lpstr>
      <vt:lpstr>Glycolysis step 2.  Conversion of Glucose-6-phosphate to fructose-6-phosphate</vt:lpstr>
      <vt:lpstr>Glycolysis step 3.  Phosphorylation of fructose-6-phosphate</vt:lpstr>
      <vt:lpstr>Glycolysis step 4.  Cleavage of FBP</vt:lpstr>
      <vt:lpstr>Glycolysis step 5.  DHAP is isomerized to GAP</vt:lpstr>
      <vt:lpstr>Review stage I</vt:lpstr>
      <vt:lpstr>Glycolysis step 6.  Oxidation of G3p </vt:lpstr>
      <vt:lpstr>Glycolysis step 7.  Phosphoryl Group Transfer</vt:lpstr>
      <vt:lpstr>Glycolysis step 8.  Inter-conversion of 3PG to 2-phosphoglycerate</vt:lpstr>
      <vt:lpstr>Remember that pesky 2,3bpg that binds hemoglobin?</vt:lpstr>
      <vt:lpstr>Glycolysis step 9.  Dehydration of 2PG</vt:lpstr>
      <vt:lpstr>Glycolysis step 10.  Synthesis of pyruvate</vt:lpstr>
      <vt:lpstr>Review of stage II</vt:lpstr>
      <vt:lpstr>Fate of Pyruvate</vt:lpstr>
      <vt:lpstr>Free energy changes during glycolysis</vt:lpstr>
      <vt:lpstr>Regulation of glycolysis Hexokinase, PFK-1, and pyruvate Kinase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15. Glycolysis</dc:title>
  <dc:creator>Hayden, Katherine Leigh</dc:creator>
  <cp:lastModifiedBy>Hayden, Katherine Leigh</cp:lastModifiedBy>
  <cp:revision>52</cp:revision>
  <cp:lastPrinted>2014-10-21T15:57:12Z</cp:lastPrinted>
  <dcterms:created xsi:type="dcterms:W3CDTF">2014-10-13T14:13:38Z</dcterms:created>
  <dcterms:modified xsi:type="dcterms:W3CDTF">2015-10-12T14:32:11Z</dcterms:modified>
</cp:coreProperties>
</file>