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15"/>
  </p:notes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75349" autoAdjust="0"/>
  </p:normalViewPr>
  <p:slideViewPr>
    <p:cSldViewPr snapToGrid="0">
      <p:cViewPr varScale="1">
        <p:scale>
          <a:sx n="87" d="100"/>
          <a:sy n="87" d="100"/>
        </p:scale>
        <p:origin x="139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4DC071-75D3-454B-A76D-6AB79035AA4F}" type="datetimeFigureOut">
              <a:rPr lang="en-US" smtClean="0"/>
              <a:t>10/16/2018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F7EBAD-6A6A-4D3A-827B-0CBF03751DB7}" type="slidenum">
              <a:rPr lang="en-US" smtClean="0"/>
              <a:t>‹#›</a:t>
            </a:fld>
            <a:endParaRPr lang="en-US"/>
          </a:p>
        </p:txBody>
      </p:sp>
    </p:spTree>
    <p:extLst>
      <p:ext uri="{BB962C8B-B14F-4D97-AF65-F5344CB8AC3E}">
        <p14:creationId xmlns:p14="http://schemas.microsoft.com/office/powerpoint/2010/main" val="2171309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lecture, we are finishing up Ch. 15 from </a:t>
            </a:r>
            <a:r>
              <a:rPr lang="en-US" dirty="0" err="1" smtClean="0"/>
              <a:t>Voet</a:t>
            </a:r>
            <a:r>
              <a:rPr lang="en-US" dirty="0" smtClean="0"/>
              <a:t>,</a:t>
            </a:r>
            <a:r>
              <a:rPr lang="en-US" baseline="0" dirty="0" smtClean="0"/>
              <a:t> </a:t>
            </a:r>
            <a:r>
              <a:rPr lang="en-US" baseline="0" dirty="0" err="1" smtClean="0"/>
              <a:t>Voet</a:t>
            </a:r>
            <a:r>
              <a:rPr lang="en-US" baseline="0" dirty="0" smtClean="0"/>
              <a:t> and Pratt, where we will discuss the metabolism of other sugars and the pentose phosphate pathway.</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1</a:t>
            </a:fld>
            <a:endParaRPr lang="en-US"/>
          </a:p>
        </p:txBody>
      </p:sp>
    </p:spTree>
    <p:extLst>
      <p:ext uri="{BB962C8B-B14F-4D97-AF65-F5344CB8AC3E}">
        <p14:creationId xmlns:p14="http://schemas.microsoft.com/office/powerpoint/2010/main" val="262793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stage three, Xu5P and R5P are consumed by </a:t>
            </a:r>
            <a:r>
              <a:rPr lang="en-US" dirty="0" err="1" smtClean="0"/>
              <a:t>transketolase</a:t>
            </a:r>
            <a:r>
              <a:rPr lang="en-US" dirty="0" smtClean="0"/>
              <a:t> to make G3P and S7P. G3P can be directly used by glycolysis, while</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10</a:t>
            </a:fld>
            <a:endParaRPr lang="en-US"/>
          </a:p>
        </p:txBody>
      </p:sp>
    </p:spTree>
    <p:extLst>
      <p:ext uri="{BB962C8B-B14F-4D97-AF65-F5344CB8AC3E}">
        <p14:creationId xmlns:p14="http://schemas.microsoft.com/office/powerpoint/2010/main" val="521185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Su7P is used in step 7, along with a molecule</a:t>
            </a:r>
            <a:r>
              <a:rPr lang="en-US" baseline="0" dirty="0" smtClean="0"/>
              <a:t> of G3P to make E4P and F6P.. Again F6P can be used directly by glycolysis while</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11</a:t>
            </a:fld>
            <a:endParaRPr lang="en-US"/>
          </a:p>
        </p:txBody>
      </p:sp>
    </p:spTree>
    <p:extLst>
      <p:ext uri="{BB962C8B-B14F-4D97-AF65-F5344CB8AC3E}">
        <p14:creationId xmlns:p14="http://schemas.microsoft.com/office/powerpoint/2010/main" val="1206933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E4P and a second molecule</a:t>
            </a:r>
            <a:r>
              <a:rPr lang="en-US" baseline="0" dirty="0" smtClean="0"/>
              <a:t> of Xu5P are converted to G3P and F6P; both of which can be used in glycolysis. </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12</a:t>
            </a:fld>
            <a:endParaRPr lang="en-US"/>
          </a:p>
        </p:txBody>
      </p:sp>
    </p:spTree>
    <p:extLst>
      <p:ext uri="{BB962C8B-B14F-4D97-AF65-F5344CB8AC3E}">
        <p14:creationId xmlns:p14="http://schemas.microsoft.com/office/powerpoint/2010/main" val="914245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summary, the PPP is utilized to create</a:t>
            </a:r>
            <a:r>
              <a:rPr lang="en-US" baseline="0" dirty="0" smtClean="0"/>
              <a:t> NADPH and R5P. If R5P is not needed for nucleotide synthesis, it can then be converted to the </a:t>
            </a:r>
            <a:r>
              <a:rPr lang="en-US" baseline="0" dirty="0" err="1" smtClean="0"/>
              <a:t>glycotic</a:t>
            </a:r>
            <a:r>
              <a:rPr lang="en-US" baseline="0" dirty="0" smtClean="0"/>
              <a:t> intermediates of GAP and F6P. The flux of the PPP is controlled by the rate of G6P dehydrogenase in the first step of the PPP and is inhibited by NADPH or activated by NADP+. We can further control flux through this pathway through hormonal control of the cellular expression of G6P dehydrogenase which is explained in box 15.4.</a:t>
            </a:r>
          </a:p>
          <a:p>
            <a:endParaRPr lang="en-US" baseline="0" dirty="0" smtClean="0"/>
          </a:p>
          <a:p>
            <a:r>
              <a:rPr lang="en-US" baseline="0" dirty="0" smtClean="0"/>
              <a:t>Patients who are deficient in G6PDH will have a limited supply if reduced glutathione which is essential to healthy erythrocyte functions. This enzyme deficiency is more prevalent in African, Asian, and Mediterranean populations, and causes hemolytic anemia. But as seen in sickle cell anemia, deficiencies in this enzyme seems to lead to malarial resistance which is what causes us to see a higher proportion of this </a:t>
            </a:r>
            <a:r>
              <a:rPr lang="en-US" baseline="0" smtClean="0"/>
              <a:t>genetic abnormalities in </a:t>
            </a:r>
            <a:r>
              <a:rPr lang="en-US" baseline="0" dirty="0" smtClean="0"/>
              <a:t>African populations than in others. </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13</a:t>
            </a:fld>
            <a:endParaRPr lang="en-US"/>
          </a:p>
        </p:txBody>
      </p:sp>
    </p:spTree>
    <p:extLst>
      <p:ext uri="{BB962C8B-B14F-4D97-AF65-F5344CB8AC3E}">
        <p14:creationId xmlns:p14="http://schemas.microsoft.com/office/powerpoint/2010/main" val="1167411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class we will then apply the information from this lecture in our activity S31 from the workbook in order to learn how to identify where other sugars enter into glycolysis, predict the biochemical route followed by glucose given various cellular needs, identify which carbons from glucose are converted to CO2 during the PPP, identify which biochemical processes in which NADPH is an important cofactor and also gain some additional practice in transferring knowledge from one context to another. Specifically, taking the rules and patterns we learned about in Chapter 14, Introduction to Metabolism and applying those to a more specific situation.</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2</a:t>
            </a:fld>
            <a:endParaRPr lang="en-US"/>
          </a:p>
        </p:txBody>
      </p:sp>
    </p:spTree>
    <p:extLst>
      <p:ext uri="{BB962C8B-B14F-4D97-AF65-F5344CB8AC3E}">
        <p14:creationId xmlns:p14="http://schemas.microsoft.com/office/powerpoint/2010/main" val="393388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in our last</a:t>
            </a:r>
            <a:r>
              <a:rPr lang="en-US" baseline="0" dirty="0" smtClean="0"/>
              <a:t> unit, we studied how glucose is converted to pyruvate in glycolysis.. While glucose is our primary sugar used by the cell to make pyruvate, we can metabolize other hexoses (or 6 carbon sugars) as well – specifically galactose, mannose, and fructose. As seen here, galactose intersects glycolysis at G6P and mannose intersects at F6P. Fructose; however, intersects glycolysis at F6P if it is being metabolized in the muscle or at GAP if it is being metabolized in the liver. </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3</a:t>
            </a:fld>
            <a:endParaRPr lang="en-US"/>
          </a:p>
        </p:txBody>
      </p:sp>
    </p:spTree>
    <p:extLst>
      <p:ext uri="{BB962C8B-B14F-4D97-AF65-F5344CB8AC3E}">
        <p14:creationId xmlns:p14="http://schemas.microsoft.com/office/powerpoint/2010/main" val="4210069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Looking</a:t>
            </a:r>
            <a:r>
              <a:rPr lang="en-US" baseline="0" dirty="0" smtClean="0"/>
              <a:t> more closely, Galactose is converted to G6P in a 4 step process where it is first phosphorylated, transferred to an activated UDP molecule, isomerized to glucose, and then </a:t>
            </a:r>
            <a:r>
              <a:rPr lang="en-US" baseline="0" dirty="0" err="1" smtClean="0"/>
              <a:t>rephosphorylated</a:t>
            </a:r>
            <a:r>
              <a:rPr lang="en-US" baseline="0" dirty="0" smtClean="0"/>
              <a:t> through an exchange reaction with a molecule of UTP. Patients who lack the enzyme that governs the second step of this process, Galactose-1-phosphate </a:t>
            </a:r>
            <a:r>
              <a:rPr lang="en-US" baseline="0" dirty="0" err="1" smtClean="0"/>
              <a:t>uridylytransferase</a:t>
            </a:r>
            <a:r>
              <a:rPr lang="en-US" baseline="0" dirty="0" smtClean="0"/>
              <a:t>, due to a autosomal recessive genetic abnormality will have a dangerous build up of galactose-1-phosphate which causes mental retardation, liver damage, all around failure to thrive and is potentially fatal.  This disorder, which is significantly more prevalent in Irish populations than others, is extremely fatal in newborns, so now nearly all newborns are tested for </a:t>
            </a:r>
            <a:r>
              <a:rPr lang="en-US" baseline="0" dirty="0" err="1" smtClean="0"/>
              <a:t>Galactosemia</a:t>
            </a:r>
            <a:r>
              <a:rPr lang="en-US" baseline="0" dirty="0" smtClean="0"/>
              <a:t> at birth. However, the most common treatment for this disorder is to simply eliminate galactose (and therefore Lactose) from the diet. </a:t>
            </a:r>
          </a:p>
          <a:p>
            <a:endParaRPr lang="en-US" baseline="0" dirty="0" smtClean="0"/>
          </a:p>
          <a:p>
            <a:r>
              <a:rPr lang="en-US" baseline="0" dirty="0" smtClean="0"/>
              <a:t>As I mentioned previously, fructose is metabolized differently based on whether it is being metabolized in a liver cell or in a muscle cell. In the muscle, it is simply phosphorylate by hexokinase to make F6P; however the liver isoform of hexokinase is much more specific and does not recognize fructose as a substrate. Therefore, it is first phosphorylated by </a:t>
            </a:r>
            <a:r>
              <a:rPr lang="en-US" baseline="0" dirty="0" err="1" smtClean="0"/>
              <a:t>fructokinse</a:t>
            </a:r>
            <a:r>
              <a:rPr lang="en-US" baseline="0" dirty="0" smtClean="0"/>
              <a:t>  to make F1P and is then cleaved to form DHAP and </a:t>
            </a:r>
            <a:r>
              <a:rPr lang="en-US" baseline="0" dirty="0" err="1" smtClean="0"/>
              <a:t>glyceralydehyde</a:t>
            </a:r>
            <a:r>
              <a:rPr lang="en-US" baseline="0" dirty="0" smtClean="0"/>
              <a:t>. DHAP can then be directly isomerized into G3P, continuing its path through glycolysis, where the glyceraldehyde is phosphorylated using ATP and a kinase to make G3P. Metabolism of fructose in the liver therefore bypasses one of the most important glycolysis regulation steps we discussed last week, PFK-1. Because we bypass this major point of control, all of the fructose that is metabolized by the liver is immediately converted to pyruvate. If ATP needs are good and the citric acid cycle is turned off, that excess pyruvate will eventually be used to make fatty acids, causes a building up of fat around the liver. Excess fructose consumption through sweeteners such as high-fructose corn syrup in sodas and other American food staples are therefor leading causes to fatty liver disease and obesity; which can lead to cirrhosis of the liver and/or liver cancer. </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4</a:t>
            </a:fld>
            <a:endParaRPr lang="en-US"/>
          </a:p>
        </p:txBody>
      </p:sp>
    </p:spTree>
    <p:extLst>
      <p:ext uri="{BB962C8B-B14F-4D97-AF65-F5344CB8AC3E}">
        <p14:creationId xmlns:p14="http://schemas.microsoft.com/office/powerpoint/2010/main" val="3164623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pentose phosphate pathways is utilized by the cell to develop NADPH,</a:t>
            </a:r>
            <a:r>
              <a:rPr lang="en-US" baseline="0" dirty="0" smtClean="0"/>
              <a:t> another reducing agent that is utilized in biosynthesis of macromolecules (versus NADH which is used to help </a:t>
            </a:r>
            <a:r>
              <a:rPr lang="en-US" baseline="0" dirty="0" err="1" smtClean="0"/>
              <a:t>synethsize</a:t>
            </a:r>
            <a:r>
              <a:rPr lang="en-US" baseline="0" dirty="0" smtClean="0"/>
              <a:t> ATP during the breakdown of macromolecules). The PPP starts with G6P from glycolysis and eventually generates NADPH, CO</a:t>
            </a:r>
            <a:r>
              <a:rPr lang="en-US" baseline="-25000" dirty="0" smtClean="0"/>
              <a:t>2</a:t>
            </a:r>
            <a:r>
              <a:rPr lang="en-US" baseline="0" dirty="0" smtClean="0"/>
              <a:t>, F6P and GAP. Because F6P and GAP are also metabolites in glycolysis, these PPP products can then still be utilized by glycolysis or gluconeogenesis. </a:t>
            </a:r>
          </a:p>
        </p:txBody>
      </p:sp>
      <p:sp>
        <p:nvSpPr>
          <p:cNvPr id="4" name="Slide Number Placeholder 3"/>
          <p:cNvSpPr>
            <a:spLocks noGrp="1"/>
          </p:cNvSpPr>
          <p:nvPr>
            <p:ph type="sldNum" sz="quarter" idx="10"/>
          </p:nvPr>
        </p:nvSpPr>
        <p:spPr/>
        <p:txBody>
          <a:bodyPr/>
          <a:lstStyle/>
          <a:p>
            <a:fld id="{4FF7EBAD-6A6A-4D3A-827B-0CBF03751DB7}" type="slidenum">
              <a:rPr lang="en-US" smtClean="0"/>
              <a:t>5</a:t>
            </a:fld>
            <a:endParaRPr lang="en-US"/>
          </a:p>
        </p:txBody>
      </p:sp>
    </p:spTree>
    <p:extLst>
      <p:ext uri="{BB962C8B-B14F-4D97-AF65-F5344CB8AC3E}">
        <p14:creationId xmlns:p14="http://schemas.microsoft.com/office/powerpoint/2010/main" val="1463312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PPP can be broken down into three stages.</a:t>
            </a:r>
            <a:r>
              <a:rPr lang="en-US" baseline="0" dirty="0" smtClean="0"/>
              <a:t> In stage one, we have a series of three oxidation reactions to yield NADPH and ribulose 5-phosphate; in stage two we have an isomerization and epimerization, and in stage 3 we have a series of CC bond cleavage and born forming reactions to make F6P and GAP. While stages 2 and 3 are freely reversible, stage 1 only operates in the forward direction. (We will see why the directionality is important during our in-class activity)</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6</a:t>
            </a:fld>
            <a:endParaRPr lang="en-US"/>
          </a:p>
        </p:txBody>
      </p:sp>
    </p:spTree>
    <p:extLst>
      <p:ext uri="{BB962C8B-B14F-4D97-AF65-F5344CB8AC3E}">
        <p14:creationId xmlns:p14="http://schemas.microsoft.com/office/powerpoint/2010/main" val="427751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first step, G6P from glycolysis is oxidized by glucose-6-phosphate dehydrogenase</a:t>
            </a:r>
            <a:r>
              <a:rPr lang="en-US" baseline="0" dirty="0" smtClean="0"/>
              <a:t> to make our first molecule of NADPH, and a gamma lactone intermediate. This enzyme is strongly inhibited by NADPH, meaning if the cellular levels of NADPH are satisfied, this enzyme will be turned off.</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7</a:t>
            </a:fld>
            <a:endParaRPr lang="en-US"/>
          </a:p>
        </p:txBody>
      </p:sp>
    </p:spTree>
    <p:extLst>
      <p:ext uri="{BB962C8B-B14F-4D97-AF65-F5344CB8AC3E}">
        <p14:creationId xmlns:p14="http://schemas.microsoft.com/office/powerpoint/2010/main" val="3923253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second step we have hydrolysis of the lactone metabolite to</a:t>
            </a:r>
            <a:r>
              <a:rPr lang="en-US" baseline="0" dirty="0" smtClean="0"/>
              <a:t> make 6-phosphogluconate which is then further </a:t>
            </a:r>
            <a:r>
              <a:rPr lang="en-US" dirty="0" smtClean="0"/>
              <a:t>reduced</a:t>
            </a:r>
            <a:r>
              <a:rPr lang="en-US" baseline="0" dirty="0" smtClean="0"/>
              <a:t> </a:t>
            </a:r>
            <a:r>
              <a:rPr lang="en-US" dirty="0" smtClean="0"/>
              <a:t> to create our second NADPH molecule followed by a decarboxylation step</a:t>
            </a:r>
            <a:r>
              <a:rPr lang="en-US" baseline="0" dirty="0" smtClean="0"/>
              <a:t> to release CO2 (coming from C1 of glucose, creating Ru5P. This completes stage 1 of the PPP, and creates two molecules of NADPH for each molecule of G6P that entered into the PPP. </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8</a:t>
            </a:fld>
            <a:endParaRPr lang="en-US"/>
          </a:p>
        </p:txBody>
      </p:sp>
    </p:spTree>
    <p:extLst>
      <p:ext uri="{BB962C8B-B14F-4D97-AF65-F5344CB8AC3E}">
        <p14:creationId xmlns:p14="http://schemas.microsoft.com/office/powerpoint/2010/main" val="40332442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stage two, isomerization and epimerization</a:t>
            </a:r>
            <a:r>
              <a:rPr lang="en-US" baseline="0" dirty="0" smtClean="0"/>
              <a:t> converts Ru5P to </a:t>
            </a:r>
            <a:r>
              <a:rPr lang="en-US" baseline="0" dirty="0" err="1" smtClean="0"/>
              <a:t>eother</a:t>
            </a:r>
            <a:r>
              <a:rPr lang="en-US" baseline="0" dirty="0" smtClean="0"/>
              <a:t> R5P or Xu5P depending on the needs of the cell. In cells that are actively undergoing replication, R5P is in higher demand is it is utilized in nucleotide synthesis; otherwise Xu5P is created twice as much due to the third stage of the PPP.</a:t>
            </a:r>
            <a:endParaRPr lang="en-US" dirty="0"/>
          </a:p>
        </p:txBody>
      </p:sp>
      <p:sp>
        <p:nvSpPr>
          <p:cNvPr id="4" name="Slide Number Placeholder 3"/>
          <p:cNvSpPr>
            <a:spLocks noGrp="1"/>
          </p:cNvSpPr>
          <p:nvPr>
            <p:ph type="sldNum" sz="quarter" idx="10"/>
          </p:nvPr>
        </p:nvSpPr>
        <p:spPr/>
        <p:txBody>
          <a:bodyPr/>
          <a:lstStyle/>
          <a:p>
            <a:fld id="{4FF7EBAD-6A6A-4D3A-827B-0CBF03751DB7}" type="slidenum">
              <a:rPr lang="en-US" smtClean="0"/>
              <a:t>9</a:t>
            </a:fld>
            <a:endParaRPr lang="en-US"/>
          </a:p>
        </p:txBody>
      </p:sp>
    </p:spTree>
    <p:extLst>
      <p:ext uri="{BB962C8B-B14F-4D97-AF65-F5344CB8AC3E}">
        <p14:creationId xmlns:p14="http://schemas.microsoft.com/office/powerpoint/2010/main" val="71740708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10/16/2018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10/16/2018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10/16/2018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10/16/2018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10/16/2018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10/16/2018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10/16/2018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10/16/2018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10/16/2018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10/16/2018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10/16/2018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10/16/2018</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err="1" smtClean="0"/>
              <a:t>Ch</a:t>
            </a:r>
            <a:r>
              <a:rPr lang="en-US" sz="5400" dirty="0" smtClean="0"/>
              <a:t> 15. Metabolism of other sugars and the pentose phosphate pathway</a:t>
            </a:r>
            <a:endParaRPr lang="en-US" sz="5400" dirty="0"/>
          </a:p>
        </p:txBody>
      </p:sp>
      <p:sp>
        <p:nvSpPr>
          <p:cNvPr id="3" name="Subtitle 2"/>
          <p:cNvSpPr>
            <a:spLocks noGrp="1"/>
          </p:cNvSpPr>
          <p:nvPr>
            <p:ph type="subTitle" idx="1"/>
          </p:nvPr>
        </p:nvSpPr>
        <p:spPr/>
        <p:txBody>
          <a:bodyPr/>
          <a:lstStyle/>
          <a:p>
            <a:r>
              <a:rPr lang="en-US" dirty="0" smtClean="0"/>
              <a:t>Sections 5 and 6</a:t>
            </a:r>
            <a:endParaRPr lang="en-US" dirty="0"/>
          </a:p>
        </p:txBody>
      </p:sp>
    </p:spTree>
    <p:extLst>
      <p:ext uri="{BB962C8B-B14F-4D97-AF65-F5344CB8AC3E}">
        <p14:creationId xmlns:p14="http://schemas.microsoft.com/office/powerpoint/2010/main" val="1036267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Step 6</a:t>
            </a:r>
            <a:endParaRPr lang="en-US" dirty="0"/>
          </a:p>
        </p:txBody>
      </p:sp>
      <p:pic>
        <p:nvPicPr>
          <p:cNvPr id="4" name="Content Placeholder 3" descr="figure 14-24b"/>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44068" y="2192482"/>
            <a:ext cx="9091134" cy="417218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69685" y="1574430"/>
            <a:ext cx="8891444" cy="369332"/>
          </a:xfrm>
          <a:prstGeom prst="rect">
            <a:avLst/>
          </a:prstGeom>
          <a:noFill/>
        </p:spPr>
        <p:txBody>
          <a:bodyPr wrap="square" rtlCol="0">
            <a:spAutoFit/>
          </a:bodyPr>
          <a:lstStyle/>
          <a:p>
            <a:r>
              <a:rPr lang="en-US" dirty="0" smtClean="0"/>
              <a:t>A C2 unit is transferred from Xu5P to R5P to yield GAP and S7P.</a:t>
            </a:r>
            <a:endParaRPr lang="en-US" dirty="0"/>
          </a:p>
        </p:txBody>
      </p:sp>
    </p:spTree>
    <p:extLst>
      <p:ext uri="{BB962C8B-B14F-4D97-AF65-F5344CB8AC3E}">
        <p14:creationId xmlns:p14="http://schemas.microsoft.com/office/powerpoint/2010/main" val="35480376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Step 7</a:t>
            </a:r>
            <a:endParaRPr lang="en-US" dirty="0"/>
          </a:p>
        </p:txBody>
      </p:sp>
      <p:sp>
        <p:nvSpPr>
          <p:cNvPr id="3" name="Content Placeholder 2"/>
          <p:cNvSpPr>
            <a:spLocks noGrp="1"/>
          </p:cNvSpPr>
          <p:nvPr>
            <p:ph idx="1"/>
          </p:nvPr>
        </p:nvSpPr>
        <p:spPr>
          <a:xfrm>
            <a:off x="1069847" y="1788275"/>
            <a:ext cx="10058400" cy="611401"/>
          </a:xfrm>
        </p:spPr>
        <p:txBody>
          <a:bodyPr/>
          <a:lstStyle/>
          <a:p>
            <a:r>
              <a:rPr lang="en-US" dirty="0" smtClean="0"/>
              <a:t>Transfer of a C3 unit from S7P to GAP yielding erythrose-4-phosphate (E4P)</a:t>
            </a:r>
            <a:endParaRPr lang="en-US" dirty="0"/>
          </a:p>
        </p:txBody>
      </p:sp>
      <p:pic>
        <p:nvPicPr>
          <p:cNvPr id="4" name="Picture 2" descr="figure_14_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118" y="2292926"/>
            <a:ext cx="9156860" cy="4336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4735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 step 8</a:t>
            </a:r>
            <a:endParaRPr lang="en-US" dirty="0"/>
          </a:p>
        </p:txBody>
      </p:sp>
      <p:sp>
        <p:nvSpPr>
          <p:cNvPr id="3" name="Content Placeholder 2"/>
          <p:cNvSpPr>
            <a:spLocks noGrp="1"/>
          </p:cNvSpPr>
          <p:nvPr>
            <p:ph idx="1"/>
          </p:nvPr>
        </p:nvSpPr>
        <p:spPr>
          <a:xfrm>
            <a:off x="1069848" y="2121408"/>
            <a:ext cx="10058400" cy="580228"/>
          </a:xfrm>
        </p:spPr>
        <p:txBody>
          <a:bodyPr>
            <a:normAutofit lnSpcReduction="10000"/>
          </a:bodyPr>
          <a:lstStyle/>
          <a:p>
            <a:r>
              <a:rPr lang="en-US" dirty="0" smtClean="0"/>
              <a:t>A C2 unit is transferred from a second molecule of Xu5P to E4P to form GAP and F6P.</a:t>
            </a:r>
            <a:endParaRPr lang="en-US" dirty="0"/>
          </a:p>
        </p:txBody>
      </p:sp>
      <p:pic>
        <p:nvPicPr>
          <p:cNvPr id="4" name="Picture 2" descr="figure_14_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3435" y="2874819"/>
            <a:ext cx="8531225" cy="3582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23099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PPP Regulation</a:t>
            </a:r>
            <a:endParaRPr lang="en-US" dirty="0"/>
          </a:p>
        </p:txBody>
      </p:sp>
      <p:sp>
        <p:nvSpPr>
          <p:cNvPr id="3" name="Content Placeholder 2"/>
          <p:cNvSpPr>
            <a:spLocks noGrp="1"/>
          </p:cNvSpPr>
          <p:nvPr>
            <p:ph idx="1"/>
          </p:nvPr>
        </p:nvSpPr>
        <p:spPr>
          <a:xfrm>
            <a:off x="1069848" y="2121408"/>
            <a:ext cx="5112743" cy="4050792"/>
          </a:xfrm>
        </p:spPr>
        <p:txBody>
          <a:bodyPr/>
          <a:lstStyle/>
          <a:p>
            <a:r>
              <a:rPr lang="en-US" dirty="0" smtClean="0"/>
              <a:t>Principal products: NADPH and R5P.</a:t>
            </a:r>
          </a:p>
          <a:p>
            <a:r>
              <a:rPr lang="en-US" dirty="0" smtClean="0"/>
              <a:t>The last stage of PPP can convert R5P to </a:t>
            </a:r>
            <a:r>
              <a:rPr lang="en-US" dirty="0" err="1" smtClean="0"/>
              <a:t>glycotic</a:t>
            </a:r>
            <a:r>
              <a:rPr lang="en-US" dirty="0" smtClean="0"/>
              <a:t> intermediates. Or R5P can be used for nucleotide synthesis.</a:t>
            </a:r>
          </a:p>
          <a:p>
            <a:r>
              <a:rPr lang="en-US" dirty="0" smtClean="0"/>
              <a:t>Flux through PPP is controlled by the rate of G6P dehydrogenase reaction (PPP reaction 1)</a:t>
            </a:r>
          </a:p>
          <a:p>
            <a:r>
              <a:rPr lang="en-US" dirty="0" smtClean="0"/>
              <a:t>G6P dehydrogenase is activated by NADP</a:t>
            </a:r>
            <a:r>
              <a:rPr lang="en-US" baseline="30000" dirty="0" smtClean="0"/>
              <a:t>+</a:t>
            </a:r>
            <a:r>
              <a:rPr lang="en-US" dirty="0" smtClean="0"/>
              <a:t> and inhibited by NADPH</a:t>
            </a:r>
          </a:p>
          <a:p>
            <a:r>
              <a:rPr lang="en-US" dirty="0" smtClean="0"/>
              <a:t>G6P dehydrogenase expression in the cell also appears to be controlled by hormones. (Box 15-4)</a:t>
            </a:r>
            <a:endParaRPr lang="en-US" dirty="0"/>
          </a:p>
        </p:txBody>
      </p:sp>
      <p:pic>
        <p:nvPicPr>
          <p:cNvPr id="4" name="Picture 2" descr="voet4_fig_15_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1061" y="484632"/>
            <a:ext cx="5509573" cy="608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559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Identify where sugars other than glucose enter into glycolysis and which points of control may or may not be bypassed.</a:t>
            </a:r>
          </a:p>
          <a:p>
            <a:r>
              <a:rPr lang="en-US" dirty="0" smtClean="0"/>
              <a:t>Be able to predict the biochemical route followed by glucose molecules to optimize production of the various products of the pentose phosphate pathway (PPP)</a:t>
            </a:r>
          </a:p>
          <a:p>
            <a:r>
              <a:rPr lang="en-US" dirty="0" smtClean="0"/>
              <a:t>Know which carbons from glucose form CO</a:t>
            </a:r>
            <a:r>
              <a:rPr lang="en-US" baseline="-25000" dirty="0" smtClean="0"/>
              <a:t>2</a:t>
            </a:r>
            <a:r>
              <a:rPr lang="en-US" dirty="0" smtClean="0"/>
              <a:t> in the PPP</a:t>
            </a:r>
            <a:r>
              <a:rPr lang="en-US" dirty="0" smtClean="0"/>
              <a:t> </a:t>
            </a:r>
          </a:p>
          <a:p>
            <a:r>
              <a:rPr lang="en-US" dirty="0" smtClean="0"/>
              <a:t>State those biochemical processes in which NADPH is important.</a:t>
            </a:r>
          </a:p>
          <a:p>
            <a:r>
              <a:rPr lang="en-US" dirty="0" smtClean="0"/>
              <a:t>Develop your ability to transfer knowledge from one context to another.</a:t>
            </a:r>
          </a:p>
          <a:p>
            <a:endParaRPr lang="en-US" dirty="0"/>
          </a:p>
        </p:txBody>
      </p:sp>
    </p:spTree>
    <p:extLst>
      <p:ext uri="{BB962C8B-B14F-4D97-AF65-F5344CB8AC3E}">
        <p14:creationId xmlns:p14="http://schemas.microsoft.com/office/powerpoint/2010/main" val="646258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Metabolism of hexoses other than glucose</a:t>
            </a:r>
            <a:endParaRPr lang="en-US" dirty="0"/>
          </a:p>
        </p:txBody>
      </p:sp>
      <p:sp>
        <p:nvSpPr>
          <p:cNvPr id="3" name="Content Placeholder 2"/>
          <p:cNvSpPr>
            <a:spLocks noGrp="1"/>
          </p:cNvSpPr>
          <p:nvPr>
            <p:ph idx="1"/>
          </p:nvPr>
        </p:nvSpPr>
        <p:spPr/>
        <p:txBody>
          <a:bodyPr/>
          <a:lstStyle/>
          <a:p>
            <a:r>
              <a:rPr lang="en-US" dirty="0" smtClean="0"/>
              <a:t>Fructose, Galactose, and Mannose can all be converted to </a:t>
            </a:r>
            <a:r>
              <a:rPr lang="en-US" dirty="0" err="1" smtClean="0"/>
              <a:t>glycotic</a:t>
            </a:r>
            <a:r>
              <a:rPr lang="en-US" dirty="0" smtClean="0"/>
              <a:t> intermediates.</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49669"/>
          <a:stretch/>
        </p:blipFill>
        <p:spPr>
          <a:xfrm>
            <a:off x="5087206" y="2889446"/>
            <a:ext cx="6041042" cy="3102238"/>
          </a:xfrm>
          <a:prstGeom prst="rect">
            <a:avLst/>
          </a:prstGeom>
        </p:spPr>
      </p:pic>
      <p:pic>
        <p:nvPicPr>
          <p:cNvPr id="5" name="Picture 2" descr="voet4_fig_15_26"/>
          <p:cNvPicPr>
            <a:picLocks noChangeAspect="1" noChangeArrowheads="1"/>
          </p:cNvPicPr>
          <p:nvPr/>
        </p:nvPicPr>
        <p:blipFill rotWithShape="1">
          <a:blip r:embed="rId4">
            <a:extLst>
              <a:ext uri="{28A0092B-C50C-407E-A947-70E740481C1C}">
                <a14:useLocalDpi xmlns:a14="http://schemas.microsoft.com/office/drawing/2010/main" val="0"/>
              </a:ext>
            </a:extLst>
          </a:blip>
          <a:srcRect b="5682"/>
          <a:stretch/>
        </p:blipFill>
        <p:spPr bwMode="auto">
          <a:xfrm>
            <a:off x="1069848" y="2608117"/>
            <a:ext cx="3086516" cy="4219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029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descr="Mc08f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7636" y="263235"/>
            <a:ext cx="5715001" cy="656019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71500" y="613064"/>
            <a:ext cx="3969327" cy="563231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Fructose is metabolized </a:t>
            </a:r>
            <a:r>
              <a:rPr lang="en-US" sz="1600" dirty="0" smtClean="0"/>
              <a:t>differently in the liver than in muscle cells. </a:t>
            </a:r>
          </a:p>
          <a:p>
            <a:pPr marL="285750" indent="-285750">
              <a:buFont typeface="Arial" panose="020B0604020202020204" pitchFamily="34" charset="0"/>
              <a:buChar char="•"/>
            </a:pPr>
            <a:r>
              <a:rPr lang="en-US" dirty="0" smtClean="0"/>
              <a:t>Fructose metabolism</a:t>
            </a:r>
            <a:r>
              <a:rPr lang="en-US" sz="1400" dirty="0" smtClean="0"/>
              <a:t> in the liver by-passes PFK-1 in glycolysis, which is a major point of metabolic control. With excess fructose in the liver due to the use of high-fructose corn syrup, bypassing PFK-1 control can lead to an increase in lipid synthesis in the liver causing fatty liver.</a:t>
            </a:r>
          </a:p>
          <a:p>
            <a:endParaRPr lang="en-US" sz="1400" dirty="0"/>
          </a:p>
          <a:p>
            <a:endParaRPr lang="en-US" sz="1400" dirty="0" smtClean="0"/>
          </a:p>
          <a:p>
            <a:pPr marL="285750" indent="-285750">
              <a:buFont typeface="Arial" panose="020B0604020202020204" pitchFamily="34" charset="0"/>
              <a:buChar char="•"/>
            </a:pPr>
            <a:r>
              <a:rPr lang="en-US" dirty="0" smtClean="0"/>
              <a:t>Galactose metabolism </a:t>
            </a:r>
            <a:r>
              <a:rPr lang="en-US" sz="1400" dirty="0" smtClean="0"/>
              <a:t>occurs by converting galactose to Glucose-6-phosphate in a 4 step process. </a:t>
            </a:r>
          </a:p>
          <a:p>
            <a:pPr marL="285750" indent="-285750">
              <a:buFont typeface="Arial" panose="020B0604020202020204" pitchFamily="34" charset="0"/>
              <a:buChar char="•"/>
            </a:pPr>
            <a:r>
              <a:rPr lang="en-US" dirty="0" err="1" smtClean="0"/>
              <a:t>Galactosemia</a:t>
            </a:r>
            <a:r>
              <a:rPr lang="en-US" sz="1400" dirty="0" smtClean="0"/>
              <a:t> is a genetic disorder in which patients are deficient in the enzyme Galactose-1-phosphate </a:t>
            </a:r>
            <a:r>
              <a:rPr lang="en-US" sz="1400" dirty="0" err="1" smtClean="0"/>
              <a:t>uridylyl</a:t>
            </a:r>
            <a:r>
              <a:rPr lang="en-US" sz="1400" dirty="0" smtClean="0"/>
              <a:t> </a:t>
            </a:r>
            <a:r>
              <a:rPr lang="en-US" sz="1400" dirty="0" err="1" smtClean="0"/>
              <a:t>transferase</a:t>
            </a:r>
            <a:r>
              <a:rPr lang="en-US" sz="1400" dirty="0" smtClean="0"/>
              <a:t>. The build up of galactose-1-phosphate then causes failure to thrive, mental retardation and liver damage that may lead to death.</a:t>
            </a:r>
            <a:endParaRPr lang="en-US"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7374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Pentose phosphate pathway</a:t>
            </a:r>
            <a:endParaRPr lang="en-US" dirty="0"/>
          </a:p>
        </p:txBody>
      </p:sp>
      <p:sp>
        <p:nvSpPr>
          <p:cNvPr id="3" name="Content Placeholder 2"/>
          <p:cNvSpPr>
            <a:spLocks noGrp="1"/>
          </p:cNvSpPr>
          <p:nvPr>
            <p:ph idx="1"/>
          </p:nvPr>
        </p:nvSpPr>
        <p:spPr/>
        <p:txBody>
          <a:bodyPr/>
          <a:lstStyle/>
          <a:p>
            <a:r>
              <a:rPr lang="en-US" dirty="0" smtClean="0"/>
              <a:t>NADPH is a high energy molecule that utilizes reducing power to aid in biosynthesis. (NOT TO BE CONFUSED WITH NADH).</a:t>
            </a:r>
          </a:p>
          <a:p>
            <a:pPr lvl="1"/>
            <a:r>
              <a:rPr lang="en-US" dirty="0" smtClean="0"/>
              <a:t>NADH utilizes free energy of metabolite oxidation to synthesize ATP (seen in the ETC)</a:t>
            </a:r>
          </a:p>
          <a:p>
            <a:pPr lvl="1"/>
            <a:r>
              <a:rPr lang="en-US" dirty="0" smtClean="0"/>
              <a:t>NADPH utilizes free energy of metabolite oxidation for reductive biosynthesis. </a:t>
            </a:r>
          </a:p>
          <a:p>
            <a:endParaRPr lang="en-US" dirty="0"/>
          </a:p>
          <a:p>
            <a:r>
              <a:rPr lang="en-US" dirty="0" smtClean="0"/>
              <a:t>NADPH is generated using glucose-6-phosphate using the PPP.</a:t>
            </a:r>
          </a:p>
          <a:p>
            <a:r>
              <a:rPr lang="en-US" dirty="0" smtClean="0"/>
              <a:t>Oxidation of glucose-6-phosphate through the PPP versus glycolysis commonly occurs in the liver, mammary glands, adipose tissue and adrenal cortex.</a:t>
            </a:r>
          </a:p>
          <a:p>
            <a:pPr marL="0" indent="0">
              <a:buNone/>
            </a:pPr>
            <a:endParaRPr lang="en-US" dirty="0"/>
          </a:p>
          <a:p>
            <a:pPr marL="0" indent="0">
              <a:buNone/>
            </a:pPr>
            <a:r>
              <a:rPr lang="en-US" dirty="0" smtClean="0"/>
              <a:t>3 G6P + 6 NADP</a:t>
            </a:r>
            <a:r>
              <a:rPr lang="en-US" baseline="30000" dirty="0" smtClean="0"/>
              <a:t>+</a:t>
            </a:r>
            <a:r>
              <a:rPr lang="en-US" dirty="0" smtClean="0"/>
              <a:t> + 3 H</a:t>
            </a:r>
            <a:r>
              <a:rPr lang="en-US" baseline="-25000" dirty="0" smtClean="0"/>
              <a:t>2</a:t>
            </a:r>
            <a:r>
              <a:rPr lang="en-US" dirty="0" smtClean="0"/>
              <a:t>O </a:t>
            </a:r>
            <a:r>
              <a:rPr lang="en-US" dirty="0" smtClean="0">
                <a:sym typeface="Wingdings" panose="05000000000000000000" pitchFamily="2" charset="2"/>
              </a:rPr>
              <a:t> 6 NADPH + 6 H</a:t>
            </a:r>
            <a:r>
              <a:rPr lang="en-US" baseline="30000" dirty="0" smtClean="0">
                <a:sym typeface="Wingdings" panose="05000000000000000000" pitchFamily="2" charset="2"/>
              </a:rPr>
              <a:t>+</a:t>
            </a:r>
            <a:r>
              <a:rPr lang="en-US" dirty="0" smtClean="0">
                <a:sym typeface="Wingdings" panose="05000000000000000000" pitchFamily="2" charset="2"/>
              </a:rPr>
              <a:t> +3 CO</a:t>
            </a:r>
            <a:r>
              <a:rPr lang="en-US" baseline="-25000" dirty="0" smtClean="0">
                <a:sym typeface="Wingdings" panose="05000000000000000000" pitchFamily="2" charset="2"/>
              </a:rPr>
              <a:t>2</a:t>
            </a:r>
            <a:r>
              <a:rPr lang="en-US" dirty="0" smtClean="0">
                <a:sym typeface="Wingdings" panose="05000000000000000000" pitchFamily="2" charset="2"/>
              </a:rPr>
              <a:t> + 2 F6P + GAP</a:t>
            </a:r>
            <a:endParaRPr lang="en-US" baseline="30000" dirty="0"/>
          </a:p>
        </p:txBody>
      </p:sp>
    </p:spTree>
    <p:extLst>
      <p:ext uri="{BB962C8B-B14F-4D97-AF65-F5344CB8AC3E}">
        <p14:creationId xmlns:p14="http://schemas.microsoft.com/office/powerpoint/2010/main" val="3973635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stages of PPP</a:t>
            </a:r>
            <a:endParaRPr lang="en-US" dirty="0"/>
          </a:p>
        </p:txBody>
      </p:sp>
      <p:sp>
        <p:nvSpPr>
          <p:cNvPr id="3" name="Content Placeholder 2"/>
          <p:cNvSpPr>
            <a:spLocks noGrp="1"/>
          </p:cNvSpPr>
          <p:nvPr>
            <p:ph idx="1"/>
          </p:nvPr>
        </p:nvSpPr>
        <p:spPr/>
        <p:txBody>
          <a:bodyPr/>
          <a:lstStyle/>
          <a:p>
            <a:r>
              <a:rPr lang="en-US" dirty="0" smtClean="0"/>
              <a:t>Stage 1: oxidation reactions (1 – 3) which yield NADPH and ribulose-5-phosphate</a:t>
            </a:r>
          </a:p>
          <a:p>
            <a:r>
              <a:rPr lang="en-US" dirty="0" smtClean="0"/>
              <a:t>Stage 2: isomerization and epimerization reactions (4-5) which transform ribulose-5-phosphate to ribose-5-phosphate or to xylulose-5-phosphate</a:t>
            </a:r>
          </a:p>
          <a:p>
            <a:r>
              <a:rPr lang="en-US" dirty="0" smtClean="0"/>
              <a:t>Stage 3: A series of C-C bond cleavage and formation reactions (6-8) that convert two molecules of xylulose-5-phosphate and one molecule of R5P to two molecules of F6P and one molecule of GAP.</a:t>
            </a:r>
          </a:p>
          <a:p>
            <a:endParaRPr lang="en-US" dirty="0"/>
          </a:p>
          <a:p>
            <a:r>
              <a:rPr lang="en-US" dirty="0" smtClean="0"/>
              <a:t>Stages 2 and 3 are freely reversible</a:t>
            </a:r>
            <a:endParaRPr lang="en-US" dirty="0"/>
          </a:p>
        </p:txBody>
      </p:sp>
    </p:spTree>
    <p:extLst>
      <p:ext uri="{BB962C8B-B14F-4D97-AF65-F5344CB8AC3E}">
        <p14:creationId xmlns:p14="http://schemas.microsoft.com/office/powerpoint/2010/main" val="1571544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 Step 1</a:t>
            </a:r>
            <a:endParaRPr lang="en-US" dirty="0"/>
          </a:p>
        </p:txBody>
      </p:sp>
      <p:pic>
        <p:nvPicPr>
          <p:cNvPr id="4" name="Picture 2" descr="voet4_figun_15_p5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2629" y="1889090"/>
            <a:ext cx="6958444" cy="3514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93618" y="2093976"/>
            <a:ext cx="2306782" cy="923330"/>
          </a:xfrm>
          <a:prstGeom prst="rect">
            <a:avLst/>
          </a:prstGeom>
          <a:noFill/>
        </p:spPr>
        <p:txBody>
          <a:bodyPr wrap="square" rtlCol="0">
            <a:spAutoFit/>
          </a:bodyPr>
          <a:lstStyle/>
          <a:p>
            <a:r>
              <a:rPr lang="en-US" dirty="0" smtClean="0"/>
              <a:t>This enzyme is strongly inhibited by NADPH</a:t>
            </a:r>
            <a:endParaRPr lang="en-US" dirty="0"/>
          </a:p>
        </p:txBody>
      </p:sp>
    </p:spTree>
    <p:extLst>
      <p:ext uri="{BB962C8B-B14F-4D97-AF65-F5344CB8AC3E}">
        <p14:creationId xmlns:p14="http://schemas.microsoft.com/office/powerpoint/2010/main" val="1511972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304038"/>
            <a:ext cx="10058400" cy="1609344"/>
          </a:xfrm>
        </p:spPr>
        <p:txBody>
          <a:bodyPr/>
          <a:lstStyle/>
          <a:p>
            <a:r>
              <a:rPr lang="en-US" dirty="0" smtClean="0"/>
              <a:t>Stage 1: Step 2 and Step 3</a:t>
            </a:r>
            <a:endParaRPr lang="en-US" dirty="0"/>
          </a:p>
        </p:txBody>
      </p:sp>
      <p:sp>
        <p:nvSpPr>
          <p:cNvPr id="3" name="Content Placeholder 2"/>
          <p:cNvSpPr>
            <a:spLocks noGrp="1"/>
          </p:cNvSpPr>
          <p:nvPr>
            <p:ph idx="1"/>
          </p:nvPr>
        </p:nvSpPr>
        <p:spPr>
          <a:xfrm>
            <a:off x="596854" y="1598849"/>
            <a:ext cx="11004388" cy="1015192"/>
          </a:xfrm>
        </p:spPr>
        <p:txBody>
          <a:bodyPr/>
          <a:lstStyle/>
          <a:p>
            <a:r>
              <a:rPr lang="en-US" dirty="0" smtClean="0"/>
              <a:t>Formation of Ru5P completes the oxidative stage of PPP. For each molecule of G6P that enters PPP, we get 2 molecules of NADPH at this stage.</a:t>
            </a:r>
            <a:endParaRPr lang="en-US" dirty="0"/>
          </a:p>
        </p:txBody>
      </p:sp>
      <p:pic>
        <p:nvPicPr>
          <p:cNvPr id="4" name="Picture 2" descr="voet4_fig_15_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9848" y="3304310"/>
            <a:ext cx="8531225" cy="296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9142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step 4 and 5</a:t>
            </a:r>
            <a:endParaRPr lang="en-US" dirty="0"/>
          </a:p>
        </p:txBody>
      </p:sp>
      <p:pic>
        <p:nvPicPr>
          <p:cNvPr id="4" name="Picture 2" descr="voet4_fig_15_30"/>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3936" t="-397" b="31740"/>
          <a:stretch/>
        </p:blipFill>
        <p:spPr bwMode="auto">
          <a:xfrm>
            <a:off x="7013864" y="484632"/>
            <a:ext cx="3761508" cy="6102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87136" y="2909230"/>
            <a:ext cx="5215821" cy="2031325"/>
          </a:xfrm>
          <a:prstGeom prst="rect">
            <a:avLst/>
          </a:prstGeom>
          <a:noFill/>
        </p:spPr>
        <p:txBody>
          <a:bodyPr wrap="square" rtlCol="0">
            <a:spAutoFit/>
          </a:bodyPr>
          <a:lstStyle/>
          <a:p>
            <a:r>
              <a:rPr lang="en-US" dirty="0" smtClean="0"/>
              <a:t>Whether or not Ru5P is converted to R5P or Xu5P depends on the needs of the cells. In rapidly dividing cells, where DNA synthesis is in high demand, R5P production is high (R5P is a precursor in nucleotide biosynthesis). If PPP is used </a:t>
            </a:r>
            <a:r>
              <a:rPr lang="en-US" dirty="0" err="1" smtClean="0"/>
              <a:t>primarly</a:t>
            </a:r>
            <a:r>
              <a:rPr lang="en-US" dirty="0" smtClean="0"/>
              <a:t> for NADPH production, however, Xu5P is synthesized twice as much as R5P.  </a:t>
            </a:r>
            <a:endParaRPr lang="en-US" dirty="0"/>
          </a:p>
        </p:txBody>
      </p:sp>
    </p:spTree>
    <p:extLst>
      <p:ext uri="{BB962C8B-B14F-4D97-AF65-F5344CB8AC3E}">
        <p14:creationId xmlns:p14="http://schemas.microsoft.com/office/powerpoint/2010/main" val="28555893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TC103090434[[fn=Wood Type]]</Template>
  <TotalTime>247</TotalTime>
  <Words>1917</Words>
  <Application>Microsoft Office PowerPoint</Application>
  <PresentationFormat>Widescreen</PresentationFormat>
  <Paragraphs>79</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Rockwell</vt:lpstr>
      <vt:lpstr>Rockwell Condensed</vt:lpstr>
      <vt:lpstr>Wingdings</vt:lpstr>
      <vt:lpstr>Wood Type</vt:lpstr>
      <vt:lpstr>Ch 15. Metabolism of other sugars and the pentose phosphate pathway</vt:lpstr>
      <vt:lpstr>Learning Objectives</vt:lpstr>
      <vt:lpstr>Metabolism of hexoses other than glucose</vt:lpstr>
      <vt:lpstr>PowerPoint Presentation</vt:lpstr>
      <vt:lpstr>Pentose phosphate pathway</vt:lpstr>
      <vt:lpstr>Three stages of PPP</vt:lpstr>
      <vt:lpstr>Stage 1: Step 1</vt:lpstr>
      <vt:lpstr>Stage 1: Step 2 and Step 3</vt:lpstr>
      <vt:lpstr>Stage 2: step 4 and 5</vt:lpstr>
      <vt:lpstr>Stage 3: Step 6</vt:lpstr>
      <vt:lpstr>Stage 3: Step 7</vt:lpstr>
      <vt:lpstr>Stage 3: step 8</vt:lpstr>
      <vt:lpstr>PPP Regulation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15. Metabolism of other sugars and the pentose phosphate pathway</dc:title>
  <dc:creator>Hayden, Katherine Leigh</dc:creator>
  <cp:lastModifiedBy>Hayden, Katherine Leigh</cp:lastModifiedBy>
  <cp:revision>23</cp:revision>
  <dcterms:created xsi:type="dcterms:W3CDTF">2014-10-24T16:12:12Z</dcterms:created>
  <dcterms:modified xsi:type="dcterms:W3CDTF">2018-10-16T19:53:40Z</dcterms:modified>
</cp:coreProperties>
</file>