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notesMasterIdLst>
    <p:notesMasterId r:id="rId16"/>
  </p:notesMasterIdLst>
  <p:sldIdLst>
    <p:sldId id="256" r:id="rId2"/>
    <p:sldId id="258" r:id="rId3"/>
    <p:sldId id="257" r:id="rId4"/>
    <p:sldId id="259" r:id="rId5"/>
    <p:sldId id="260" r:id="rId6"/>
    <p:sldId id="261" r:id="rId7"/>
    <p:sldId id="262" r:id="rId8"/>
    <p:sldId id="263" r:id="rId9"/>
    <p:sldId id="265" r:id="rId10"/>
    <p:sldId id="266" r:id="rId11"/>
    <p:sldId id="267" r:id="rId12"/>
    <p:sldId id="268" r:id="rId13"/>
    <p:sldId id="269" r:id="rId14"/>
    <p:sldId id="270" r:id="rId1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62326" autoAdjust="0"/>
  </p:normalViewPr>
  <p:slideViewPr>
    <p:cSldViewPr snapToGrid="0">
      <p:cViewPr varScale="1">
        <p:scale>
          <a:sx n="72" d="100"/>
          <a:sy n="72" d="100"/>
        </p:scale>
        <p:origin x="207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89C629D-71F1-4A68-AB91-DB851D8FA914}" type="datetimeFigureOut">
              <a:rPr lang="en-US" smtClean="0"/>
              <a:t>10/29/2018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64FC812-BC47-4D5E-9FB8-C2676A176972}" type="slidenum">
              <a:rPr lang="en-US" smtClean="0"/>
              <a:t>‹#›</a:t>
            </a:fld>
            <a:endParaRPr lang="en-US"/>
          </a:p>
        </p:txBody>
      </p:sp>
    </p:spTree>
    <p:extLst>
      <p:ext uri="{BB962C8B-B14F-4D97-AF65-F5344CB8AC3E}">
        <p14:creationId xmlns:p14="http://schemas.microsoft.com/office/powerpoint/2010/main" val="1513593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In this lecture, we will be covering</a:t>
            </a:r>
            <a:r>
              <a:rPr lang="en-US" baseline="0" dirty="0" smtClean="0"/>
              <a:t> Chapter 16 on glycogen metabolism (how do we add glucose and removed glucose from this complex carbohydrate) and gluconeogenesis (how does the cell make glucose from pyruvate). </a:t>
            </a:r>
            <a:r>
              <a:rPr lang="en-US" dirty="0" smtClean="0"/>
              <a:t>In class, we will then apply the content discussed in this</a:t>
            </a:r>
            <a:r>
              <a:rPr lang="en-US" baseline="0" dirty="0" smtClean="0"/>
              <a:t> lecture to activity S30 from the workbook in order to solve a more complex and open-ended problem. </a:t>
            </a:r>
            <a:endParaRPr lang="en-US" dirty="0" smtClean="0"/>
          </a:p>
          <a:p>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1</a:t>
            </a:fld>
            <a:endParaRPr lang="en-US"/>
          </a:p>
        </p:txBody>
      </p:sp>
    </p:spTree>
    <p:extLst>
      <p:ext uri="{BB962C8B-B14F-4D97-AF65-F5344CB8AC3E}">
        <p14:creationId xmlns:p14="http://schemas.microsoft.com/office/powerpoint/2010/main" val="3982094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have discussed</a:t>
            </a:r>
            <a:r>
              <a:rPr lang="en-US" baseline="0" dirty="0" smtClean="0"/>
              <a:t> in previous in-class activities, most of the reactions in glycolysis and gluconeogenesis are the same as most of the enzymes that regulated the near equilibrium steps are reversible. The only differences we see are those steps that have large drops in free energy and are therefor irreversible. For these steps, the cell must utilize different enzymes (sometimes more than one) in order to reverse the reactions. These steps in glycolysis are step 1 (hexokinase), step 3 (phosphofructokinase) and step 3 (pyruvate kinase); all of which have large negative delta G’s.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10</a:t>
            </a:fld>
            <a:endParaRPr lang="en-US"/>
          </a:p>
        </p:txBody>
      </p:sp>
    </p:spTree>
    <p:extLst>
      <p:ext uri="{BB962C8B-B14F-4D97-AF65-F5344CB8AC3E}">
        <p14:creationId xmlns:p14="http://schemas.microsoft.com/office/powerpoint/2010/main" val="2146363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Looking from the perspective of</a:t>
            </a:r>
            <a:r>
              <a:rPr lang="en-US" baseline="0" dirty="0" smtClean="0"/>
              <a:t> gluconeogenesis, the first step we must reverse is the last step in glycolysis or the step in which PEP is converted to Pyruvate. In order to convert pyruvate back to PEP, the cell actually utilizes two different reaction steps. In step one, pyruvate carboxylase converts pyruvate to </a:t>
            </a:r>
            <a:r>
              <a:rPr lang="en-US" baseline="0" dirty="0" err="1" smtClean="0"/>
              <a:t>oxaloaceteate</a:t>
            </a:r>
            <a:r>
              <a:rPr lang="en-US" baseline="0" dirty="0" smtClean="0"/>
              <a:t> using both ATP hydrolysis to drive the reaction and bicarbonate as a co-substrate.  PEP carboxylase then converts oxaloacetate to PEP using GTP as a phosphoryl-group donor and to help drive the reaction. During this step, we also release a molecule of CO2.</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11</a:t>
            </a:fld>
            <a:endParaRPr lang="en-US"/>
          </a:p>
        </p:txBody>
      </p:sp>
    </p:spTree>
    <p:extLst>
      <p:ext uri="{BB962C8B-B14F-4D97-AF65-F5344CB8AC3E}">
        <p14:creationId xmlns:p14="http://schemas.microsoft.com/office/powerpoint/2010/main" val="1575343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enzyme used to convert pyruvate to </a:t>
            </a:r>
            <a:r>
              <a:rPr lang="en-US" dirty="0" err="1" smtClean="0"/>
              <a:t>oxaloacate</a:t>
            </a:r>
            <a:r>
              <a:rPr lang="en-US" baseline="0" dirty="0" smtClean="0"/>
              <a:t> only occurs inside the mitochondria. So in order for gluconeogenesis to occur, pyruvate must be transported inside the mitochondria, where it is converted to OAA. OAA can then be converted to either malate or aspartate, shuttled back into the cytosol through the malate/aspartate shuttle, and then converted back to OAA. Once OAA is in the cytosol, it can then be converted to PEP and gluconeogenesis can continue. Alternatively, we can also convert OAA into PEP within the mitochondria, and then transport PEP back into the cytoplasm.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12</a:t>
            </a:fld>
            <a:endParaRPr lang="en-US"/>
          </a:p>
        </p:txBody>
      </p:sp>
    </p:spTree>
    <p:extLst>
      <p:ext uri="{BB962C8B-B14F-4D97-AF65-F5344CB8AC3E}">
        <p14:creationId xmlns:p14="http://schemas.microsoft.com/office/powerpoint/2010/main" val="1763039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PEP to FBP, we can utilize all the same reversible enzymes seen in glycolysis; but to convert FBP back to F6P, we utilize a fructose 1-6 bisphosphate to hydrolyze off one of the phosphates, followed by isomerization and a subsequent hydrolysis to remove the second phosphate group from G6P to finally make glucose. In the end, it costs the cell an equivalence of 6 ATP molecules in order to convert 2 pyruvate molecules back to 1 glucose molecule. This glucose can then be used in other metabolic pathways, or transported from the liver to other tissues for use in glycolysis until dietary glucose is replenished.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13</a:t>
            </a:fld>
            <a:endParaRPr lang="en-US"/>
          </a:p>
        </p:txBody>
      </p:sp>
    </p:spTree>
    <p:extLst>
      <p:ext uri="{BB962C8B-B14F-4D97-AF65-F5344CB8AC3E}">
        <p14:creationId xmlns:p14="http://schemas.microsoft.com/office/powerpoint/2010/main" val="3115118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mentioned in glycolysis,</a:t>
            </a:r>
            <a:r>
              <a:rPr lang="en-US" baseline="0" dirty="0" smtClean="0"/>
              <a:t> the hormones insulin and glucagon control which process is occurring in the cell. When insulin is released, it activates PFK2 which in turns makes fructose-2,6-bisphosphate which activates PFK1 in glycolysis and inhibits </a:t>
            </a:r>
            <a:r>
              <a:rPr lang="en-US" baseline="0" dirty="0" err="1" smtClean="0"/>
              <a:t>FBPase</a:t>
            </a:r>
            <a:r>
              <a:rPr lang="en-US" baseline="0" dirty="0" smtClean="0"/>
              <a:t> in gluconeogenesis. Additionally, acetyl CoA (a buildup intermediate if the TCA is shut down) activates pyruvate carboxylase, therefore activating gluconeogenesis, while alanine inhibits pyruvate kinase (therefore stopping glycolysis). Additionally, insulin can inhibit the expression of the </a:t>
            </a:r>
            <a:r>
              <a:rPr lang="en-US" baseline="0" dirty="0" err="1" smtClean="0"/>
              <a:t>gluconeogenic</a:t>
            </a:r>
            <a:r>
              <a:rPr lang="en-US" baseline="0" dirty="0" smtClean="0"/>
              <a:t> enzyme PEPCK, while high levels of </a:t>
            </a:r>
            <a:r>
              <a:rPr lang="en-US" baseline="0" dirty="0" err="1" smtClean="0"/>
              <a:t>cAMP</a:t>
            </a:r>
            <a:r>
              <a:rPr lang="en-US" baseline="0" dirty="0" smtClean="0"/>
              <a:t> due to the detection of the hormone glucagon promotes the expression of PEPCK, </a:t>
            </a:r>
            <a:r>
              <a:rPr lang="en-US" baseline="0" dirty="0" err="1" smtClean="0"/>
              <a:t>FBPase</a:t>
            </a:r>
            <a:r>
              <a:rPr lang="en-US" baseline="0" dirty="0" smtClean="0"/>
              <a:t>, and glucose-6-phosphatase; while simultaneously repressing the expression of </a:t>
            </a:r>
            <a:r>
              <a:rPr lang="en-US" baseline="0" dirty="0" err="1" smtClean="0"/>
              <a:t>glucokinase</a:t>
            </a:r>
            <a:r>
              <a:rPr lang="en-US" baseline="0" dirty="0" smtClean="0"/>
              <a:t>, PFK-1 and PFK-2. </a:t>
            </a:r>
          </a:p>
          <a:p>
            <a:endParaRPr lang="en-US" baseline="0" dirty="0" smtClean="0"/>
          </a:p>
          <a:p>
            <a:r>
              <a:rPr lang="en-US" baseline="0" dirty="0" smtClean="0"/>
              <a:t>In class, we will further explore this combination of metabolic and hormonal control in glucose metabolism; and we will also look at the role that 2,3-BPG plays in regulating glycolysis and gluconeogenesis. </a:t>
            </a:r>
            <a:r>
              <a:rPr lang="en-US" baseline="0" smtClean="0"/>
              <a:t>See you then!</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14</a:t>
            </a:fld>
            <a:endParaRPr lang="en-US"/>
          </a:p>
        </p:txBody>
      </p:sp>
    </p:spTree>
    <p:extLst>
      <p:ext uri="{BB962C8B-B14F-4D97-AF65-F5344CB8AC3E}">
        <p14:creationId xmlns:p14="http://schemas.microsoft.com/office/powerpoint/2010/main" val="721769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Meeting</a:t>
            </a:r>
            <a:r>
              <a:rPr lang="en-US" baseline="0" dirty="0" smtClean="0"/>
              <a:t> these following learning outcomes will help you to prepare for class, as well as the exam. In this video we will compare and contrast glycogen synthesis and breakdown; discuss how this is regulated, discuss the role of phosphorylating enzymes in order to activate and/or deactivate enzymes, analyze the role of the hormones insulin and glucagon in the regulation of glycogen metabolism (remember, we already looked at how these enzymes regulate glycolysis in the last unit, so you may want to take a moment and review their roles in glycolysis). We will then compare and contrast glycolysis and gluconeogenesis (which we have already done in class a few times, but more formally here). Then when we meet in class, we will apply this content to align all the various ways in which we regulate glycolysis verses gluconeogenesis in the liver.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2</a:t>
            </a:fld>
            <a:endParaRPr lang="en-US"/>
          </a:p>
        </p:txBody>
      </p:sp>
    </p:spTree>
    <p:extLst>
      <p:ext uri="{BB962C8B-B14F-4D97-AF65-F5344CB8AC3E}">
        <p14:creationId xmlns:p14="http://schemas.microsoft.com/office/powerpoint/2010/main" val="3009296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we start discussing glycogen metabolism, its important for us to refocus on the key metabolite: Glucose-6-Phosphate. This metabolite is unique because it is the intersection between glycogen metabolism, glycolysis, gluconeogenesis and the pentose phosphate pathway. The direction in which G6P will go depends completely on the needs of the cell. For instance, if the cell is getting ready for cellular division, then some G6P will go into the PPP to make the ribose-5-phoshphate needed for DNA replication, and some will go through glycolysis to make the pyruvate needed for amino acid synthesis, and to make acetyl CoA for the citric acid cycle to help make more ATP. Otherwise, if the cell is in a resting state, with sufficient ATP and other macromolecules, then G6P may be shuttled into glycogen synthesis for long term storage.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3</a:t>
            </a:fld>
            <a:endParaRPr lang="en-US"/>
          </a:p>
        </p:txBody>
      </p:sp>
    </p:spTree>
    <p:extLst>
      <p:ext uri="{BB962C8B-B14F-4D97-AF65-F5344CB8AC3E}">
        <p14:creationId xmlns:p14="http://schemas.microsoft.com/office/powerpoint/2010/main" val="3677264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may recall from chapter 8, glycogen is the glucose polymer used by the animal cell to store glucose. Each</a:t>
            </a:r>
            <a:r>
              <a:rPr lang="en-US" baseline="0" dirty="0" smtClean="0"/>
              <a:t> glycogen molecules contains polymers of glucose linked through alpha 1-4 linkages with multiple a1-6 branch points, giving multiple </a:t>
            </a:r>
            <a:r>
              <a:rPr lang="en-US" baseline="0" dirty="0" err="1" smtClean="0"/>
              <a:t>nonreducing</a:t>
            </a:r>
            <a:r>
              <a:rPr lang="en-US" baseline="0" dirty="0" smtClean="0"/>
              <a:t> ends. It is from these </a:t>
            </a:r>
            <a:r>
              <a:rPr lang="en-US" baseline="0" dirty="0" err="1" smtClean="0"/>
              <a:t>nonreducing</a:t>
            </a:r>
            <a:r>
              <a:rPr lang="en-US" baseline="0" dirty="0" smtClean="0"/>
              <a:t> ends that glucose molecules are rapidly cleaved using 3 different enzymes, glycogen phosphorylase, glycogen debranching enzyme, and </a:t>
            </a:r>
            <a:r>
              <a:rPr lang="en-US" baseline="0" dirty="0" err="1" smtClean="0"/>
              <a:t>phsophoglucomutase</a:t>
            </a:r>
            <a:r>
              <a:rPr lang="en-US" baseline="0" dirty="0" smtClean="0"/>
              <a:t>. This highly branched structure is what allows the cell to rapidly free and mobilize multiple glucose molecules at a time. </a:t>
            </a:r>
          </a:p>
          <a:p>
            <a:endParaRPr lang="en-US" baseline="0" dirty="0" smtClean="0"/>
          </a:p>
          <a:p>
            <a:r>
              <a:rPr lang="en-US" baseline="0" dirty="0" smtClean="0"/>
              <a:t>Glycogen phosphorylase cleaves glucose molecules from one of the non-reducing ends using a phosphate group substitution to make Glucose-1-phosphate. The Glycogen debranching enzymes helps to relocate branches as glycogen </a:t>
            </a:r>
            <a:r>
              <a:rPr lang="en-US" baseline="0" dirty="0" err="1" smtClean="0"/>
              <a:t>phorphorylase</a:t>
            </a:r>
            <a:r>
              <a:rPr lang="en-US" baseline="0" dirty="0" smtClean="0"/>
              <a:t> gets close to a branching fork, and </a:t>
            </a:r>
            <a:r>
              <a:rPr lang="en-US" baseline="0" dirty="0" err="1" smtClean="0"/>
              <a:t>phosphoglycomutase</a:t>
            </a:r>
            <a:r>
              <a:rPr lang="en-US" baseline="0" dirty="0" smtClean="0"/>
              <a:t> converts G1P to that recognizable G6P metabolite from glycolysis.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4</a:t>
            </a:fld>
            <a:endParaRPr lang="en-US"/>
          </a:p>
        </p:txBody>
      </p:sp>
    </p:spTree>
    <p:extLst>
      <p:ext uri="{BB962C8B-B14F-4D97-AF65-F5344CB8AC3E}">
        <p14:creationId xmlns:p14="http://schemas.microsoft.com/office/powerpoint/2010/main" val="205633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Again, glycogen phosphorylase is the enzyme that cleaves a molecule of glucose from one of the many non-reducing ends of glycogen to produce a free molecule of glucose-1-phosphate. It is activated by AMP and inhibited by ATP, G6P and glucose. Activation of this enzyme however must</a:t>
            </a:r>
            <a:r>
              <a:rPr lang="en-US" baseline="0" dirty="0" smtClean="0"/>
              <a:t> first be initiated by glucagon, the hormone that signals when our blood sugar is low. Glucagon then triggers phosphorylation of</a:t>
            </a:r>
            <a:r>
              <a:rPr lang="en-US" dirty="0" smtClean="0"/>
              <a:t> the enzyme,</a:t>
            </a:r>
            <a:r>
              <a:rPr lang="en-US" baseline="0" dirty="0" smtClean="0"/>
              <a:t> which then </a:t>
            </a:r>
            <a:r>
              <a:rPr lang="en-US" dirty="0" smtClean="0"/>
              <a:t>utilizes</a:t>
            </a:r>
            <a:r>
              <a:rPr lang="en-US" baseline="0" dirty="0" smtClean="0"/>
              <a:t> cofactor PLP (a vitamin B12 derivative) to help coordinate that phosphate group with the terminal glucose on one of the branches glycogen. PLP also aides in the acid/base catalysis to cleave glucose. This enzyme can then continue to cleave glucose molecules from a branch of glycogen until it reaches 5-4 molecules away from a fork. At that point, the enzyme can not fit into the space and we must utilize the second enzyme we mentioned earlier…</a:t>
            </a:r>
          </a:p>
          <a:p>
            <a:endParaRPr lang="en-US" baseline="0" dirty="0" smtClean="0"/>
          </a:p>
        </p:txBody>
      </p:sp>
      <p:sp>
        <p:nvSpPr>
          <p:cNvPr id="4" name="Slide Number Placeholder 3"/>
          <p:cNvSpPr>
            <a:spLocks noGrp="1"/>
          </p:cNvSpPr>
          <p:nvPr>
            <p:ph type="sldNum" sz="quarter" idx="10"/>
          </p:nvPr>
        </p:nvSpPr>
        <p:spPr/>
        <p:txBody>
          <a:bodyPr/>
          <a:lstStyle/>
          <a:p>
            <a:fld id="{564FC812-BC47-4D5E-9FB8-C2676A176972}" type="slidenum">
              <a:rPr lang="en-US" smtClean="0"/>
              <a:t>5</a:t>
            </a:fld>
            <a:endParaRPr lang="en-US"/>
          </a:p>
        </p:txBody>
      </p:sp>
    </p:spTree>
    <p:extLst>
      <p:ext uri="{BB962C8B-B14F-4D97-AF65-F5344CB8AC3E}">
        <p14:creationId xmlns:p14="http://schemas.microsoft.com/office/powerpoint/2010/main" val="4139425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glycogen debranching enzyme. This enzyme transfers a tri-saccharide unit from</a:t>
            </a:r>
            <a:r>
              <a:rPr lang="en-US" baseline="0" dirty="0" smtClean="0"/>
              <a:t> the diminishing branch to another branch end, allowing glycogen phosphorylase to continue working on the newly extended end, while the remaining 1 or 2 glucose molecules that are at the first end can actually be cleaved by glycogen debranching enzyme through </a:t>
            </a:r>
            <a:r>
              <a:rPr lang="en-US" baseline="0" dirty="0" err="1" smtClean="0"/>
              <a:t>hydrophysis</a:t>
            </a:r>
            <a:r>
              <a:rPr lang="en-US" baseline="0" dirty="0" smtClean="0"/>
              <a:t> to give free glucose.</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6</a:t>
            </a:fld>
            <a:endParaRPr lang="en-US"/>
          </a:p>
        </p:txBody>
      </p:sp>
    </p:spTree>
    <p:extLst>
      <p:ext uri="{BB962C8B-B14F-4D97-AF65-F5344CB8AC3E}">
        <p14:creationId xmlns:p14="http://schemas.microsoft.com/office/powerpoint/2010/main" val="3702009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Adding excess glucose molecules to glycogen</a:t>
            </a:r>
            <a:r>
              <a:rPr lang="en-US" baseline="0" dirty="0" smtClean="0"/>
              <a:t> requires 4 steps. First, G6P is converted to G1P using the reversible enzyme </a:t>
            </a:r>
            <a:r>
              <a:rPr lang="en-US" baseline="0" dirty="0" err="1" smtClean="0"/>
              <a:t>phosphoglucomutase</a:t>
            </a:r>
            <a:r>
              <a:rPr lang="en-US" baseline="0" dirty="0" smtClean="0"/>
              <a:t>; then we exchange the phosphate group on G1P with a UDP group from UTP to make UDP-glucose using UDP-glucose </a:t>
            </a:r>
            <a:r>
              <a:rPr lang="en-US" baseline="0" dirty="0" err="1" smtClean="0"/>
              <a:t>pyrophosphorylase</a:t>
            </a:r>
            <a:r>
              <a:rPr lang="en-US" baseline="0" dirty="0" smtClean="0"/>
              <a:t>. Because this transfer reaction is coupled with the hydrolysis of pyrophosphate, this reaction is highly exergonic and irreversible. The enzyme glycogen synthase then transfer glucose to one of the non-reducing ends through C4 of glucose, releasing UDP. The branching enzyme can then create new forks and branches as glucose molecules are added.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7</a:t>
            </a:fld>
            <a:endParaRPr lang="en-US"/>
          </a:p>
        </p:txBody>
      </p:sp>
    </p:spTree>
    <p:extLst>
      <p:ext uri="{BB962C8B-B14F-4D97-AF65-F5344CB8AC3E}">
        <p14:creationId xmlns:p14="http://schemas.microsoft.com/office/powerpoint/2010/main" val="159463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synthesis</a:t>
            </a:r>
            <a:r>
              <a:rPr lang="en-US" baseline="0" dirty="0" smtClean="0"/>
              <a:t> or breakdown of glycogen is regulated through a number of different hormonal and metabolic controls. The breakdown of glycogen to release glucose is activated by the hormone glucagon in liver cells and epinephrine in muscle cells; while the hormone insulin initiates synthesis. When either glucagon for liver cells or epinephrine for muscle cells is sensed by cellular receptors, a </a:t>
            </a:r>
            <a:r>
              <a:rPr lang="en-US" baseline="0" dirty="0" err="1" smtClean="0"/>
              <a:t>phosphorypation</a:t>
            </a:r>
            <a:r>
              <a:rPr lang="en-US" baseline="0" dirty="0" smtClean="0"/>
              <a:t> cascade mediated by adenylate cyclase is activated. This cascade then sequentially activates a series of kinases which eventually phosphorylates and activates glycogen phosphorylase, that first enzyme in glycogen metabolism that breaks down and frees up G1P that can be converted into G6P. Alternatively, when insulin is sensed by the cell, this cascade is turned off, and dephosphorylating enzymes are activated </a:t>
            </a:r>
            <a:r>
              <a:rPr lang="en-US" baseline="0" dirty="0" err="1" smtClean="0"/>
              <a:t>inorder</a:t>
            </a:r>
            <a:r>
              <a:rPr lang="en-US" baseline="0" dirty="0" smtClean="0"/>
              <a:t> to inactive glycogen phosphatase and activate glycogen synthase. </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8</a:t>
            </a:fld>
            <a:endParaRPr lang="en-US"/>
          </a:p>
        </p:txBody>
      </p:sp>
    </p:spTree>
    <p:extLst>
      <p:ext uri="{BB962C8B-B14F-4D97-AF65-F5344CB8AC3E}">
        <p14:creationId xmlns:p14="http://schemas.microsoft.com/office/powerpoint/2010/main" val="1763316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now shift,</a:t>
            </a:r>
            <a:r>
              <a:rPr lang="en-US" baseline="0" dirty="0" smtClean="0"/>
              <a:t> and discuss gluconeogenesis. As you recall, gluconeogenesis is the process by which glucose can be synthesized when dietary glucose and glucagon has been exhausted by the cell using non-carbohydrate precursors such as metabolites in the break down of fats or amino acids. This process primarily only occurs in the liver (though sometimes can occur in the kidney); so if the brain, heart or muscle have depleted their glycogen stores and free blood glucose; they depend on the liver to help synthesize more glucose. While a number different sources can be used as precursors for </a:t>
            </a:r>
            <a:r>
              <a:rPr lang="en-US" baseline="0" dirty="0" err="1" smtClean="0"/>
              <a:t>glucogenogensis</a:t>
            </a:r>
            <a:r>
              <a:rPr lang="en-US" baseline="0" dirty="0" smtClean="0"/>
              <a:t>, they all must first go through the citric acid cycle intermediate of oxaloacetate. Later in the term, we will explore how various byproducts of protein and fat catabolism can be used to help generate ATP and glucose. But first, let us just focus on how gluconeogenesis differs from glycolysis and how it is regulated.</a:t>
            </a:r>
            <a:endParaRPr lang="en-US" dirty="0"/>
          </a:p>
        </p:txBody>
      </p:sp>
      <p:sp>
        <p:nvSpPr>
          <p:cNvPr id="4" name="Slide Number Placeholder 3"/>
          <p:cNvSpPr>
            <a:spLocks noGrp="1"/>
          </p:cNvSpPr>
          <p:nvPr>
            <p:ph type="sldNum" sz="quarter" idx="10"/>
          </p:nvPr>
        </p:nvSpPr>
        <p:spPr/>
        <p:txBody>
          <a:bodyPr/>
          <a:lstStyle/>
          <a:p>
            <a:fld id="{564FC812-BC47-4D5E-9FB8-C2676A176972}" type="slidenum">
              <a:rPr lang="en-US" smtClean="0"/>
              <a:t>9</a:t>
            </a:fld>
            <a:endParaRPr lang="en-US"/>
          </a:p>
        </p:txBody>
      </p:sp>
    </p:spTree>
    <p:extLst>
      <p:ext uri="{BB962C8B-B14F-4D97-AF65-F5344CB8AC3E}">
        <p14:creationId xmlns:p14="http://schemas.microsoft.com/office/powerpoint/2010/main" val="3010921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10/29/2018</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10/29/2018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10/29/2018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10/29/2018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10/29/2018</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10/29/2018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10/29/2018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10/29/2018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10/29/2018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CF131DD-A141-4471-BCF9-C6073EDD7E20}" type="datetimeFigureOut">
              <a:rPr lang="en-US" dirty="0"/>
              <a:t>10/29/2018</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10/29/2018</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10/29/2018</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Ch. 16 glycogen metabolism and </a:t>
            </a:r>
            <a:r>
              <a:rPr lang="en-US" sz="4800" dirty="0" err="1" smtClean="0"/>
              <a:t>Gluconeogensis</a:t>
            </a:r>
            <a:endParaRPr lang="en-US" sz="4800" dirty="0"/>
          </a:p>
        </p:txBody>
      </p:sp>
    </p:spTree>
    <p:extLst>
      <p:ext uri="{BB962C8B-B14F-4D97-AF65-F5344CB8AC3E}">
        <p14:creationId xmlns:p14="http://schemas.microsoft.com/office/powerpoint/2010/main" val="26921975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3" y="166256"/>
            <a:ext cx="4925990" cy="6504708"/>
          </a:xfrm>
        </p:spPr>
        <p:txBody>
          <a:bodyPr/>
          <a:lstStyle/>
          <a:p>
            <a:r>
              <a:rPr lang="en-US" dirty="0" smtClean="0"/>
              <a:t>Most of the reactions in glycolysis and gluconeogenesis share the same enzymes; however hexokinase, </a:t>
            </a:r>
            <a:r>
              <a:rPr lang="en-US" dirty="0" err="1" smtClean="0"/>
              <a:t>phosphofructokiase</a:t>
            </a:r>
            <a:r>
              <a:rPr lang="en-US" dirty="0" smtClean="0"/>
              <a:t>, and pyruvate kinase all have large -∆G and must use different enzymes.</a:t>
            </a:r>
            <a:endParaRPr lang="en-US" dirty="0"/>
          </a:p>
        </p:txBody>
      </p:sp>
      <p:pic>
        <p:nvPicPr>
          <p:cNvPr id="4" name="Picture 2" descr="voet4_fig_16_15"/>
          <p:cNvPicPr>
            <a:picLocks noChangeAspect="1" noChangeArrowheads="1"/>
          </p:cNvPicPr>
          <p:nvPr/>
        </p:nvPicPr>
        <p:blipFill rotWithShape="1">
          <a:blip r:embed="rId3">
            <a:extLst>
              <a:ext uri="{28A0092B-C50C-407E-A947-70E740481C1C}">
                <a14:useLocalDpi xmlns:a14="http://schemas.microsoft.com/office/drawing/2010/main" val="0"/>
              </a:ext>
            </a:extLst>
          </a:blip>
          <a:srcRect b="6678"/>
          <a:stretch/>
        </p:blipFill>
        <p:spPr bwMode="auto">
          <a:xfrm>
            <a:off x="7221683" y="60053"/>
            <a:ext cx="3278044" cy="670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0445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Pyruvate </a:t>
            </a:r>
            <a:r>
              <a:rPr lang="en-US" dirty="0" smtClean="0">
                <a:sym typeface="Wingdings" panose="05000000000000000000" pitchFamily="2" charset="2"/>
              </a:rPr>
              <a:t> </a:t>
            </a:r>
            <a:r>
              <a:rPr lang="en-US" dirty="0" err="1" smtClean="0">
                <a:sym typeface="Wingdings" panose="05000000000000000000" pitchFamily="2" charset="2"/>
              </a:rPr>
              <a:t>Phosphoenolpyruvate</a:t>
            </a:r>
            <a:r>
              <a:rPr lang="en-US" dirty="0" smtClean="0">
                <a:sym typeface="Wingdings" panose="05000000000000000000" pitchFamily="2" charset="2"/>
              </a:rPr>
              <a:t> in 2 steps</a:t>
            </a:r>
            <a:endParaRPr lang="en-US" dirty="0"/>
          </a:p>
        </p:txBody>
      </p:sp>
      <p:sp>
        <p:nvSpPr>
          <p:cNvPr id="3" name="Content Placeholder 2"/>
          <p:cNvSpPr>
            <a:spLocks noGrp="1"/>
          </p:cNvSpPr>
          <p:nvPr>
            <p:ph idx="1"/>
          </p:nvPr>
        </p:nvSpPr>
        <p:spPr>
          <a:xfrm>
            <a:off x="581192" y="2180496"/>
            <a:ext cx="11029615" cy="1186159"/>
          </a:xfrm>
        </p:spPr>
        <p:txBody>
          <a:bodyPr>
            <a:normAutofit fontScale="92500"/>
          </a:bodyPr>
          <a:lstStyle/>
          <a:p>
            <a:pPr marL="342900" indent="-342900">
              <a:buFont typeface="+mj-lt"/>
              <a:buAutoNum type="arabicPeriod"/>
            </a:pPr>
            <a:r>
              <a:rPr lang="en-US" dirty="0" smtClean="0"/>
              <a:t>Pyruvate carboxylase catalyzes ATP driven formation of oxaloacetate from pyruvate and HCO</a:t>
            </a:r>
            <a:r>
              <a:rPr lang="en-US" baseline="-25000" dirty="0" smtClean="0"/>
              <a:t>3</a:t>
            </a:r>
            <a:r>
              <a:rPr lang="en-US" baseline="30000" dirty="0" smtClean="0"/>
              <a:t>-</a:t>
            </a:r>
          </a:p>
          <a:p>
            <a:pPr marL="342900" indent="-342900">
              <a:buFont typeface="+mj-lt"/>
              <a:buAutoNum type="arabicPeriod"/>
            </a:pPr>
            <a:r>
              <a:rPr lang="en-US" dirty="0" smtClean="0"/>
              <a:t>PEP Carboxylase converts oxaloacetate to PEP in a reaction that uses GTP as a </a:t>
            </a:r>
            <a:r>
              <a:rPr lang="en-US" dirty="0" err="1" smtClean="0"/>
              <a:t>phosphoryl</a:t>
            </a:r>
            <a:r>
              <a:rPr lang="en-US" dirty="0" smtClean="0"/>
              <a:t>-group donor</a:t>
            </a:r>
            <a:endParaRPr lang="en-US" dirty="0"/>
          </a:p>
        </p:txBody>
      </p:sp>
      <p:pic>
        <p:nvPicPr>
          <p:cNvPr id="4" name="Picture 2" descr="voet4_fig_16_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192" y="3917374"/>
            <a:ext cx="10214941" cy="229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5785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313" y="195366"/>
            <a:ext cx="8547652" cy="6417438"/>
          </a:xfrm>
          <a:prstGeom prst="rect">
            <a:avLst/>
          </a:prstGeom>
        </p:spPr>
      </p:pic>
    </p:spTree>
    <p:extLst>
      <p:ext uri="{BB962C8B-B14F-4D97-AF65-F5344CB8AC3E}">
        <p14:creationId xmlns:p14="http://schemas.microsoft.com/office/powerpoint/2010/main" val="1085617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Hydrolytic reactions bypass irreversible glycolytic reactions</a:t>
            </a:r>
            <a:endParaRPr lang="en-US" dirty="0"/>
          </a:p>
        </p:txBody>
      </p:sp>
      <p:sp>
        <p:nvSpPr>
          <p:cNvPr id="3" name="Content Placeholder 2"/>
          <p:cNvSpPr>
            <a:spLocks noGrp="1"/>
          </p:cNvSpPr>
          <p:nvPr>
            <p:ph idx="1"/>
          </p:nvPr>
        </p:nvSpPr>
        <p:spPr>
          <a:xfrm>
            <a:off x="581192" y="2180496"/>
            <a:ext cx="5539053" cy="3678303"/>
          </a:xfrm>
        </p:spPr>
        <p:txBody>
          <a:bodyPr/>
          <a:lstStyle/>
          <a:p>
            <a:r>
              <a:rPr lang="en-US" dirty="0" smtClean="0"/>
              <a:t>Fructose-1,6-bisphosphatase hydrolyzes FBP to F6P which can then be isomerized to G6P and hydrolyzed glucose-6-phosphatase.</a:t>
            </a:r>
          </a:p>
          <a:p>
            <a:r>
              <a:rPr lang="en-US" dirty="0" smtClean="0"/>
              <a:t>Costs 6 ATPs to convert 2 pyruvate to one glucose</a:t>
            </a:r>
            <a:endParaRPr lang="en-US" dirty="0"/>
          </a:p>
        </p:txBody>
      </p:sp>
      <p:pic>
        <p:nvPicPr>
          <p:cNvPr id="4" name="Picture 2" descr="voet4_fig_16_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1932710"/>
            <a:ext cx="3348853" cy="4800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9730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a:t>
            </a:r>
            <a:endParaRPr lang="en-US" dirty="0"/>
          </a:p>
        </p:txBody>
      </p:sp>
      <p:sp>
        <p:nvSpPr>
          <p:cNvPr id="3" name="Content Placeholder 2"/>
          <p:cNvSpPr>
            <a:spLocks noGrp="1"/>
          </p:cNvSpPr>
          <p:nvPr>
            <p:ph idx="1"/>
          </p:nvPr>
        </p:nvSpPr>
        <p:spPr>
          <a:xfrm>
            <a:off x="581193" y="2180496"/>
            <a:ext cx="7284726" cy="3678303"/>
          </a:xfrm>
        </p:spPr>
        <p:txBody>
          <a:bodyPr/>
          <a:lstStyle/>
          <a:p>
            <a:r>
              <a:rPr lang="en-US" dirty="0" smtClean="0"/>
              <a:t>Fructose-2,6-bisphosphate activates PFK-1 and inhibits </a:t>
            </a:r>
            <a:r>
              <a:rPr lang="en-US" dirty="0" err="1" smtClean="0"/>
              <a:t>FBPase</a:t>
            </a:r>
            <a:r>
              <a:rPr lang="en-US" dirty="0" smtClean="0"/>
              <a:t>.</a:t>
            </a:r>
          </a:p>
          <a:p>
            <a:r>
              <a:rPr lang="en-US" dirty="0" smtClean="0"/>
              <a:t>Acetyl CoA activates pyruvate carboxylase</a:t>
            </a:r>
          </a:p>
          <a:p>
            <a:r>
              <a:rPr lang="en-US" dirty="0" smtClean="0"/>
              <a:t>Pyruvate Kinase is inhibited in the liver by alanine (a </a:t>
            </a:r>
            <a:r>
              <a:rPr lang="en-US" dirty="0" err="1" smtClean="0"/>
              <a:t>gluconeogenic</a:t>
            </a:r>
            <a:r>
              <a:rPr lang="en-US" dirty="0" smtClean="0"/>
              <a:t> precursor)</a:t>
            </a:r>
          </a:p>
          <a:p>
            <a:r>
              <a:rPr lang="en-US" dirty="0" smtClean="0"/>
              <a:t>Enzyme expression</a:t>
            </a:r>
          </a:p>
          <a:p>
            <a:pPr lvl="1"/>
            <a:r>
              <a:rPr lang="en-US" dirty="0" smtClean="0"/>
              <a:t>Insulin inhibits the expression of PEPCK</a:t>
            </a:r>
          </a:p>
          <a:p>
            <a:pPr lvl="1"/>
            <a:r>
              <a:rPr lang="en-US" dirty="0" smtClean="0"/>
              <a:t>High levels of </a:t>
            </a:r>
            <a:r>
              <a:rPr lang="en-US" dirty="0" err="1" smtClean="0"/>
              <a:t>cAMP</a:t>
            </a:r>
            <a:r>
              <a:rPr lang="en-US" dirty="0" smtClean="0"/>
              <a:t> promotes expression of PEPCK, </a:t>
            </a:r>
            <a:r>
              <a:rPr lang="en-US" dirty="0" err="1" smtClean="0"/>
              <a:t>FBPase</a:t>
            </a:r>
            <a:r>
              <a:rPr lang="en-US" dirty="0" smtClean="0"/>
              <a:t>, glucose-6-phosphatase and represses </a:t>
            </a:r>
            <a:r>
              <a:rPr lang="en-US" dirty="0" err="1" smtClean="0"/>
              <a:t>glucokinase</a:t>
            </a:r>
            <a:r>
              <a:rPr lang="en-US" dirty="0" smtClean="0"/>
              <a:t>, PFK-1 and PFK-2.</a:t>
            </a:r>
            <a:endParaRPr lang="en-US" dirty="0"/>
          </a:p>
        </p:txBody>
      </p:sp>
      <p:pic>
        <p:nvPicPr>
          <p:cNvPr id="4" name="Picture 2" descr="voet4_fig_16_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1055" y="1911929"/>
            <a:ext cx="3348853" cy="4800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27646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 </a:t>
            </a:r>
            <a:r>
              <a:rPr lang="en-US" dirty="0"/>
              <a:t>Compare and contrast glycogen synthesis and breakdown</a:t>
            </a:r>
          </a:p>
          <a:p>
            <a:r>
              <a:rPr lang="en-US" dirty="0"/>
              <a:t>Discuss the regulation of glycogen metabolism</a:t>
            </a:r>
          </a:p>
          <a:p>
            <a:r>
              <a:rPr lang="en-US" dirty="0"/>
              <a:t>Discuss the role of </a:t>
            </a:r>
            <a:r>
              <a:rPr lang="en-US" dirty="0" err="1"/>
              <a:t>phosporylating</a:t>
            </a:r>
            <a:r>
              <a:rPr lang="en-US" dirty="0"/>
              <a:t> enzymes in order to activate or deactivate them</a:t>
            </a:r>
          </a:p>
          <a:p>
            <a:r>
              <a:rPr lang="en-US" dirty="0"/>
              <a:t>Discuss the roles of insulin and glucagon in the regulation of glycogen metabolism.</a:t>
            </a:r>
          </a:p>
          <a:p>
            <a:r>
              <a:rPr lang="en-US" dirty="0"/>
              <a:t>Compare and contrast glycolysis and </a:t>
            </a:r>
            <a:r>
              <a:rPr lang="en-US" dirty="0" err="1"/>
              <a:t>gluconeogensis</a:t>
            </a:r>
            <a:endParaRPr lang="en-US" dirty="0"/>
          </a:p>
          <a:p>
            <a:r>
              <a:rPr lang="en-US" dirty="0"/>
              <a:t>Apply basic understanding of glycolysis and gluconeogenesis to real world problems</a:t>
            </a:r>
          </a:p>
          <a:p>
            <a:r>
              <a:rPr lang="en-US" dirty="0"/>
              <a:t>Gain skills and confidence in solving complex, open-ended problems.</a:t>
            </a:r>
          </a:p>
          <a:p>
            <a:r>
              <a:rPr lang="en-US" dirty="0"/>
              <a:t>Develop your ability to communicate solutions clearly and concisely</a:t>
            </a:r>
            <a:endParaRPr lang="en-US" dirty="0" smtClean="0"/>
          </a:p>
          <a:p>
            <a:pPr marL="0" indent="0">
              <a:buNone/>
            </a:pPr>
            <a:endParaRPr lang="en-US" dirty="0"/>
          </a:p>
        </p:txBody>
      </p:sp>
    </p:spTree>
    <p:extLst>
      <p:ext uri="{BB962C8B-B14F-4D97-AF65-F5344CB8AC3E}">
        <p14:creationId xmlns:p14="http://schemas.microsoft.com/office/powerpoint/2010/main" val="1440287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3"/>
            <a:ext cx="2964873" cy="4926933"/>
          </a:xfrm>
        </p:spPr>
        <p:txBody>
          <a:bodyPr>
            <a:normAutofit/>
          </a:bodyPr>
          <a:lstStyle/>
          <a:p>
            <a:r>
              <a:rPr lang="en-US" sz="2000" dirty="0" smtClean="0"/>
              <a:t>Glucose-6-Phosphate is a common metabolite shared by a number of metabolic pathways.</a:t>
            </a:r>
            <a:br>
              <a:rPr lang="en-US" sz="2000" dirty="0" smtClean="0"/>
            </a:br>
            <a:r>
              <a:rPr lang="en-US" sz="2000" dirty="0" smtClean="0"/>
              <a:t>The fate of G6P depends on the current needs of the cell.</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endParaRPr lang="en-US" sz="2000" dirty="0"/>
          </a:p>
        </p:txBody>
      </p:sp>
      <p:pic>
        <p:nvPicPr>
          <p:cNvPr id="4" name="Picture 2" descr="voet4_fig_16_01"/>
          <p:cNvPicPr>
            <a:picLocks noChangeAspect="1" noChangeArrowheads="1"/>
          </p:cNvPicPr>
          <p:nvPr/>
        </p:nvPicPr>
        <p:blipFill rotWithShape="1">
          <a:blip r:embed="rId3">
            <a:extLst>
              <a:ext uri="{28A0092B-C50C-407E-A947-70E740481C1C}">
                <a14:useLocalDpi xmlns:a14="http://schemas.microsoft.com/office/drawing/2010/main" val="0"/>
              </a:ext>
            </a:extLst>
          </a:blip>
          <a:srcRect b="5800"/>
          <a:stretch/>
        </p:blipFill>
        <p:spPr bwMode="auto">
          <a:xfrm>
            <a:off x="4155535" y="182417"/>
            <a:ext cx="7820277" cy="6478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3987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Glycogenloysis</a:t>
            </a:r>
            <a:endParaRPr lang="en-US" dirty="0"/>
          </a:p>
        </p:txBody>
      </p:sp>
      <p:sp>
        <p:nvSpPr>
          <p:cNvPr id="3" name="Content Placeholder 2"/>
          <p:cNvSpPr>
            <a:spLocks noGrp="1"/>
          </p:cNvSpPr>
          <p:nvPr>
            <p:ph idx="1"/>
          </p:nvPr>
        </p:nvSpPr>
        <p:spPr>
          <a:xfrm>
            <a:off x="1066800" y="2103120"/>
            <a:ext cx="6069447" cy="3931920"/>
          </a:xfrm>
        </p:spPr>
        <p:txBody>
          <a:bodyPr/>
          <a:lstStyle/>
          <a:p>
            <a:r>
              <a:rPr lang="en-US" dirty="0" smtClean="0"/>
              <a:t>Glucose is stored as glycogen. Granules of glycogen are found commonly in muscle cells and liver cells. </a:t>
            </a:r>
          </a:p>
          <a:p>
            <a:r>
              <a:rPr lang="en-US" dirty="0" smtClean="0"/>
              <a:t>Glucose molecules can be rapidly cleaved from the </a:t>
            </a:r>
            <a:r>
              <a:rPr lang="en-US" dirty="0" err="1" smtClean="0"/>
              <a:t>nonreducing</a:t>
            </a:r>
            <a:r>
              <a:rPr lang="en-US" dirty="0" smtClean="0"/>
              <a:t> ends of glycogen using three enzymes:</a:t>
            </a:r>
          </a:p>
          <a:p>
            <a:pPr lvl="1"/>
            <a:r>
              <a:rPr lang="en-US" b="1" dirty="0" smtClean="0"/>
              <a:t>Glycogen </a:t>
            </a:r>
            <a:r>
              <a:rPr lang="en-US" b="1" dirty="0" err="1" smtClean="0"/>
              <a:t>phosphorylase</a:t>
            </a:r>
            <a:r>
              <a:rPr lang="en-US" dirty="0" smtClean="0"/>
              <a:t> – cleaves off a glucose molecule from glycogen using a phosphate group substitution: </a:t>
            </a:r>
            <a:r>
              <a:rPr lang="en-US" dirty="0" err="1" smtClean="0"/>
              <a:t>Glycogen</a:t>
            </a:r>
            <a:r>
              <a:rPr lang="en-US" baseline="-25000" dirty="0" err="1" smtClean="0"/>
              <a:t>n</a:t>
            </a:r>
            <a:r>
              <a:rPr lang="en-US" dirty="0" smtClean="0"/>
              <a:t> + Pi </a:t>
            </a:r>
            <a:r>
              <a:rPr lang="en-US" dirty="0" smtClean="0">
                <a:sym typeface="Wingdings" panose="05000000000000000000" pitchFamily="2" charset="2"/>
              </a:rPr>
              <a:t> Glycogen</a:t>
            </a:r>
            <a:r>
              <a:rPr lang="en-US" baseline="-25000" dirty="0" smtClean="0">
                <a:sym typeface="Wingdings" panose="05000000000000000000" pitchFamily="2" charset="2"/>
              </a:rPr>
              <a:t>n-1</a:t>
            </a:r>
            <a:r>
              <a:rPr lang="en-US" dirty="0" smtClean="0">
                <a:sym typeface="Wingdings" panose="05000000000000000000" pitchFamily="2" charset="2"/>
              </a:rPr>
              <a:t> + G1P</a:t>
            </a:r>
          </a:p>
          <a:p>
            <a:pPr lvl="1"/>
            <a:r>
              <a:rPr lang="en-US" b="1" dirty="0" smtClean="0">
                <a:sym typeface="Wingdings" panose="05000000000000000000" pitchFamily="2" charset="2"/>
              </a:rPr>
              <a:t>Glycogen </a:t>
            </a:r>
            <a:r>
              <a:rPr lang="en-US" b="1" dirty="0" err="1" smtClean="0">
                <a:sym typeface="Wingdings" panose="05000000000000000000" pitchFamily="2" charset="2"/>
              </a:rPr>
              <a:t>debranching</a:t>
            </a:r>
            <a:r>
              <a:rPr lang="en-US" b="1" dirty="0" smtClean="0">
                <a:sym typeface="Wingdings" panose="05000000000000000000" pitchFamily="2" charset="2"/>
              </a:rPr>
              <a:t> enzyme</a:t>
            </a:r>
            <a:r>
              <a:rPr lang="en-US" dirty="0" smtClean="0">
                <a:sym typeface="Wingdings" panose="05000000000000000000" pitchFamily="2" charset="2"/>
              </a:rPr>
              <a:t> – removes branches, making more residues accessible to glycogen </a:t>
            </a:r>
            <a:r>
              <a:rPr lang="en-US" dirty="0" err="1" smtClean="0">
                <a:sym typeface="Wingdings" panose="05000000000000000000" pitchFamily="2" charset="2"/>
              </a:rPr>
              <a:t>phosphorylase</a:t>
            </a:r>
            <a:endParaRPr lang="en-US" dirty="0" smtClean="0">
              <a:sym typeface="Wingdings" panose="05000000000000000000" pitchFamily="2" charset="2"/>
            </a:endParaRPr>
          </a:p>
          <a:p>
            <a:pPr lvl="1"/>
            <a:r>
              <a:rPr lang="en-US" b="1" dirty="0" err="1" smtClean="0">
                <a:sym typeface="Wingdings" panose="05000000000000000000" pitchFamily="2" charset="2"/>
              </a:rPr>
              <a:t>Phosphoglucomutase</a:t>
            </a:r>
            <a:r>
              <a:rPr lang="en-US" dirty="0">
                <a:sym typeface="Wingdings" panose="05000000000000000000" pitchFamily="2" charset="2"/>
              </a:rPr>
              <a:t> </a:t>
            </a:r>
            <a:r>
              <a:rPr lang="en-US" dirty="0" smtClean="0">
                <a:sym typeface="Wingdings" panose="05000000000000000000" pitchFamily="2" charset="2"/>
              </a:rPr>
              <a:t>– converts G1P to G6P. </a:t>
            </a:r>
            <a:endParaRPr lang="en-US" b="1" dirty="0"/>
          </a:p>
        </p:txBody>
      </p:sp>
      <p:pic>
        <p:nvPicPr>
          <p:cNvPr id="4" name="Picture 2" descr="voet4_fig_16_02b"/>
          <p:cNvPicPr>
            <a:picLocks noChangeAspect="1" noChangeArrowheads="1"/>
          </p:cNvPicPr>
          <p:nvPr/>
        </p:nvPicPr>
        <p:blipFill rotWithShape="1">
          <a:blip r:embed="rId3">
            <a:extLst>
              <a:ext uri="{28A0092B-C50C-407E-A947-70E740481C1C}">
                <a14:useLocalDpi xmlns:a14="http://schemas.microsoft.com/office/drawing/2010/main" val="0"/>
              </a:ext>
            </a:extLst>
          </a:blip>
          <a:srcRect b="7975"/>
          <a:stretch/>
        </p:blipFill>
        <p:spPr bwMode="auto">
          <a:xfrm>
            <a:off x="7371196" y="2514759"/>
            <a:ext cx="4357544" cy="3520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voet4_fig_16_02a"/>
          <p:cNvPicPr>
            <a:picLocks noChangeAspect="1" noChangeArrowheads="1"/>
          </p:cNvPicPr>
          <p:nvPr/>
        </p:nvPicPr>
        <p:blipFill rotWithShape="1">
          <a:blip r:embed="rId4">
            <a:extLst>
              <a:ext uri="{28A0092B-C50C-407E-A947-70E740481C1C}">
                <a14:useLocalDpi xmlns:a14="http://schemas.microsoft.com/office/drawing/2010/main" val="0"/>
              </a:ext>
            </a:extLst>
          </a:blip>
          <a:srcRect b="13266"/>
          <a:stretch/>
        </p:blipFill>
        <p:spPr bwMode="auto">
          <a:xfrm>
            <a:off x="6528322" y="160020"/>
            <a:ext cx="5435367"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3648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154" y="0"/>
            <a:ext cx="10058400" cy="1371600"/>
          </a:xfrm>
        </p:spPr>
        <p:txBody>
          <a:bodyPr/>
          <a:lstStyle/>
          <a:p>
            <a:r>
              <a:rPr lang="en-US" dirty="0" smtClean="0"/>
              <a:t>Glycogen </a:t>
            </a:r>
            <a:r>
              <a:rPr lang="en-US" dirty="0" err="1" smtClean="0"/>
              <a:t>Phosphorylase</a:t>
            </a:r>
            <a:endParaRPr lang="en-US" dirty="0"/>
          </a:p>
        </p:txBody>
      </p:sp>
      <p:sp>
        <p:nvSpPr>
          <p:cNvPr id="3" name="Content Placeholder 2"/>
          <p:cNvSpPr>
            <a:spLocks noGrp="1"/>
          </p:cNvSpPr>
          <p:nvPr>
            <p:ph idx="1"/>
          </p:nvPr>
        </p:nvSpPr>
        <p:spPr>
          <a:xfrm>
            <a:off x="1066800" y="2103120"/>
            <a:ext cx="4752109" cy="3931920"/>
          </a:xfrm>
        </p:spPr>
        <p:txBody>
          <a:bodyPr/>
          <a:lstStyle/>
          <a:p>
            <a:r>
              <a:rPr lang="en-US" dirty="0" smtClean="0"/>
              <a:t>Activated by AMP</a:t>
            </a:r>
          </a:p>
          <a:p>
            <a:r>
              <a:rPr lang="en-US" dirty="0" smtClean="0"/>
              <a:t>Inhibited by ATP, G6P and glucose</a:t>
            </a:r>
          </a:p>
          <a:p>
            <a:r>
              <a:rPr lang="en-US" dirty="0" smtClean="0"/>
              <a:t>To be active, the enzyme must be phosphorylated and uses PLP as a cofactor.</a:t>
            </a:r>
          </a:p>
          <a:p>
            <a:r>
              <a:rPr lang="en-US" dirty="0" smtClean="0"/>
              <a:t>Glycogen </a:t>
            </a:r>
            <a:r>
              <a:rPr lang="en-US" dirty="0" err="1" smtClean="0"/>
              <a:t>phosphorylase</a:t>
            </a:r>
            <a:r>
              <a:rPr lang="en-US" dirty="0" smtClean="0"/>
              <a:t> stops when it is within 5-4 residues of a branch point.</a:t>
            </a:r>
          </a:p>
          <a:p>
            <a:r>
              <a:rPr lang="en-US" dirty="0" smtClean="0"/>
              <a:t>Phosphorylation of glycogen </a:t>
            </a:r>
            <a:r>
              <a:rPr lang="en-US" dirty="0" err="1" smtClean="0"/>
              <a:t>phosphorylase</a:t>
            </a:r>
            <a:r>
              <a:rPr lang="en-US" dirty="0" smtClean="0"/>
              <a:t> is initiated by the hormone glucagon. </a:t>
            </a:r>
          </a:p>
          <a:p>
            <a:endParaRPr lang="en-US" dirty="0"/>
          </a:p>
        </p:txBody>
      </p:sp>
      <p:pic>
        <p:nvPicPr>
          <p:cNvPr id="4" name="Picture 3" descr="figure 16-3"/>
          <p:cNvPicPr>
            <a:picLocks noChangeAspect="1" noChangeArrowheads="1"/>
          </p:cNvPicPr>
          <p:nvPr/>
        </p:nvPicPr>
        <p:blipFill rotWithShape="1">
          <a:blip r:embed="rId3">
            <a:extLst>
              <a:ext uri="{28A0092B-C50C-407E-A947-70E740481C1C}">
                <a14:useLocalDpi xmlns:a14="http://schemas.microsoft.com/office/drawing/2010/main" val="0"/>
              </a:ext>
            </a:extLst>
          </a:blip>
          <a:srcRect b="5387"/>
          <a:stretch/>
        </p:blipFill>
        <p:spPr bwMode="auto">
          <a:xfrm>
            <a:off x="6120246" y="1074602"/>
            <a:ext cx="5579918" cy="5564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883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72430"/>
            <a:ext cx="3837709" cy="1371600"/>
          </a:xfrm>
        </p:spPr>
        <p:txBody>
          <a:bodyPr>
            <a:noAutofit/>
          </a:bodyPr>
          <a:lstStyle/>
          <a:p>
            <a:r>
              <a:rPr lang="en-US" sz="3200" dirty="0" smtClean="0"/>
              <a:t>Glycogen </a:t>
            </a:r>
            <a:r>
              <a:rPr lang="en-US" sz="3200" dirty="0" err="1" smtClean="0"/>
              <a:t>Debranching</a:t>
            </a:r>
            <a:r>
              <a:rPr lang="en-US" sz="3200" dirty="0" smtClean="0"/>
              <a:t> Enzyme</a:t>
            </a:r>
            <a:endParaRPr lang="en-US" sz="3200" dirty="0"/>
          </a:p>
        </p:txBody>
      </p:sp>
      <p:sp>
        <p:nvSpPr>
          <p:cNvPr id="3" name="Content Placeholder 2"/>
          <p:cNvSpPr>
            <a:spLocks noGrp="1"/>
          </p:cNvSpPr>
          <p:nvPr>
            <p:ph idx="1"/>
          </p:nvPr>
        </p:nvSpPr>
        <p:spPr>
          <a:xfrm>
            <a:off x="796636" y="1999211"/>
            <a:ext cx="3505200" cy="3931920"/>
          </a:xfrm>
        </p:spPr>
        <p:txBody>
          <a:bodyPr/>
          <a:lstStyle/>
          <a:p>
            <a:r>
              <a:rPr lang="en-US" dirty="0" smtClean="0"/>
              <a:t>Transfers a tri-saccharide unit near a branch point to the end of another branch, allowing glycogen </a:t>
            </a:r>
            <a:r>
              <a:rPr lang="en-US" dirty="0" err="1" smtClean="0"/>
              <a:t>phosphorylase</a:t>
            </a:r>
            <a:r>
              <a:rPr lang="en-US" dirty="0" smtClean="0"/>
              <a:t> to continue working. The remaining 1 or 2 glucose molecules at the branch are then hydrolyzed off as glucose by glycogen </a:t>
            </a:r>
            <a:r>
              <a:rPr lang="en-US" dirty="0" err="1" smtClean="0"/>
              <a:t>debranching</a:t>
            </a:r>
            <a:r>
              <a:rPr lang="en-US" dirty="0" smtClean="0"/>
              <a:t> enzyme. </a:t>
            </a:r>
            <a:endParaRPr lang="en-US" dirty="0"/>
          </a:p>
        </p:txBody>
      </p:sp>
      <p:pic>
        <p:nvPicPr>
          <p:cNvPr id="4" name="Picture 2" descr="voet4_fig_16_04"/>
          <p:cNvPicPr>
            <a:picLocks noChangeAspect="1" noChangeArrowheads="1"/>
          </p:cNvPicPr>
          <p:nvPr/>
        </p:nvPicPr>
        <p:blipFill rotWithShape="1">
          <a:blip r:embed="rId3">
            <a:extLst>
              <a:ext uri="{28A0092B-C50C-407E-A947-70E740481C1C}">
                <a14:useLocalDpi xmlns:a14="http://schemas.microsoft.com/office/drawing/2010/main" val="0"/>
              </a:ext>
            </a:extLst>
          </a:blip>
          <a:srcRect b="5800"/>
          <a:stretch/>
        </p:blipFill>
        <p:spPr bwMode="auto">
          <a:xfrm>
            <a:off x="5078845" y="556491"/>
            <a:ext cx="6892925" cy="6072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20677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Glycogenesis</a:t>
            </a:r>
            <a:endParaRPr lang="en-US" dirty="0"/>
          </a:p>
        </p:txBody>
      </p:sp>
      <p:sp>
        <p:nvSpPr>
          <p:cNvPr id="3" name="Content Placeholder 2"/>
          <p:cNvSpPr>
            <a:spLocks noGrp="1"/>
          </p:cNvSpPr>
          <p:nvPr>
            <p:ph idx="1"/>
          </p:nvPr>
        </p:nvSpPr>
        <p:spPr>
          <a:xfrm>
            <a:off x="1066800" y="2103120"/>
            <a:ext cx="5365173" cy="3931920"/>
          </a:xfrm>
        </p:spPr>
        <p:txBody>
          <a:bodyPr/>
          <a:lstStyle/>
          <a:p>
            <a:pPr marL="342900" indent="-342900">
              <a:buAutoNum type="arabicPeriod"/>
            </a:pPr>
            <a:r>
              <a:rPr lang="en-US" dirty="0" smtClean="0"/>
              <a:t>Synthesis of glucose-1-phosphate by </a:t>
            </a:r>
            <a:r>
              <a:rPr lang="en-US" b="1" dirty="0" err="1" smtClean="0"/>
              <a:t>phosphoglucomutase</a:t>
            </a:r>
            <a:endParaRPr lang="en-US" b="1" dirty="0" smtClean="0"/>
          </a:p>
          <a:p>
            <a:pPr marL="342900" indent="-342900">
              <a:buFont typeface="+mj-lt"/>
              <a:buAutoNum type="arabicPeriod"/>
            </a:pPr>
            <a:r>
              <a:rPr lang="en-US" dirty="0"/>
              <a:t>Synthesis of UDP-Glucose by </a:t>
            </a:r>
            <a:r>
              <a:rPr lang="en-US" b="1" dirty="0"/>
              <a:t>UDP-glucose </a:t>
            </a:r>
            <a:r>
              <a:rPr lang="en-US" b="1" dirty="0" err="1"/>
              <a:t>pyrophosphyorylase</a:t>
            </a:r>
            <a:endParaRPr lang="en-US" b="1" dirty="0"/>
          </a:p>
          <a:p>
            <a:pPr marL="342900" indent="-342900">
              <a:buFont typeface="+mj-lt"/>
              <a:buAutoNum type="arabicPeriod"/>
            </a:pPr>
            <a:r>
              <a:rPr lang="en-US" dirty="0"/>
              <a:t>Addition of glucose to glycogen by transferring from UDPG to C4-OH group of one of glycogen’s non-reducing ends using </a:t>
            </a:r>
            <a:r>
              <a:rPr lang="en-US" b="1" dirty="0"/>
              <a:t>glycogen </a:t>
            </a:r>
            <a:r>
              <a:rPr lang="en-US" b="1" dirty="0" smtClean="0"/>
              <a:t>synthase</a:t>
            </a:r>
          </a:p>
          <a:p>
            <a:pPr marL="342900" indent="-342900">
              <a:buFont typeface="+mj-lt"/>
              <a:buAutoNum type="arabicPeriod"/>
            </a:pPr>
            <a:r>
              <a:rPr lang="en-US" b="1" dirty="0" smtClean="0"/>
              <a:t>Branching enzyme</a:t>
            </a:r>
            <a:r>
              <a:rPr lang="en-US" dirty="0" smtClean="0"/>
              <a:t> creates branch points</a:t>
            </a:r>
            <a:endParaRPr lang="en-US" b="1" dirty="0" smtClean="0"/>
          </a:p>
        </p:txBody>
      </p:sp>
      <p:pic>
        <p:nvPicPr>
          <p:cNvPr id="4" name="Picture 2" descr="voet4_fig_16_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1973" y="1537854"/>
            <a:ext cx="5295072" cy="3219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439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264" y="850412"/>
            <a:ext cx="3588327" cy="1371600"/>
          </a:xfrm>
        </p:spPr>
        <p:txBody>
          <a:bodyPr>
            <a:normAutofit fontScale="90000"/>
          </a:bodyPr>
          <a:lstStyle/>
          <a:p>
            <a:r>
              <a:rPr lang="en-US" dirty="0" smtClean="0"/>
              <a:t>Regulators of glycogen synthesis or breakdown</a:t>
            </a:r>
            <a:endParaRPr lang="en-US" dirty="0"/>
          </a:p>
        </p:txBody>
      </p:sp>
      <p:pic>
        <p:nvPicPr>
          <p:cNvPr id="4" name="Picture 7" descr="Mc08f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8227" y="-181697"/>
            <a:ext cx="5486400" cy="7039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422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66" y="320702"/>
            <a:ext cx="5704112" cy="1371600"/>
          </a:xfrm>
        </p:spPr>
        <p:txBody>
          <a:bodyPr/>
          <a:lstStyle/>
          <a:p>
            <a:r>
              <a:rPr lang="en-US" dirty="0" smtClean="0"/>
              <a:t>Gluconeogenesis</a:t>
            </a:r>
            <a:endParaRPr lang="en-US" dirty="0"/>
          </a:p>
        </p:txBody>
      </p:sp>
      <p:sp>
        <p:nvSpPr>
          <p:cNvPr id="3" name="Content Placeholder 2"/>
          <p:cNvSpPr>
            <a:spLocks noGrp="1"/>
          </p:cNvSpPr>
          <p:nvPr>
            <p:ph idx="1"/>
          </p:nvPr>
        </p:nvSpPr>
        <p:spPr>
          <a:xfrm>
            <a:off x="390939" y="1692302"/>
            <a:ext cx="5413513" cy="3931920"/>
          </a:xfrm>
        </p:spPr>
        <p:txBody>
          <a:bodyPr>
            <a:normAutofit/>
          </a:bodyPr>
          <a:lstStyle/>
          <a:p>
            <a:r>
              <a:rPr lang="en-US" dirty="0" smtClean="0"/>
              <a:t>When dietary glucose and glycogen has been exhausted, glucose can be synthesized from </a:t>
            </a:r>
            <a:r>
              <a:rPr lang="en-US" dirty="0" err="1" smtClean="0"/>
              <a:t>noncarbohydrate</a:t>
            </a:r>
            <a:r>
              <a:rPr lang="en-US" dirty="0" smtClean="0"/>
              <a:t> precursors. </a:t>
            </a:r>
          </a:p>
          <a:p>
            <a:r>
              <a:rPr lang="en-US" dirty="0" smtClean="0"/>
              <a:t>Occurs primarily in the liver, sometimes in the kidney</a:t>
            </a:r>
          </a:p>
          <a:p>
            <a:r>
              <a:rPr lang="en-US" dirty="0" smtClean="0"/>
              <a:t>A number of metabolites from glucose metabolism can be used to make glucose; however, all must go through the citric acid cycle intermediate: </a:t>
            </a:r>
            <a:r>
              <a:rPr lang="en-US" b="1" dirty="0" smtClean="0"/>
              <a:t>oxaloacetate</a:t>
            </a:r>
            <a:r>
              <a:rPr lang="en-US" dirty="0" smtClean="0"/>
              <a:t>. </a:t>
            </a:r>
          </a:p>
        </p:txBody>
      </p:sp>
      <p:pic>
        <p:nvPicPr>
          <p:cNvPr id="4" name="Picture 2" descr="voet4_figun_16_p538"/>
          <p:cNvPicPr>
            <a:picLocks noChangeAspect="1" noChangeArrowheads="1"/>
          </p:cNvPicPr>
          <p:nvPr/>
        </p:nvPicPr>
        <p:blipFill rotWithShape="1">
          <a:blip r:embed="rId3">
            <a:extLst>
              <a:ext uri="{28A0092B-C50C-407E-A947-70E740481C1C}">
                <a14:useLocalDpi xmlns:a14="http://schemas.microsoft.com/office/drawing/2010/main" val="0"/>
              </a:ext>
            </a:extLst>
          </a:blip>
          <a:srcRect b="12169"/>
          <a:stretch/>
        </p:blipFill>
        <p:spPr bwMode="auto">
          <a:xfrm>
            <a:off x="1452166" y="4537642"/>
            <a:ext cx="3305363" cy="1872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28229" r="28632"/>
          <a:stretch/>
        </p:blipFill>
        <p:spPr>
          <a:xfrm>
            <a:off x="6705600" y="0"/>
            <a:ext cx="5486399" cy="6858000"/>
          </a:xfrm>
          <a:prstGeom prst="rect">
            <a:avLst/>
          </a:prstGeom>
        </p:spPr>
      </p:pic>
    </p:spTree>
    <p:extLst>
      <p:ext uri="{BB962C8B-B14F-4D97-AF65-F5344CB8AC3E}">
        <p14:creationId xmlns:p14="http://schemas.microsoft.com/office/powerpoint/2010/main" val="2314021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TC103457510[[fn=Savon]]</Template>
  <TotalTime>404</TotalTime>
  <Words>2294</Words>
  <Application>Microsoft Office PowerPoint</Application>
  <PresentationFormat>Widescreen</PresentationFormat>
  <Paragraphs>81</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Century Gothic</vt:lpstr>
      <vt:lpstr>Garamond</vt:lpstr>
      <vt:lpstr>Wingdings</vt:lpstr>
      <vt:lpstr>Savon</vt:lpstr>
      <vt:lpstr>Ch. 16 glycogen metabolism and Gluconeogensis</vt:lpstr>
      <vt:lpstr>Learning Objectives</vt:lpstr>
      <vt:lpstr>Glucose-6-Phosphate is a common metabolite shared by a number of metabolic pathways. The fate of G6P depends on the current needs of the cell.        </vt:lpstr>
      <vt:lpstr>Glycogenloysis</vt:lpstr>
      <vt:lpstr>Glycogen Phosphorylase</vt:lpstr>
      <vt:lpstr>Glycogen Debranching Enzyme</vt:lpstr>
      <vt:lpstr>Glycogenesis</vt:lpstr>
      <vt:lpstr>Regulators of glycogen synthesis or breakdown</vt:lpstr>
      <vt:lpstr>Gluconeogenesis</vt:lpstr>
      <vt:lpstr>PowerPoint Presentation</vt:lpstr>
      <vt:lpstr>Pyruvate  Phosphoenolpyruvate in 2 steps</vt:lpstr>
      <vt:lpstr>PowerPoint Presentation</vt:lpstr>
      <vt:lpstr>Hydrolytic reactions bypass irreversible glycolytic reactions</vt:lpstr>
      <vt:lpstr>Regulation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16 glycogen metabolism and gluconeogenesis</dc:title>
  <dc:creator>Hayden, Katherine Leigh</dc:creator>
  <cp:lastModifiedBy>Hayden, Katherine Leigh</cp:lastModifiedBy>
  <cp:revision>36</cp:revision>
  <cp:lastPrinted>2018-10-26T18:42:42Z</cp:lastPrinted>
  <dcterms:created xsi:type="dcterms:W3CDTF">2014-10-27T18:06:59Z</dcterms:created>
  <dcterms:modified xsi:type="dcterms:W3CDTF">2018-10-29T14:08:39Z</dcterms:modified>
</cp:coreProperties>
</file>