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2"/>
  </p:notesMasterIdLst>
  <p:sldIdLst>
    <p:sldId id="256" r:id="rId2"/>
    <p:sldId id="275" r:id="rId3"/>
    <p:sldId id="257" r:id="rId4"/>
    <p:sldId id="258" r:id="rId5"/>
    <p:sldId id="259" r:id="rId6"/>
    <p:sldId id="261" r:id="rId7"/>
    <p:sldId id="262" r:id="rId8"/>
    <p:sldId id="260" r:id="rId9"/>
    <p:sldId id="263" r:id="rId10"/>
    <p:sldId id="264" r:id="rId11"/>
    <p:sldId id="265" r:id="rId12"/>
    <p:sldId id="266" r:id="rId13"/>
    <p:sldId id="267" r:id="rId14"/>
    <p:sldId id="268" r:id="rId15"/>
    <p:sldId id="269" r:id="rId16"/>
    <p:sldId id="270" r:id="rId17"/>
    <p:sldId id="272" r:id="rId18"/>
    <p:sldId id="271" r:id="rId19"/>
    <p:sldId id="273" r:id="rId20"/>
    <p:sldId id="274"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71395" autoAdjust="0"/>
  </p:normalViewPr>
  <p:slideViewPr>
    <p:cSldViewPr snapToGrid="0">
      <p:cViewPr varScale="1">
        <p:scale>
          <a:sx n="58" d="100"/>
          <a:sy n="58" d="100"/>
        </p:scale>
        <p:origin x="157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C2DECF-AE27-4735-BD19-B5ED0891F8EC}" type="datetimeFigureOut">
              <a:rPr lang="en-US" smtClean="0"/>
              <a:t>11/1/2018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1319B1-1004-4410-B337-7AB66D8CD79C}" type="slidenum">
              <a:rPr lang="en-US" smtClean="0"/>
              <a:t>‹#›</a:t>
            </a:fld>
            <a:endParaRPr lang="en-US"/>
          </a:p>
        </p:txBody>
      </p:sp>
    </p:spTree>
    <p:extLst>
      <p:ext uri="{BB962C8B-B14F-4D97-AF65-F5344CB8AC3E}">
        <p14:creationId xmlns:p14="http://schemas.microsoft.com/office/powerpoint/2010/main" val="3922301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lecture, we are covering</a:t>
            </a:r>
            <a:r>
              <a:rPr lang="en-US" baseline="0" dirty="0"/>
              <a:t> Chapter 17 on the citric acid cycle, also called the TCA or the </a:t>
            </a:r>
            <a:r>
              <a:rPr lang="en-US" baseline="0" dirty="0" err="1"/>
              <a:t>Kreb’s</a:t>
            </a:r>
            <a:r>
              <a:rPr lang="en-US" baseline="0" dirty="0"/>
              <a:t> cycle, in which pyruvate is oxidized to generate additional ATP, as well as NADH and FADH2 that will then be utilized by the electron transport to chain to generate even more ATP. While pyruvate from glucose metabolism is the most commonly discussed precursor metabolite for the TCA, we can utilize metabolites from the breakdown of fats and amino acids within the TCA. In the next two class meetings, we will then apply the material discussed in this lecture to activities S32 and S33.</a:t>
            </a:r>
            <a:endParaRPr lang="en-US" dirty="0"/>
          </a:p>
        </p:txBody>
      </p:sp>
      <p:sp>
        <p:nvSpPr>
          <p:cNvPr id="4" name="Slide Number Placeholder 3"/>
          <p:cNvSpPr>
            <a:spLocks noGrp="1"/>
          </p:cNvSpPr>
          <p:nvPr>
            <p:ph type="sldNum" sz="quarter" idx="10"/>
          </p:nvPr>
        </p:nvSpPr>
        <p:spPr/>
        <p:txBody>
          <a:bodyPr/>
          <a:lstStyle/>
          <a:p>
            <a:fld id="{791319B1-1004-4410-B337-7AB66D8CD79C}" type="slidenum">
              <a:rPr lang="en-US" smtClean="0"/>
              <a:t>1</a:t>
            </a:fld>
            <a:endParaRPr lang="en-US"/>
          </a:p>
        </p:txBody>
      </p:sp>
    </p:spTree>
    <p:extLst>
      <p:ext uri="{BB962C8B-B14F-4D97-AF65-F5344CB8AC3E}">
        <p14:creationId xmlns:p14="http://schemas.microsoft.com/office/powerpoint/2010/main" val="1721083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step two, the tertiary alcohol of citrate is isomerized to a secondary alcohol; making the product; isocitrate; which can be easily oxidized in the proceeding step. While this reaction is reversible and slightly endergonic in the forward direction, it favors isocitrate formation because the product is rapidly consumed in the next step. </a:t>
            </a:r>
          </a:p>
        </p:txBody>
      </p:sp>
      <p:sp>
        <p:nvSpPr>
          <p:cNvPr id="4" name="Slide Number Placeholder 3"/>
          <p:cNvSpPr>
            <a:spLocks noGrp="1"/>
          </p:cNvSpPr>
          <p:nvPr>
            <p:ph type="sldNum" sz="quarter" idx="10"/>
          </p:nvPr>
        </p:nvSpPr>
        <p:spPr/>
        <p:txBody>
          <a:bodyPr/>
          <a:lstStyle/>
          <a:p>
            <a:fld id="{791319B1-1004-4410-B337-7AB66D8CD79C}" type="slidenum">
              <a:rPr lang="en-US" smtClean="0"/>
              <a:t>10</a:t>
            </a:fld>
            <a:endParaRPr lang="en-US"/>
          </a:p>
        </p:txBody>
      </p:sp>
    </p:spTree>
    <p:extLst>
      <p:ext uri="{BB962C8B-B14F-4D97-AF65-F5344CB8AC3E}">
        <p14:creationId xmlns:p14="http://schemas.microsoft.com/office/powerpoint/2010/main" val="1664299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step three, isocitrate is oxidized by isocitrate dehydrogenase to make alpha-ketoglutarate; releasing CO2 and producing a molecule of NADH and an acidic proton. This enzyme, isocitrate dehydrogenase, requires the cofactor Magnesium or manganese.</a:t>
            </a:r>
          </a:p>
        </p:txBody>
      </p:sp>
      <p:sp>
        <p:nvSpPr>
          <p:cNvPr id="4" name="Slide Number Placeholder 3"/>
          <p:cNvSpPr>
            <a:spLocks noGrp="1"/>
          </p:cNvSpPr>
          <p:nvPr>
            <p:ph type="sldNum" sz="quarter" idx="10"/>
          </p:nvPr>
        </p:nvSpPr>
        <p:spPr/>
        <p:txBody>
          <a:bodyPr/>
          <a:lstStyle/>
          <a:p>
            <a:fld id="{791319B1-1004-4410-B337-7AB66D8CD79C}" type="slidenum">
              <a:rPr lang="en-US" smtClean="0"/>
              <a:t>11</a:t>
            </a:fld>
            <a:endParaRPr lang="en-US"/>
          </a:p>
        </p:txBody>
      </p:sp>
    </p:spTree>
    <p:extLst>
      <p:ext uri="{BB962C8B-B14F-4D97-AF65-F5344CB8AC3E}">
        <p14:creationId xmlns:p14="http://schemas.microsoft.com/office/powerpoint/2010/main" val="34886156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Step 4, alpha-ketoglutarate is oxidized by a-ketoglutarate dehydrogenase with a molecule of reduced CoA to form a second molecule of NADH, H+, and CO2 forming succinyl CoA. This step is also highly exergonic, with a net release of -33.5kJ/</a:t>
            </a:r>
            <a:r>
              <a:rPr lang="en-US" dirty="0" err="1"/>
              <a:t>mol</a:t>
            </a:r>
            <a:r>
              <a:rPr lang="en-US" dirty="0"/>
              <a:t> and is therefor the second </a:t>
            </a:r>
            <a:r>
              <a:rPr lang="en-US" dirty="0" err="1"/>
              <a:t>committeed</a:t>
            </a:r>
            <a:r>
              <a:rPr lang="en-US" dirty="0"/>
              <a:t> step of the TCA. This enzyme is inhibited by high concentrations of its products (succinyl CoA and NADH); as well as high concentrations of ATP and GTP (which is the overall result of the TCA couple with the electron transport chain). </a:t>
            </a:r>
          </a:p>
        </p:txBody>
      </p:sp>
      <p:sp>
        <p:nvSpPr>
          <p:cNvPr id="4" name="Slide Number Placeholder 3"/>
          <p:cNvSpPr>
            <a:spLocks noGrp="1"/>
          </p:cNvSpPr>
          <p:nvPr>
            <p:ph type="sldNum" sz="quarter" idx="10"/>
          </p:nvPr>
        </p:nvSpPr>
        <p:spPr/>
        <p:txBody>
          <a:bodyPr/>
          <a:lstStyle/>
          <a:p>
            <a:fld id="{791319B1-1004-4410-B337-7AB66D8CD79C}" type="slidenum">
              <a:rPr lang="en-US" smtClean="0"/>
              <a:t>12</a:t>
            </a:fld>
            <a:endParaRPr lang="en-US"/>
          </a:p>
        </p:txBody>
      </p:sp>
    </p:spTree>
    <p:extLst>
      <p:ext uri="{BB962C8B-B14F-4D97-AF65-F5344CB8AC3E}">
        <p14:creationId xmlns:p14="http://schemas.microsoft.com/office/powerpoint/2010/main" val="38532348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step 5, succinyl CoA synthetase cleaves succinyl CoA; releasing the reduced CoA molecule again, and producing succinate. This reaction is coupled with a substrate level phosphorylation of GDP to </a:t>
            </a:r>
            <a:r>
              <a:rPr lang="en-US" dirty="0" err="1"/>
              <a:t>mae</a:t>
            </a:r>
            <a:r>
              <a:rPr lang="en-US" dirty="0"/>
              <a:t> GTP.. Which can then be exchanged for ATP. This reaction is reversible, however the direction of the reaction depends of the relative concentrations of the nucleoside di and triphosphates. If GDP and ADP are high while ATP and GTP are low, then the reaction will proceed towards succinate. </a:t>
            </a:r>
          </a:p>
        </p:txBody>
      </p:sp>
      <p:sp>
        <p:nvSpPr>
          <p:cNvPr id="4" name="Slide Number Placeholder 3"/>
          <p:cNvSpPr>
            <a:spLocks noGrp="1"/>
          </p:cNvSpPr>
          <p:nvPr>
            <p:ph type="sldNum" sz="quarter" idx="10"/>
          </p:nvPr>
        </p:nvSpPr>
        <p:spPr/>
        <p:txBody>
          <a:bodyPr/>
          <a:lstStyle/>
          <a:p>
            <a:fld id="{791319B1-1004-4410-B337-7AB66D8CD79C}" type="slidenum">
              <a:rPr lang="en-US" smtClean="0"/>
              <a:t>13</a:t>
            </a:fld>
            <a:endParaRPr lang="en-US"/>
          </a:p>
        </p:txBody>
      </p:sp>
    </p:spTree>
    <p:extLst>
      <p:ext uri="{BB962C8B-B14F-4D97-AF65-F5344CB8AC3E}">
        <p14:creationId xmlns:p14="http://schemas.microsoft.com/office/powerpoint/2010/main" val="552390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step 6, succinate is oxidized to form funerated and produces a molecule of FADH2. The enzyme that catalyzes this reaction, succinate dehydrogenase, is actually bound tightly to within the mitochondrial matrix and is also one of the key enzymes of the electron transport chain. Such that as soon as this FADH2 molecule is reduced, those electrons will immediately begin cascading down the ETC in order to generate more ATP. Because of this, even though the reaction itself is not highly exergonic, it is tightly regulated. The enzyme is activated by succinate, ADP and inorganic phosphate, while inhibited by oxaloacetate and malonate (a fatty acid synthesis precursor molecule)</a:t>
            </a:r>
          </a:p>
        </p:txBody>
      </p:sp>
      <p:sp>
        <p:nvSpPr>
          <p:cNvPr id="4" name="Slide Number Placeholder 3"/>
          <p:cNvSpPr>
            <a:spLocks noGrp="1"/>
          </p:cNvSpPr>
          <p:nvPr>
            <p:ph type="sldNum" sz="quarter" idx="10"/>
          </p:nvPr>
        </p:nvSpPr>
        <p:spPr/>
        <p:txBody>
          <a:bodyPr/>
          <a:lstStyle/>
          <a:p>
            <a:fld id="{791319B1-1004-4410-B337-7AB66D8CD79C}" type="slidenum">
              <a:rPr lang="en-US" smtClean="0"/>
              <a:t>14</a:t>
            </a:fld>
            <a:endParaRPr lang="en-US"/>
          </a:p>
        </p:txBody>
      </p:sp>
    </p:spTree>
    <p:extLst>
      <p:ext uri="{BB962C8B-B14F-4D97-AF65-F5344CB8AC3E}">
        <p14:creationId xmlns:p14="http://schemas.microsoft.com/office/powerpoint/2010/main" val="669218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step 7, </a:t>
            </a:r>
            <a:r>
              <a:rPr lang="en-US" dirty="0" err="1"/>
              <a:t>fumerate</a:t>
            </a:r>
            <a:r>
              <a:rPr lang="en-US" dirty="0"/>
              <a:t> is hydrated to make L-malate in a reversible stereospecific reaction that is governed by the enzyme fumarase. </a:t>
            </a:r>
          </a:p>
        </p:txBody>
      </p:sp>
      <p:sp>
        <p:nvSpPr>
          <p:cNvPr id="4" name="Slide Number Placeholder 3"/>
          <p:cNvSpPr>
            <a:spLocks noGrp="1"/>
          </p:cNvSpPr>
          <p:nvPr>
            <p:ph type="sldNum" sz="quarter" idx="10"/>
          </p:nvPr>
        </p:nvSpPr>
        <p:spPr/>
        <p:txBody>
          <a:bodyPr/>
          <a:lstStyle/>
          <a:p>
            <a:fld id="{791319B1-1004-4410-B337-7AB66D8CD79C}" type="slidenum">
              <a:rPr lang="en-US" smtClean="0"/>
              <a:t>15</a:t>
            </a:fld>
            <a:endParaRPr lang="en-US"/>
          </a:p>
        </p:txBody>
      </p:sp>
    </p:spTree>
    <p:extLst>
      <p:ext uri="{BB962C8B-B14F-4D97-AF65-F5344CB8AC3E}">
        <p14:creationId xmlns:p14="http://schemas.microsoft.com/office/powerpoint/2010/main" val="28083695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step 8, the last step of the citric acid cycle, malate is oxidized by malate dehydrogenase to form oxaloacetate; producing our third molecule of NADH and another acidic proton. This reaction is actually highly endergonic, with a positive </a:t>
            </a:r>
            <a:r>
              <a:rPr lang="en-US" dirty="0" err="1"/>
              <a:t>dG</a:t>
            </a:r>
            <a:r>
              <a:rPr lang="en-US" dirty="0"/>
              <a:t> of 29kJ/</a:t>
            </a:r>
            <a:r>
              <a:rPr lang="en-US" dirty="0" err="1"/>
              <a:t>mol</a:t>
            </a:r>
            <a:r>
              <a:rPr lang="en-US" dirty="0"/>
              <a:t>, but because OAA is quickly consumed in the next round of the TCA, it moves in the forward direction. Again due to La </a:t>
            </a:r>
            <a:r>
              <a:rPr lang="en-US" dirty="0" err="1"/>
              <a:t>Chatlier’s</a:t>
            </a:r>
            <a:r>
              <a:rPr lang="en-US" dirty="0"/>
              <a:t> principle. </a:t>
            </a:r>
          </a:p>
        </p:txBody>
      </p:sp>
      <p:sp>
        <p:nvSpPr>
          <p:cNvPr id="4" name="Slide Number Placeholder 3"/>
          <p:cNvSpPr>
            <a:spLocks noGrp="1"/>
          </p:cNvSpPr>
          <p:nvPr>
            <p:ph type="sldNum" sz="quarter" idx="10"/>
          </p:nvPr>
        </p:nvSpPr>
        <p:spPr/>
        <p:txBody>
          <a:bodyPr/>
          <a:lstStyle/>
          <a:p>
            <a:fld id="{791319B1-1004-4410-B337-7AB66D8CD79C}" type="slidenum">
              <a:rPr lang="en-US" smtClean="0"/>
              <a:t>16</a:t>
            </a:fld>
            <a:endParaRPr lang="en-US"/>
          </a:p>
        </p:txBody>
      </p:sp>
    </p:spTree>
    <p:extLst>
      <p:ext uri="{BB962C8B-B14F-4D97-AF65-F5344CB8AC3E}">
        <p14:creationId xmlns:p14="http://schemas.microsoft.com/office/powerpoint/2010/main" val="12018678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can see a complete overview of the citric acid cycle, starting with the formation of Acetyl CoA from pyruvate. And as you can see, this is a cyclic process, in which the OAA produced in one cycle is consumed in the next cycle as more acetyl CoA is requited. Overall, we the TCA produces three molecules of NADH, one molecule of FADH2 and one molecule of GTP (or ATP) for every acetyl CoA that enters. Additionally, when we converted pyruvate to acetyl CoA, we produced a 4</a:t>
            </a:r>
            <a:r>
              <a:rPr lang="en-US" baseline="30000" dirty="0"/>
              <a:t>th</a:t>
            </a:r>
            <a:r>
              <a:rPr lang="en-US" dirty="0"/>
              <a:t> molecule of NADH.. However that NADH is not considered a product of the TCA specifically. </a:t>
            </a:r>
          </a:p>
        </p:txBody>
      </p:sp>
      <p:sp>
        <p:nvSpPr>
          <p:cNvPr id="4" name="Slide Number Placeholder 3"/>
          <p:cNvSpPr>
            <a:spLocks noGrp="1"/>
          </p:cNvSpPr>
          <p:nvPr>
            <p:ph type="sldNum" sz="quarter" idx="10"/>
          </p:nvPr>
        </p:nvSpPr>
        <p:spPr/>
        <p:txBody>
          <a:bodyPr/>
          <a:lstStyle/>
          <a:p>
            <a:fld id="{791319B1-1004-4410-B337-7AB66D8CD79C}" type="slidenum">
              <a:rPr lang="en-US" smtClean="0"/>
              <a:t>17</a:t>
            </a:fld>
            <a:endParaRPr lang="en-US"/>
          </a:p>
        </p:txBody>
      </p:sp>
    </p:spTree>
    <p:extLst>
      <p:ext uri="{BB962C8B-B14F-4D97-AF65-F5344CB8AC3E}">
        <p14:creationId xmlns:p14="http://schemas.microsoft.com/office/powerpoint/2010/main" val="34949052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producing electron carriers that can feed electrons through the ETC, the TCA metabolites can also be used for the biosynthesis of new macromolecules. As you can see here, citrate can be used to make fats and cholesterol; alpha ketoglutarate can be used to produce certain amino acids, succinyl CoA can be used to make od-chain fatty acids, certain amino acids, and </a:t>
            </a:r>
            <a:r>
              <a:rPr lang="en-US" dirty="0" err="1"/>
              <a:t>poryphrins</a:t>
            </a:r>
            <a:r>
              <a:rPr lang="en-US" dirty="0"/>
              <a:t> (such as </a:t>
            </a:r>
            <a:r>
              <a:rPr lang="en-US" dirty="0" err="1"/>
              <a:t>heme</a:t>
            </a:r>
            <a:r>
              <a:rPr lang="en-US" dirty="0"/>
              <a:t> found in hemoglobin). Fumarate and OAA can be used to synthesize certain amino acids, while malate and oxaloacetate can be used in gluconeogenesis. </a:t>
            </a:r>
          </a:p>
        </p:txBody>
      </p:sp>
      <p:sp>
        <p:nvSpPr>
          <p:cNvPr id="4" name="Slide Number Placeholder 3"/>
          <p:cNvSpPr>
            <a:spLocks noGrp="1"/>
          </p:cNvSpPr>
          <p:nvPr>
            <p:ph type="sldNum" sz="quarter" idx="10"/>
          </p:nvPr>
        </p:nvSpPr>
        <p:spPr/>
        <p:txBody>
          <a:bodyPr/>
          <a:lstStyle/>
          <a:p>
            <a:fld id="{791319B1-1004-4410-B337-7AB66D8CD79C}" type="slidenum">
              <a:rPr lang="en-US" smtClean="0"/>
              <a:t>18</a:t>
            </a:fld>
            <a:endParaRPr lang="en-US"/>
          </a:p>
        </p:txBody>
      </p:sp>
    </p:spTree>
    <p:extLst>
      <p:ext uri="{BB962C8B-B14F-4D97-AF65-F5344CB8AC3E}">
        <p14:creationId xmlns:p14="http://schemas.microsoft.com/office/powerpoint/2010/main" val="427796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now, if we step back and look at the complete metabolism of glucose starting with glycolysis, we can calculate exactly how much ATP can be generated from a single glucose molecule under optimum conditions. In glycolysis we synthesize 2 molecules of ATP directly, and 2 molecules of NADH.. In our next unit, we will learn that each molecule of NADH can generate 2.5 molecules of ATP in the ETC.. So if we multiply the 2 NADH times 2.5 ATP per NADH.. That gives us 5 ATP from NADH plus 2 ATP direct for a total of 7 ATP per glucose from just glycolysis. When we convert the two pyruvates that we get from glycose to </a:t>
            </a:r>
            <a:r>
              <a:rPr lang="en-US" dirty="0" err="1"/>
              <a:t>acetylCoA</a:t>
            </a:r>
            <a:r>
              <a:rPr lang="en-US" dirty="0"/>
              <a:t>, we generate another 2 NADH.. Or an additional 5 ATP. In the citric acid cycle, the two acetyl CoA’s from each glucose molecule gives us 6 NADH (or 15 ATP); 2 FADH2 (or 3 ATP) and 2 GTP (or 2 ATP), or 20 ATP total from the TCA.. When we combine the ATP from glycolysis, converting pyruvates to acetyl CoA and the TCA; that gives us a grand total of 32 molecules of ATP for every one molecule of Glucose (again under ideal conditions.. Meaning none of the glucose is going through the PPP, and none of the other metabolites are being shunted off to other biosynthetic pathways.. Which lets just be honest.. Probably is never happening)</a:t>
            </a:r>
          </a:p>
        </p:txBody>
      </p:sp>
      <p:sp>
        <p:nvSpPr>
          <p:cNvPr id="4" name="Slide Number Placeholder 3"/>
          <p:cNvSpPr>
            <a:spLocks noGrp="1"/>
          </p:cNvSpPr>
          <p:nvPr>
            <p:ph type="sldNum" sz="quarter" idx="10"/>
          </p:nvPr>
        </p:nvSpPr>
        <p:spPr/>
        <p:txBody>
          <a:bodyPr/>
          <a:lstStyle/>
          <a:p>
            <a:fld id="{791319B1-1004-4410-B337-7AB66D8CD79C}" type="slidenum">
              <a:rPr lang="en-US" smtClean="0"/>
              <a:t>19</a:t>
            </a:fld>
            <a:endParaRPr lang="en-US"/>
          </a:p>
        </p:txBody>
      </p:sp>
    </p:spTree>
    <p:extLst>
      <p:ext uri="{BB962C8B-B14F-4D97-AF65-F5344CB8AC3E}">
        <p14:creationId xmlns:p14="http://schemas.microsoft.com/office/powerpoint/2010/main" val="312199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following</a:t>
            </a:r>
            <a:r>
              <a:rPr lang="en-US" baseline="0" dirty="0"/>
              <a:t> learning outcomes will be addressed throughout this lecture and in our in-class meetings. Pause here and a take a moment to go over them before proceeding with the lecture.</a:t>
            </a:r>
            <a:endParaRPr lang="en-US" dirty="0"/>
          </a:p>
        </p:txBody>
      </p:sp>
      <p:sp>
        <p:nvSpPr>
          <p:cNvPr id="4" name="Slide Number Placeholder 3"/>
          <p:cNvSpPr>
            <a:spLocks noGrp="1"/>
          </p:cNvSpPr>
          <p:nvPr>
            <p:ph type="sldNum" sz="quarter" idx="10"/>
          </p:nvPr>
        </p:nvSpPr>
        <p:spPr/>
        <p:txBody>
          <a:bodyPr/>
          <a:lstStyle/>
          <a:p>
            <a:fld id="{791319B1-1004-4410-B337-7AB66D8CD79C}" type="slidenum">
              <a:rPr lang="en-US" smtClean="0"/>
              <a:t>2</a:t>
            </a:fld>
            <a:endParaRPr lang="en-US"/>
          </a:p>
        </p:txBody>
      </p:sp>
    </p:spTree>
    <p:extLst>
      <p:ext uri="{BB962C8B-B14F-4D97-AF65-F5344CB8AC3E}">
        <p14:creationId xmlns:p14="http://schemas.microsoft.com/office/powerpoint/2010/main" val="33671940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E255EA-B64D-4878-BCF1-AAA9E66E85B4}" type="slidenum">
              <a:rPr lang="en-US" altLang="en-US"/>
              <a:pPr/>
              <a:t>20</a:t>
            </a:fld>
            <a:endParaRPr lang="en-US" alt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r>
              <a:rPr lang="en-US" altLang="en-US" dirty="0"/>
              <a:t>Just like if our other pathways we can correlate our key regulatory steps with the steps that have large negative changes in free energy at the actual biological conditions in the cell. These steps are step 1, 3 and 4. Step one is inhibited by succinyl CoA, citrate, NADH and ATP; step 3 is inhibited by NADH and ATP while activated by NAD+ and ADP; and step 4 is inhibited by succinyl CoA and NADH. </a:t>
            </a:r>
          </a:p>
          <a:p>
            <a:endParaRPr lang="en-US" altLang="en-US" dirty="0"/>
          </a:p>
          <a:p>
            <a:r>
              <a:rPr lang="en-US" altLang="en-US" dirty="0"/>
              <a:t>Additionally, the conversion of pyruvate to acetyl CoA (while not technically part of the TCA) is inhibited by Acetyl CoA, ATP and NADH; while the conversion of pyruvate to oxaloacetate for gluconeogenesis is activate by acetyl CoA.</a:t>
            </a:r>
          </a:p>
          <a:p>
            <a:endParaRPr lang="en-US" altLang="en-US" dirty="0"/>
          </a:p>
          <a:p>
            <a:r>
              <a:rPr lang="en-US" altLang="en-US" dirty="0"/>
              <a:t>So when we meet in class, we will look more closely first at the conversion of pyruvate to acetyl CoA and analyze the various conditions that control this step by tracing specific labeled carbons from glucose during activity S32. Then in activity S33 we will practice tracing Carbons through the citric acid cycle itself. See you then! </a:t>
            </a:r>
          </a:p>
        </p:txBody>
      </p:sp>
    </p:spTree>
    <p:extLst>
      <p:ext uri="{BB962C8B-B14F-4D97-AF65-F5344CB8AC3E}">
        <p14:creationId xmlns:p14="http://schemas.microsoft.com/office/powerpoint/2010/main" val="534480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mentioned previously, the citric acid cycle is the next step in the complete</a:t>
            </a:r>
            <a:r>
              <a:rPr lang="en-US" baseline="0" dirty="0"/>
              <a:t> metabolic breakdown of glucose. After glycolysis, pyruvate is converted to acetyl CoA, loosing one carbon as CO2 before it enters the citric acid cycle. During the TCA, acetyl CoA is further oxidized as ATP, NADH, FADH2 and CO2 are produced. Again, while glucose is the most commonly discussed source of acetyl CoA, we can also generate this metabolite through fatty acid catabolism and amino acid metabolism, which we will explore in more detail later in the term. </a:t>
            </a:r>
          </a:p>
          <a:p>
            <a:endParaRPr lang="en-US" baseline="0" dirty="0"/>
          </a:p>
          <a:p>
            <a:r>
              <a:rPr lang="en-US" baseline="0" dirty="0"/>
              <a:t>This pathway, first discovered by Hans Krebs in 1937, contains 8 steps in order to fully oxidize the acetyl group into CO2 and occurs in the mitochondria of the cell. </a:t>
            </a:r>
            <a:endParaRPr lang="en-US" dirty="0"/>
          </a:p>
        </p:txBody>
      </p:sp>
      <p:sp>
        <p:nvSpPr>
          <p:cNvPr id="4" name="Slide Number Placeholder 3"/>
          <p:cNvSpPr>
            <a:spLocks noGrp="1"/>
          </p:cNvSpPr>
          <p:nvPr>
            <p:ph type="sldNum" sz="quarter" idx="10"/>
          </p:nvPr>
        </p:nvSpPr>
        <p:spPr/>
        <p:txBody>
          <a:bodyPr/>
          <a:lstStyle/>
          <a:p>
            <a:fld id="{791319B1-1004-4410-B337-7AB66D8CD79C}" type="slidenum">
              <a:rPr lang="en-US" smtClean="0"/>
              <a:t>3</a:t>
            </a:fld>
            <a:endParaRPr lang="en-US"/>
          </a:p>
        </p:txBody>
      </p:sp>
    </p:spTree>
    <p:extLst>
      <p:ext uri="{BB962C8B-B14F-4D97-AF65-F5344CB8AC3E}">
        <p14:creationId xmlns:p14="http://schemas.microsoft.com/office/powerpoint/2010/main" val="2125109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Overall, for every acetyl </a:t>
            </a:r>
            <a:r>
              <a:rPr lang="en-US" dirty="0" err="1"/>
              <a:t>Coa</a:t>
            </a:r>
            <a:r>
              <a:rPr lang="en-US" dirty="0"/>
              <a:t> that enters into the TCA, coupled with 3 molecules of NAD+,</a:t>
            </a:r>
            <a:r>
              <a:rPr lang="en-US" baseline="0" dirty="0"/>
              <a:t> 1 molecule of FAD, 1 GDP, 1 inorganic phosphate and 2 molecules of water; we are able to produce 2 molecules of CO2, 3 molecules of NADH, 1 molecule of FADH2, one </a:t>
            </a:r>
            <a:r>
              <a:rPr lang="en-US" baseline="0" dirty="0" err="1"/>
              <a:t>CoASH</a:t>
            </a:r>
            <a:r>
              <a:rPr lang="en-US" baseline="0" dirty="0"/>
              <a:t>, one GTP and 2 H+. </a:t>
            </a:r>
          </a:p>
          <a:p>
            <a:r>
              <a:rPr lang="en-US" baseline="0" dirty="0"/>
              <a:t>Let’s review some quick facts about the TCA: </a:t>
            </a:r>
          </a:p>
          <a:p>
            <a:r>
              <a:rPr lang="en-US" baseline="0" dirty="0"/>
              <a:t>As you can see from this figure, the TCA is actually cyclic, meaning that as oxaloacetate is consumed in the first step of the TCA, a new molecule of oxaloacetate is regenerated in the last step of the TCA. </a:t>
            </a:r>
          </a:p>
          <a:p>
            <a:r>
              <a:rPr lang="en-US" baseline="0" dirty="0"/>
              <a:t>All of the enzymes for the TCA are contained within the mitochondria  </a:t>
            </a:r>
          </a:p>
          <a:p>
            <a:r>
              <a:rPr lang="en-US" baseline="0" dirty="0"/>
              <a:t>The two carbons that are released as CO2 actually come from the proceeding oxaloacetate molecule, not the incoming acetyl CoA (we will see what that is in a few minutes as we look at the cycle step by step)</a:t>
            </a:r>
          </a:p>
          <a:p>
            <a:r>
              <a:rPr lang="en-US" baseline="0" dirty="0"/>
              <a:t>Many of the TCA metabolites are precursors for the biosynthesis of other compounds, as well as metabolic breakdown intermediates of other </a:t>
            </a:r>
            <a:r>
              <a:rPr lang="en-US" baseline="0" dirty="0" err="1"/>
              <a:t>marcomolecules</a:t>
            </a:r>
            <a:endParaRPr lang="en-US" baseline="0" dirty="0"/>
          </a:p>
          <a:p>
            <a:r>
              <a:rPr lang="en-US" baseline="0" dirty="0"/>
              <a:t>And finally, a total of 4 electron pairs are transferred from acetyl CoA to make 3 NADH and 1 FADH2… after these molecules transfer those electrons through the ETC to O2, we can generate a total of 10 ATP.  </a:t>
            </a:r>
            <a:endParaRPr lang="en-US" dirty="0"/>
          </a:p>
        </p:txBody>
      </p:sp>
      <p:sp>
        <p:nvSpPr>
          <p:cNvPr id="4" name="Slide Number Placeholder 3"/>
          <p:cNvSpPr>
            <a:spLocks noGrp="1"/>
          </p:cNvSpPr>
          <p:nvPr>
            <p:ph type="sldNum" sz="quarter" idx="10"/>
          </p:nvPr>
        </p:nvSpPr>
        <p:spPr/>
        <p:txBody>
          <a:bodyPr/>
          <a:lstStyle/>
          <a:p>
            <a:fld id="{791319B1-1004-4410-B337-7AB66D8CD79C}" type="slidenum">
              <a:rPr lang="en-US" smtClean="0"/>
              <a:t>4</a:t>
            </a:fld>
            <a:endParaRPr lang="en-US"/>
          </a:p>
        </p:txBody>
      </p:sp>
    </p:spTree>
    <p:extLst>
      <p:ext uri="{BB962C8B-B14F-4D97-AF65-F5344CB8AC3E}">
        <p14:creationId xmlns:p14="http://schemas.microsoft.com/office/powerpoint/2010/main" val="3654300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pyruvate enters into the TCA, it must first be transported into the mitochondria and converted to</a:t>
            </a:r>
            <a:r>
              <a:rPr lang="en-US" baseline="0" dirty="0"/>
              <a:t> Acetyl-Coenzyme A using the </a:t>
            </a:r>
            <a:r>
              <a:rPr lang="en-US" baseline="0" dirty="0" err="1"/>
              <a:t>multienzyme</a:t>
            </a:r>
            <a:r>
              <a:rPr lang="en-US" baseline="0" dirty="0"/>
              <a:t> complex called pyruvate dehydrogenase. This complex is actually comprised of three different enzymes: pyruvate dehydrogenase (or E1), </a:t>
            </a:r>
            <a:r>
              <a:rPr lang="en-US" baseline="0" dirty="0" err="1"/>
              <a:t>dihydrolipoyl</a:t>
            </a:r>
            <a:r>
              <a:rPr lang="en-US" baseline="0" dirty="0"/>
              <a:t> </a:t>
            </a:r>
            <a:r>
              <a:rPr lang="en-US" baseline="0" dirty="0" err="1"/>
              <a:t>transacetylase</a:t>
            </a:r>
            <a:r>
              <a:rPr lang="en-US" baseline="0" dirty="0"/>
              <a:t> (or E2) and </a:t>
            </a:r>
            <a:r>
              <a:rPr lang="en-US" baseline="0" dirty="0" err="1"/>
              <a:t>dihydrolipoyl</a:t>
            </a:r>
            <a:r>
              <a:rPr lang="en-US" baseline="0" dirty="0"/>
              <a:t> dehydrogenase (or E3). Together this complex catalyzes a 5 step reaction that converts one molecule of pyruvate to one molecule of acetyl-CoA, and also produces a molecule of NADH. This enzyme complex is inhibited by it’s product (acetyl CoA0, ATP and NADH; it is activated by NAD+, </a:t>
            </a:r>
            <a:r>
              <a:rPr lang="en-US" baseline="0" dirty="0" err="1"/>
              <a:t>CoASH</a:t>
            </a:r>
            <a:r>
              <a:rPr lang="en-US" baseline="0" dirty="0"/>
              <a:t>, and AMP, and also requires insulin triggered phosphorylation of E1 in order to function. </a:t>
            </a:r>
            <a:endParaRPr lang="en-US" dirty="0"/>
          </a:p>
        </p:txBody>
      </p:sp>
      <p:sp>
        <p:nvSpPr>
          <p:cNvPr id="4" name="Slide Number Placeholder 3"/>
          <p:cNvSpPr>
            <a:spLocks noGrp="1"/>
          </p:cNvSpPr>
          <p:nvPr>
            <p:ph type="sldNum" sz="quarter" idx="10"/>
          </p:nvPr>
        </p:nvSpPr>
        <p:spPr/>
        <p:txBody>
          <a:bodyPr/>
          <a:lstStyle/>
          <a:p>
            <a:fld id="{791319B1-1004-4410-B337-7AB66D8CD79C}" type="slidenum">
              <a:rPr lang="en-US" smtClean="0"/>
              <a:t>5</a:t>
            </a:fld>
            <a:endParaRPr lang="en-US"/>
          </a:p>
        </p:txBody>
      </p:sp>
    </p:spTree>
    <p:extLst>
      <p:ext uri="{BB962C8B-B14F-4D97-AF65-F5344CB8AC3E}">
        <p14:creationId xmlns:p14="http://schemas.microsoft.com/office/powerpoint/2010/main" val="1093910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Breaking this down step by step, E1 uses</a:t>
            </a:r>
            <a:r>
              <a:rPr lang="en-US" baseline="0" dirty="0"/>
              <a:t> thiamine pyrophosphate (a vitamin B1 derivative) to removed a CO2 group from pyruvate, forming a hydroxyethyl-TPP intermediate. The </a:t>
            </a:r>
            <a:r>
              <a:rPr lang="en-US" baseline="0" dirty="0" err="1"/>
              <a:t>hydroxyelthyl</a:t>
            </a:r>
            <a:r>
              <a:rPr lang="en-US" baseline="0" dirty="0"/>
              <a:t> group is then transferred to the second enzyme, E2, where it attacks a lipoamide disulfide, eliminating TPP and regenerating E1. The carbanion intermediate is them immediately oxidized to an acetyl group as the disulfide is reduced. </a:t>
            </a:r>
            <a:endParaRPr lang="en-US" dirty="0"/>
          </a:p>
        </p:txBody>
      </p:sp>
      <p:sp>
        <p:nvSpPr>
          <p:cNvPr id="4" name="Slide Number Placeholder 3"/>
          <p:cNvSpPr>
            <a:spLocks noGrp="1"/>
          </p:cNvSpPr>
          <p:nvPr>
            <p:ph type="sldNum" sz="quarter" idx="10"/>
          </p:nvPr>
        </p:nvSpPr>
        <p:spPr/>
        <p:txBody>
          <a:bodyPr/>
          <a:lstStyle/>
          <a:p>
            <a:fld id="{791319B1-1004-4410-B337-7AB66D8CD79C}" type="slidenum">
              <a:rPr lang="en-US" smtClean="0"/>
              <a:t>6</a:t>
            </a:fld>
            <a:endParaRPr lang="en-US"/>
          </a:p>
        </p:txBody>
      </p:sp>
    </p:spTree>
    <p:extLst>
      <p:ext uri="{BB962C8B-B14F-4D97-AF65-F5344CB8AC3E}">
        <p14:creationId xmlns:p14="http://schemas.microsoft.com/office/powerpoint/2010/main" val="760025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E2 then catalyzes a transesterification reaction in which the acetyl group is transferred to CoA giving acetyl-CoA.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a:t>
            </a:r>
            <a:r>
              <a:rPr lang="en-US" baseline="0" dirty="0"/>
              <a:t> regenerate E2, the </a:t>
            </a:r>
            <a:r>
              <a:rPr lang="en-US" baseline="0" dirty="0" err="1"/>
              <a:t>lipoasmide</a:t>
            </a:r>
            <a:r>
              <a:rPr lang="en-US" baseline="0" dirty="0"/>
              <a:t> group is re-oxidized by E3 through the breaking of a disulfide bridge in E3.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A covalently bound FAD near the reduced sulfurs of the two </a:t>
            </a:r>
            <a:r>
              <a:rPr lang="en-US" baseline="0" dirty="0" err="1"/>
              <a:t>cysteines</a:t>
            </a:r>
            <a:r>
              <a:rPr lang="en-US" baseline="0" dirty="0"/>
              <a:t> in E3 is able to take the electrons, re-oxidizing the disulfides again, and then transfer the electrons to a free NAD+, producing a molecule of NADH which can enter the ETC and regenerating E3. </a:t>
            </a:r>
            <a:endParaRPr lang="en-US" dirty="0"/>
          </a:p>
          <a:p>
            <a:endParaRPr lang="en-US" dirty="0"/>
          </a:p>
        </p:txBody>
      </p:sp>
      <p:sp>
        <p:nvSpPr>
          <p:cNvPr id="4" name="Slide Number Placeholder 3"/>
          <p:cNvSpPr>
            <a:spLocks noGrp="1"/>
          </p:cNvSpPr>
          <p:nvPr>
            <p:ph type="sldNum" sz="quarter" idx="10"/>
          </p:nvPr>
        </p:nvSpPr>
        <p:spPr/>
        <p:txBody>
          <a:bodyPr/>
          <a:lstStyle/>
          <a:p>
            <a:fld id="{791319B1-1004-4410-B337-7AB66D8CD79C}" type="slidenum">
              <a:rPr lang="en-US" smtClean="0"/>
              <a:t>7</a:t>
            </a:fld>
            <a:endParaRPr lang="en-US"/>
          </a:p>
        </p:txBody>
      </p:sp>
    </p:spTree>
    <p:extLst>
      <p:ext uri="{BB962C8B-B14F-4D97-AF65-F5344CB8AC3E}">
        <p14:creationId xmlns:p14="http://schemas.microsoft.com/office/powerpoint/2010/main" val="3424334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saw, there are</a:t>
            </a:r>
            <a:r>
              <a:rPr lang="en-US" baseline="0" dirty="0"/>
              <a:t> a number of cofactors that are involved in this multi-enzyme complex: TPP in the E1 which comes from vitamin B1, </a:t>
            </a:r>
            <a:r>
              <a:rPr lang="en-US" baseline="0" dirty="0" err="1"/>
              <a:t>Lipoic</a:t>
            </a:r>
            <a:r>
              <a:rPr lang="en-US" baseline="0" dirty="0"/>
              <a:t> acid in the E2 which derived from </a:t>
            </a:r>
            <a:r>
              <a:rPr lang="en-US" baseline="0" dirty="0" err="1"/>
              <a:t>octanoic</a:t>
            </a:r>
            <a:r>
              <a:rPr lang="en-US" baseline="0" dirty="0"/>
              <a:t> fatty acids and can be produced by the cell; Coenzyme A is synthesized from Vitamin B5 and is a </a:t>
            </a:r>
            <a:r>
              <a:rPr lang="en-US" baseline="0" dirty="0" err="1"/>
              <a:t>cosubstrate</a:t>
            </a:r>
            <a:r>
              <a:rPr lang="en-US" baseline="0" dirty="0"/>
              <a:t> used by E2 to make acetyl CoA; FAD which is covalently attached to E3 and NAD+ as a </a:t>
            </a:r>
            <a:r>
              <a:rPr lang="en-US" baseline="0" dirty="0" err="1"/>
              <a:t>cosubstrate</a:t>
            </a:r>
            <a:r>
              <a:rPr lang="en-US" baseline="0" dirty="0"/>
              <a:t> of E3. FAD is derived from riboflavin, or vitamin B2; while NAD+ can be synthesized by the cell. </a:t>
            </a:r>
            <a:endParaRPr lang="en-US" dirty="0"/>
          </a:p>
        </p:txBody>
      </p:sp>
      <p:sp>
        <p:nvSpPr>
          <p:cNvPr id="4" name="Slide Number Placeholder 3"/>
          <p:cNvSpPr>
            <a:spLocks noGrp="1"/>
          </p:cNvSpPr>
          <p:nvPr>
            <p:ph type="sldNum" sz="quarter" idx="10"/>
          </p:nvPr>
        </p:nvSpPr>
        <p:spPr/>
        <p:txBody>
          <a:bodyPr/>
          <a:lstStyle/>
          <a:p>
            <a:fld id="{791319B1-1004-4410-B337-7AB66D8CD79C}" type="slidenum">
              <a:rPr lang="en-US" smtClean="0"/>
              <a:t>8</a:t>
            </a:fld>
            <a:endParaRPr lang="en-US"/>
          </a:p>
        </p:txBody>
      </p:sp>
    </p:spTree>
    <p:extLst>
      <p:ext uri="{BB962C8B-B14F-4D97-AF65-F5344CB8AC3E}">
        <p14:creationId xmlns:p14="http://schemas.microsoft.com/office/powerpoint/2010/main" val="2568326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 have converted Pyruvate to Acetyl </a:t>
            </a:r>
            <a:r>
              <a:rPr lang="en-US" dirty="0" err="1"/>
              <a:t>Coa</a:t>
            </a:r>
            <a:r>
              <a:rPr lang="en-US" dirty="0"/>
              <a:t>.. We can officially begin the citric acid cycle. In step one, the enzyme citrate synthase mediates a condensation reaction between an oxaloacetate molecule and the acetyl group from acetyl </a:t>
            </a:r>
            <a:r>
              <a:rPr lang="en-US" dirty="0" err="1"/>
              <a:t>coa</a:t>
            </a:r>
            <a:r>
              <a:rPr lang="en-US" dirty="0"/>
              <a:t> to make citrate, releasing a reduced CoA molecule and consuming a molecule of water. Because this reaction is highly exergonic, with a net release of -31.5kJ/</a:t>
            </a:r>
            <a:r>
              <a:rPr lang="en-US" dirty="0" err="1"/>
              <a:t>mol</a:t>
            </a:r>
            <a:r>
              <a:rPr lang="en-US" dirty="0"/>
              <a:t> of energy, this is the first committed step in the TCA.</a:t>
            </a:r>
          </a:p>
        </p:txBody>
      </p:sp>
      <p:sp>
        <p:nvSpPr>
          <p:cNvPr id="4" name="Slide Number Placeholder 3"/>
          <p:cNvSpPr>
            <a:spLocks noGrp="1"/>
          </p:cNvSpPr>
          <p:nvPr>
            <p:ph type="sldNum" sz="quarter" idx="10"/>
          </p:nvPr>
        </p:nvSpPr>
        <p:spPr/>
        <p:txBody>
          <a:bodyPr/>
          <a:lstStyle/>
          <a:p>
            <a:fld id="{791319B1-1004-4410-B337-7AB66D8CD79C}" type="slidenum">
              <a:rPr lang="en-US" smtClean="0"/>
              <a:t>9</a:t>
            </a:fld>
            <a:endParaRPr lang="en-US"/>
          </a:p>
        </p:txBody>
      </p:sp>
    </p:spTree>
    <p:extLst>
      <p:ext uri="{BB962C8B-B14F-4D97-AF65-F5344CB8AC3E}">
        <p14:creationId xmlns:p14="http://schemas.microsoft.com/office/powerpoint/2010/main" val="3140957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dirty="0"/>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dirty="0"/>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dirty="0"/>
              <a:t>11/1/2018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dirty="0"/>
              <a:t>11/1/2018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dirty="0"/>
              <a:t>11/1/2018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dirty="0"/>
              <a:t>11/1/2018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t>11/1/2018</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dirty="0"/>
              <a:t>11/1/2018</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dirty="0"/>
              <a:t>11/1/2018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dirty="0"/>
              <a:t>11/1/2018</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dirty="0"/>
              <a:t>Ch. 17 The Citric Acid Cycle</a:t>
            </a:r>
          </a:p>
        </p:txBody>
      </p:sp>
      <p:sp>
        <p:nvSpPr>
          <p:cNvPr id="3" name="Subtitle 2"/>
          <p:cNvSpPr>
            <a:spLocks noGrp="1"/>
          </p:cNvSpPr>
          <p:nvPr>
            <p:ph type="subTitle" idx="1"/>
          </p:nvPr>
        </p:nvSpPr>
        <p:spPr/>
        <p:txBody>
          <a:bodyPr/>
          <a:lstStyle/>
          <a:p>
            <a:r>
              <a:rPr lang="en-US" dirty="0"/>
              <a:t>Sections 1-4.</a:t>
            </a:r>
          </a:p>
        </p:txBody>
      </p:sp>
    </p:spTree>
    <p:extLst>
      <p:ext uri="{BB962C8B-B14F-4D97-AF65-F5344CB8AC3E}">
        <p14:creationId xmlns:p14="http://schemas.microsoft.com/office/powerpoint/2010/main" val="1594335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TCA Step 2</a:t>
            </a:r>
          </a:p>
        </p:txBody>
      </p:sp>
      <p:sp>
        <p:nvSpPr>
          <p:cNvPr id="3" name="Content Placeholder 2"/>
          <p:cNvSpPr>
            <a:spLocks noGrp="1"/>
          </p:cNvSpPr>
          <p:nvPr>
            <p:ph idx="1"/>
          </p:nvPr>
        </p:nvSpPr>
        <p:spPr>
          <a:xfrm>
            <a:off x="1097280" y="1845734"/>
            <a:ext cx="6768638" cy="4023360"/>
          </a:xfrm>
        </p:spPr>
        <p:txBody>
          <a:bodyPr/>
          <a:lstStyle/>
          <a:p>
            <a:r>
              <a:rPr lang="en-US" dirty="0"/>
              <a:t>Citrate is isomerized to form a secondary alcohol that can be easily oxidized. This is a reversible isomerization where citrate is converted into </a:t>
            </a:r>
            <a:r>
              <a:rPr lang="en-US" dirty="0" err="1"/>
              <a:t>isocitrate</a:t>
            </a:r>
            <a:r>
              <a:rPr lang="en-US" dirty="0"/>
              <a:t> by </a:t>
            </a:r>
            <a:r>
              <a:rPr lang="en-US" dirty="0" err="1"/>
              <a:t>aconitase</a:t>
            </a:r>
            <a:r>
              <a:rPr lang="en-US" dirty="0"/>
              <a:t>. This reaction is </a:t>
            </a:r>
            <a:r>
              <a:rPr lang="en-US" dirty="0" err="1"/>
              <a:t>energonic</a:t>
            </a:r>
            <a:r>
              <a:rPr lang="en-US" dirty="0"/>
              <a:t>, with ∆G° = +13.3kJ/</a:t>
            </a:r>
            <a:r>
              <a:rPr lang="en-US" dirty="0" err="1"/>
              <a:t>mol</a:t>
            </a:r>
            <a:r>
              <a:rPr lang="en-US" dirty="0"/>
              <a:t>, however the reaction proceeds forward as </a:t>
            </a:r>
            <a:r>
              <a:rPr lang="en-US" dirty="0" err="1"/>
              <a:t>isocitrate</a:t>
            </a:r>
            <a:r>
              <a:rPr lang="en-US" dirty="0"/>
              <a:t> is rapidly removed by the next reaction step.</a:t>
            </a:r>
          </a:p>
        </p:txBody>
      </p:sp>
      <p:pic>
        <p:nvPicPr>
          <p:cNvPr id="4" name="Picture 19" descr="Mc09f08"/>
          <p:cNvPicPr>
            <a:picLocks noChangeAspect="1" noChangeArrowheads="1"/>
          </p:cNvPicPr>
          <p:nvPr/>
        </p:nvPicPr>
        <p:blipFill rotWithShape="1">
          <a:blip r:embed="rId3">
            <a:extLst>
              <a:ext uri="{28A0092B-C50C-407E-A947-70E740481C1C}">
                <a14:useLocalDpi xmlns:a14="http://schemas.microsoft.com/office/drawing/2010/main" val="0"/>
              </a:ext>
            </a:extLst>
          </a:blip>
          <a:srcRect l="61936" t="12986" r="196" b="53371"/>
          <a:stretch/>
        </p:blipFill>
        <p:spPr bwMode="auto">
          <a:xfrm>
            <a:off x="8109819" y="2218325"/>
            <a:ext cx="2966889" cy="3351201"/>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8109819" y="2670464"/>
            <a:ext cx="483463" cy="11869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7570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TAC Step 3</a:t>
            </a:r>
          </a:p>
        </p:txBody>
      </p:sp>
      <p:sp>
        <p:nvSpPr>
          <p:cNvPr id="3" name="Content Placeholder 2"/>
          <p:cNvSpPr>
            <a:spLocks noGrp="1"/>
          </p:cNvSpPr>
          <p:nvPr>
            <p:ph idx="1"/>
          </p:nvPr>
        </p:nvSpPr>
        <p:spPr>
          <a:xfrm>
            <a:off x="1097280" y="1845734"/>
            <a:ext cx="5760720" cy="4023360"/>
          </a:xfrm>
        </p:spPr>
        <p:txBody>
          <a:bodyPr/>
          <a:lstStyle/>
          <a:p>
            <a:r>
              <a:rPr lang="en-US" dirty="0" err="1"/>
              <a:t>Isocitrate</a:t>
            </a:r>
            <a:r>
              <a:rPr lang="en-US" dirty="0"/>
              <a:t> is oxidized to form NADH and CO</a:t>
            </a:r>
            <a:r>
              <a:rPr lang="en-US" baseline="-25000" dirty="0"/>
              <a:t>2</a:t>
            </a:r>
            <a:r>
              <a:rPr lang="en-US" dirty="0"/>
              <a:t>. This oxidative decarboxylation is catalyzed by </a:t>
            </a:r>
            <a:r>
              <a:rPr lang="en-US" dirty="0" err="1"/>
              <a:t>isocitrate</a:t>
            </a:r>
            <a:r>
              <a:rPr lang="en-US" dirty="0"/>
              <a:t> dehydrogenase and requires of Mn</a:t>
            </a:r>
            <a:r>
              <a:rPr lang="en-US" baseline="30000" dirty="0"/>
              <a:t>2+ </a:t>
            </a:r>
            <a:r>
              <a:rPr lang="en-US" dirty="0"/>
              <a:t>or Mg</a:t>
            </a:r>
            <a:r>
              <a:rPr lang="en-US" baseline="30000" dirty="0"/>
              <a:t>2+ </a:t>
            </a:r>
            <a:r>
              <a:rPr lang="en-US" dirty="0"/>
              <a:t>cofactor. This reaction results in the formation of an </a:t>
            </a:r>
            <a:r>
              <a:rPr lang="en-US" dirty="0" err="1"/>
              <a:t>enol</a:t>
            </a:r>
            <a:r>
              <a:rPr lang="en-US" dirty="0"/>
              <a:t> intermediate that rearranges to form an </a:t>
            </a:r>
            <a:r>
              <a:rPr lang="el-GR" dirty="0">
                <a:latin typeface="Century Gothic" panose="020B0502020202020204" pitchFamily="34" charset="0"/>
              </a:rPr>
              <a:t>α</a:t>
            </a:r>
            <a:r>
              <a:rPr lang="en-US" dirty="0"/>
              <a:t>-</a:t>
            </a:r>
            <a:r>
              <a:rPr lang="en-US" dirty="0" err="1"/>
              <a:t>keto</a:t>
            </a:r>
            <a:r>
              <a:rPr lang="en-US" dirty="0"/>
              <a:t> acid</a:t>
            </a:r>
            <a:r>
              <a:rPr lang="en-US" dirty="0">
                <a:latin typeface="Century Gothic" panose="020B0502020202020204" pitchFamily="34" charset="0"/>
              </a:rPr>
              <a:t>.</a:t>
            </a:r>
          </a:p>
          <a:p>
            <a:r>
              <a:rPr lang="en-US" dirty="0"/>
              <a:t>NADH and CO</a:t>
            </a:r>
            <a:r>
              <a:rPr lang="en-US" baseline="-25000" dirty="0"/>
              <a:t>2</a:t>
            </a:r>
            <a:r>
              <a:rPr lang="en-US" dirty="0"/>
              <a:t> are produced in this step</a:t>
            </a:r>
          </a:p>
        </p:txBody>
      </p:sp>
      <p:pic>
        <p:nvPicPr>
          <p:cNvPr id="4" name="Picture 19" descr="Mc09f08"/>
          <p:cNvPicPr>
            <a:picLocks noChangeAspect="1" noChangeArrowheads="1"/>
          </p:cNvPicPr>
          <p:nvPr/>
        </p:nvPicPr>
        <p:blipFill rotWithShape="1">
          <a:blip r:embed="rId3">
            <a:extLst>
              <a:ext uri="{28A0092B-C50C-407E-A947-70E740481C1C}">
                <a14:useLocalDpi xmlns:a14="http://schemas.microsoft.com/office/drawing/2010/main" val="0"/>
              </a:ext>
            </a:extLst>
          </a:blip>
          <a:srcRect l="52496" t="26954" b="19340"/>
          <a:stretch/>
        </p:blipFill>
        <p:spPr bwMode="auto">
          <a:xfrm>
            <a:off x="7843145" y="1011981"/>
            <a:ext cx="3385271" cy="4865843"/>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7843145" y="822959"/>
            <a:ext cx="2246428" cy="15149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392872" y="4551851"/>
            <a:ext cx="2592792" cy="15149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2936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TAC Step 4</a:t>
            </a:r>
          </a:p>
        </p:txBody>
      </p:sp>
      <p:sp>
        <p:nvSpPr>
          <p:cNvPr id="3" name="Content Placeholder 2"/>
          <p:cNvSpPr>
            <a:spLocks noGrp="1"/>
          </p:cNvSpPr>
          <p:nvPr>
            <p:ph idx="1"/>
          </p:nvPr>
        </p:nvSpPr>
        <p:spPr/>
        <p:txBody>
          <a:bodyPr/>
          <a:lstStyle/>
          <a:p>
            <a:r>
              <a:rPr lang="en-US" i="1" dirty="0"/>
              <a:t>a-</a:t>
            </a:r>
            <a:r>
              <a:rPr lang="en-US" dirty="0" err="1"/>
              <a:t>ketogluterate</a:t>
            </a:r>
            <a:r>
              <a:rPr lang="en-US" dirty="0"/>
              <a:t> is oxidized to form a second molecule each of NADH and CO2. The conversion of </a:t>
            </a:r>
            <a:r>
              <a:rPr lang="en-US" i="1" dirty="0"/>
              <a:t>a</a:t>
            </a:r>
            <a:r>
              <a:rPr lang="en-US" dirty="0"/>
              <a:t>-</a:t>
            </a:r>
            <a:r>
              <a:rPr lang="en-US" dirty="0" err="1"/>
              <a:t>ketoglyterate</a:t>
            </a:r>
            <a:r>
              <a:rPr lang="en-US" dirty="0"/>
              <a:t> to </a:t>
            </a:r>
            <a:r>
              <a:rPr lang="en-US" dirty="0" err="1"/>
              <a:t>succinyl</a:t>
            </a:r>
            <a:r>
              <a:rPr lang="en-US" dirty="0"/>
              <a:t>-CoA is catalyzed by the enzyme </a:t>
            </a:r>
            <a:r>
              <a:rPr lang="en-US" i="1" dirty="0"/>
              <a:t>a-</a:t>
            </a:r>
            <a:r>
              <a:rPr lang="en-US" dirty="0" err="1"/>
              <a:t>ketoglutarate</a:t>
            </a:r>
            <a:r>
              <a:rPr lang="en-US" dirty="0"/>
              <a:t> dehydrogenase complex. This reaction is also highly exergonic , </a:t>
            </a:r>
            <a:r>
              <a:rPr lang="el-GR" dirty="0">
                <a:latin typeface="Arial" panose="020B0604020202020204" pitchFamily="34" charset="0"/>
                <a:cs typeface="Arial" panose="020B0604020202020204" pitchFamily="34" charset="0"/>
              </a:rPr>
              <a:t>∆</a:t>
            </a:r>
            <a:r>
              <a:rPr lang="en-US" dirty="0">
                <a:cs typeface="Arial" panose="020B0604020202020204" pitchFamily="34" charset="0"/>
              </a:rPr>
              <a:t>G= -33.5kJ/mol. </a:t>
            </a:r>
            <a:endParaRPr lang="en-US" i="1" dirty="0"/>
          </a:p>
        </p:txBody>
      </p:sp>
      <p:pic>
        <p:nvPicPr>
          <p:cNvPr id="4" name="Picture 19" descr="Mc09f08"/>
          <p:cNvPicPr>
            <a:picLocks noChangeAspect="1" noChangeArrowheads="1"/>
          </p:cNvPicPr>
          <p:nvPr/>
        </p:nvPicPr>
        <p:blipFill rotWithShape="1">
          <a:blip r:embed="rId3">
            <a:extLst>
              <a:ext uri="{28A0092B-C50C-407E-A947-70E740481C1C}">
                <a14:useLocalDpi xmlns:a14="http://schemas.microsoft.com/office/drawing/2010/main" val="0"/>
              </a:ext>
            </a:extLst>
          </a:blip>
          <a:srcRect l="37062" t="60907" r="-262" b="-206"/>
          <a:stretch/>
        </p:blipFill>
        <p:spPr bwMode="auto">
          <a:xfrm>
            <a:off x="4218709" y="3054926"/>
            <a:ext cx="4177145" cy="3302285"/>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104409" y="3096491"/>
            <a:ext cx="1246909" cy="12365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82637" y="3340550"/>
            <a:ext cx="1246909" cy="12365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25780" y="3246120"/>
            <a:ext cx="3303270" cy="646331"/>
          </a:xfrm>
          <a:prstGeom prst="rect">
            <a:avLst/>
          </a:prstGeom>
          <a:noFill/>
        </p:spPr>
        <p:txBody>
          <a:bodyPr wrap="square" rtlCol="0">
            <a:spAutoFit/>
          </a:bodyPr>
          <a:lstStyle/>
          <a:p>
            <a:r>
              <a:rPr lang="en-US" dirty="0"/>
              <a:t>Inhibited by </a:t>
            </a:r>
            <a:r>
              <a:rPr lang="en-US" dirty="0" err="1"/>
              <a:t>succinyl</a:t>
            </a:r>
            <a:r>
              <a:rPr lang="en-US" dirty="0"/>
              <a:t>-CoA, NADH, ATP, and GTP</a:t>
            </a:r>
          </a:p>
        </p:txBody>
      </p:sp>
    </p:spTree>
    <p:extLst>
      <p:ext uri="{BB962C8B-B14F-4D97-AF65-F5344CB8AC3E}">
        <p14:creationId xmlns:p14="http://schemas.microsoft.com/office/powerpoint/2010/main" val="1150691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TAC Step 5</a:t>
            </a:r>
          </a:p>
        </p:txBody>
      </p:sp>
      <p:sp>
        <p:nvSpPr>
          <p:cNvPr id="3" name="Content Placeholder 2"/>
          <p:cNvSpPr>
            <a:spLocks noGrp="1"/>
          </p:cNvSpPr>
          <p:nvPr>
            <p:ph idx="1"/>
          </p:nvPr>
        </p:nvSpPr>
        <p:spPr/>
        <p:txBody>
          <a:bodyPr/>
          <a:lstStyle/>
          <a:p>
            <a:r>
              <a:rPr lang="en-US" dirty="0"/>
              <a:t>Cleavage of </a:t>
            </a:r>
            <a:r>
              <a:rPr lang="en-US" dirty="0" err="1"/>
              <a:t>succinyl</a:t>
            </a:r>
            <a:r>
              <a:rPr lang="en-US" dirty="0"/>
              <a:t>-CoA coupled with substrate-level phosphorylation. Cleavage of the high-energy </a:t>
            </a:r>
            <a:r>
              <a:rPr lang="en-US" dirty="0" err="1"/>
              <a:t>thiester</a:t>
            </a:r>
            <a:r>
              <a:rPr lang="en-US" dirty="0"/>
              <a:t> bond of </a:t>
            </a:r>
            <a:r>
              <a:rPr lang="en-US" dirty="0" err="1"/>
              <a:t>succinyl</a:t>
            </a:r>
            <a:r>
              <a:rPr lang="en-US" dirty="0"/>
              <a:t>-CoA to form succinate is reversible and catalyzed by </a:t>
            </a:r>
            <a:r>
              <a:rPr lang="en-US" dirty="0" err="1"/>
              <a:t>succinyl</a:t>
            </a:r>
            <a:r>
              <a:rPr lang="en-US" dirty="0"/>
              <a:t>-CoA </a:t>
            </a:r>
            <a:r>
              <a:rPr lang="en-US" dirty="0" err="1"/>
              <a:t>synthetase</a:t>
            </a:r>
            <a:r>
              <a:rPr lang="en-US" dirty="0"/>
              <a:t>. The direction of the reaction depends on the relative concentrations of nucleoside diphosphates and nucleoside </a:t>
            </a:r>
            <a:r>
              <a:rPr lang="en-US" dirty="0" err="1"/>
              <a:t>triphoshphates</a:t>
            </a:r>
            <a:r>
              <a:rPr lang="en-US" dirty="0"/>
              <a:t>.</a:t>
            </a:r>
          </a:p>
        </p:txBody>
      </p:sp>
      <p:pic>
        <p:nvPicPr>
          <p:cNvPr id="4" name="Picture 19" descr="Mc09f08"/>
          <p:cNvPicPr>
            <a:picLocks noChangeAspect="1" noChangeArrowheads="1"/>
          </p:cNvPicPr>
          <p:nvPr/>
        </p:nvPicPr>
        <p:blipFill rotWithShape="1">
          <a:blip r:embed="rId3">
            <a:extLst>
              <a:ext uri="{28A0092B-C50C-407E-A947-70E740481C1C}">
                <a14:useLocalDpi xmlns:a14="http://schemas.microsoft.com/office/drawing/2010/main" val="0"/>
              </a:ext>
            </a:extLst>
          </a:blip>
          <a:srcRect t="61934" r="36942" b="-78"/>
          <a:stretch/>
        </p:blipFill>
        <p:spPr bwMode="auto">
          <a:xfrm>
            <a:off x="3775365" y="3304309"/>
            <a:ext cx="3742698" cy="2878283"/>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7086600" y="3782291"/>
            <a:ext cx="768927" cy="14131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612572" y="3195935"/>
            <a:ext cx="1905000" cy="8149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24054" y="3042458"/>
            <a:ext cx="401781" cy="4592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7247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TAC Step 6</a:t>
            </a:r>
          </a:p>
        </p:txBody>
      </p:sp>
      <p:sp>
        <p:nvSpPr>
          <p:cNvPr id="3" name="Content Placeholder 2"/>
          <p:cNvSpPr>
            <a:spLocks noGrp="1"/>
          </p:cNvSpPr>
          <p:nvPr>
            <p:ph idx="1"/>
          </p:nvPr>
        </p:nvSpPr>
        <p:spPr>
          <a:xfrm>
            <a:off x="4343400" y="1845734"/>
            <a:ext cx="6812280" cy="4023360"/>
          </a:xfrm>
        </p:spPr>
        <p:txBody>
          <a:bodyPr/>
          <a:lstStyle/>
          <a:p>
            <a:r>
              <a:rPr lang="en-US" dirty="0"/>
              <a:t>Succinate is oxidized to form </a:t>
            </a:r>
            <a:r>
              <a:rPr lang="en-US" dirty="0" err="1"/>
              <a:t>fumarate</a:t>
            </a:r>
            <a:r>
              <a:rPr lang="en-US" dirty="0"/>
              <a:t> and FADH2. This reaction is catalyzed by succinate dehydrogenase. This enzyme is found tightly bound to the inner mitochondrial matrix. </a:t>
            </a:r>
          </a:p>
          <a:p>
            <a:r>
              <a:rPr lang="en-US" dirty="0"/>
              <a:t>∆G=-5.6kJ/mol. </a:t>
            </a:r>
          </a:p>
          <a:p>
            <a:r>
              <a:rPr lang="en-US" dirty="0"/>
              <a:t>Activated by succinate, ADP and Pi</a:t>
            </a:r>
          </a:p>
          <a:p>
            <a:r>
              <a:rPr lang="en-US" dirty="0"/>
              <a:t>Inhibited by oxaloacetate and </a:t>
            </a:r>
            <a:r>
              <a:rPr lang="en-US" dirty="0" err="1"/>
              <a:t>malonate</a:t>
            </a:r>
            <a:r>
              <a:rPr lang="en-US" dirty="0"/>
              <a:t> (accumulation of </a:t>
            </a:r>
            <a:r>
              <a:rPr lang="en-US" dirty="0" err="1"/>
              <a:t>malonate</a:t>
            </a:r>
            <a:r>
              <a:rPr lang="en-US" dirty="0"/>
              <a:t> redirects energy to fatty acid synthesis)</a:t>
            </a:r>
          </a:p>
        </p:txBody>
      </p:sp>
      <p:pic>
        <p:nvPicPr>
          <p:cNvPr id="4" name="Picture 19" descr="Mc09f08"/>
          <p:cNvPicPr>
            <a:picLocks noChangeAspect="1" noChangeArrowheads="1"/>
          </p:cNvPicPr>
          <p:nvPr/>
        </p:nvPicPr>
        <p:blipFill rotWithShape="1">
          <a:blip r:embed="rId3">
            <a:extLst>
              <a:ext uri="{28A0092B-C50C-407E-A947-70E740481C1C}">
                <a14:useLocalDpi xmlns:a14="http://schemas.microsoft.com/office/drawing/2010/main" val="0"/>
              </a:ext>
            </a:extLst>
          </a:blip>
          <a:srcRect t="54117" r="64247" b="14812"/>
          <a:stretch/>
        </p:blipFill>
        <p:spPr bwMode="auto">
          <a:xfrm>
            <a:off x="847897" y="2323892"/>
            <a:ext cx="2965565" cy="3276587"/>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026227" y="2140527"/>
            <a:ext cx="696191" cy="3740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382240" y="3483341"/>
            <a:ext cx="696191" cy="13484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23754" y="4435412"/>
            <a:ext cx="935181" cy="13484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675660" y="5015138"/>
            <a:ext cx="935181" cy="5433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931220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TAC Step 7</a:t>
            </a:r>
          </a:p>
        </p:txBody>
      </p:sp>
      <p:sp>
        <p:nvSpPr>
          <p:cNvPr id="3" name="Content Placeholder 2"/>
          <p:cNvSpPr>
            <a:spLocks noGrp="1"/>
          </p:cNvSpPr>
          <p:nvPr>
            <p:ph idx="1"/>
          </p:nvPr>
        </p:nvSpPr>
        <p:spPr>
          <a:xfrm>
            <a:off x="6587836" y="1845734"/>
            <a:ext cx="4567844" cy="4023360"/>
          </a:xfrm>
        </p:spPr>
        <p:txBody>
          <a:bodyPr/>
          <a:lstStyle/>
          <a:p>
            <a:r>
              <a:rPr lang="en-US" dirty="0" err="1"/>
              <a:t>Fumarate</a:t>
            </a:r>
            <a:r>
              <a:rPr lang="en-US" dirty="0"/>
              <a:t> is hydrated forming L-malate in a reversible </a:t>
            </a:r>
            <a:r>
              <a:rPr lang="en-US" dirty="0" err="1"/>
              <a:t>sterospecific</a:t>
            </a:r>
            <a:r>
              <a:rPr lang="en-US" dirty="0"/>
              <a:t> hydration reaction catalyzed by </a:t>
            </a:r>
            <a:r>
              <a:rPr lang="en-US" dirty="0" err="1"/>
              <a:t>fumerase</a:t>
            </a:r>
            <a:r>
              <a:rPr lang="en-US" dirty="0"/>
              <a:t>.</a:t>
            </a:r>
          </a:p>
        </p:txBody>
      </p:sp>
      <p:pic>
        <p:nvPicPr>
          <p:cNvPr id="4" name="Picture 19" descr="Mc09f08"/>
          <p:cNvPicPr>
            <a:picLocks noChangeAspect="1" noChangeArrowheads="1"/>
          </p:cNvPicPr>
          <p:nvPr/>
        </p:nvPicPr>
        <p:blipFill rotWithShape="1">
          <a:blip r:embed="rId3">
            <a:extLst>
              <a:ext uri="{28A0092B-C50C-407E-A947-70E740481C1C}">
                <a14:useLocalDpi xmlns:a14="http://schemas.microsoft.com/office/drawing/2010/main" val="0"/>
              </a:ext>
            </a:extLst>
          </a:blip>
          <a:srcRect t="38273" r="67909" b="34978"/>
          <a:stretch/>
        </p:blipFill>
        <p:spPr bwMode="auto">
          <a:xfrm>
            <a:off x="1219200" y="2202871"/>
            <a:ext cx="3259281" cy="3454132"/>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127663" y="4774082"/>
            <a:ext cx="1527464" cy="13484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714749" y="4308571"/>
            <a:ext cx="1527464" cy="13484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848840" y="5239593"/>
            <a:ext cx="1527464" cy="8079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38155" y="1858047"/>
            <a:ext cx="1480704" cy="6896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312102" y="1955454"/>
            <a:ext cx="1480704" cy="4198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19778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TAC Step 8</a:t>
            </a:r>
          </a:p>
        </p:txBody>
      </p:sp>
      <p:sp>
        <p:nvSpPr>
          <p:cNvPr id="3" name="Content Placeholder 2"/>
          <p:cNvSpPr>
            <a:spLocks noGrp="1"/>
          </p:cNvSpPr>
          <p:nvPr>
            <p:ph idx="1"/>
          </p:nvPr>
        </p:nvSpPr>
        <p:spPr>
          <a:xfrm>
            <a:off x="7543800" y="1845734"/>
            <a:ext cx="3611880" cy="4023360"/>
          </a:xfrm>
        </p:spPr>
        <p:txBody>
          <a:bodyPr/>
          <a:lstStyle/>
          <a:p>
            <a:r>
              <a:rPr lang="en-US" dirty="0"/>
              <a:t>Malate is oxidized to form oxaloacetate and a third NADH by malate dehydrogenase in an endergonic reaction (+29kJ/</a:t>
            </a:r>
            <a:r>
              <a:rPr lang="en-US" dirty="0" err="1"/>
              <a:t>mol</a:t>
            </a:r>
            <a:r>
              <a:rPr lang="en-US" dirty="0"/>
              <a:t>). This reaction proceeds forward due to the rapid removal of oxaloacetate in the next round of the cycle. </a:t>
            </a:r>
          </a:p>
        </p:txBody>
      </p:sp>
      <p:pic>
        <p:nvPicPr>
          <p:cNvPr id="4" name="Picture 19" descr="Mc09f08"/>
          <p:cNvPicPr>
            <a:picLocks noChangeAspect="1" noChangeArrowheads="1"/>
          </p:cNvPicPr>
          <p:nvPr/>
        </p:nvPicPr>
        <p:blipFill rotWithShape="1">
          <a:blip r:embed="rId3">
            <a:extLst>
              <a:ext uri="{28A0092B-C50C-407E-A947-70E740481C1C}">
                <a14:useLocalDpi xmlns:a14="http://schemas.microsoft.com/office/drawing/2010/main" val="0"/>
              </a:ext>
            </a:extLst>
          </a:blip>
          <a:srcRect l="1582" t="23869" r="44364" b="48450"/>
          <a:stretch/>
        </p:blipFill>
        <p:spPr bwMode="auto">
          <a:xfrm>
            <a:off x="602674" y="1953490"/>
            <a:ext cx="4947428" cy="3221183"/>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389909" y="4603173"/>
            <a:ext cx="1560367" cy="9754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094018" y="1953490"/>
            <a:ext cx="1754332" cy="9754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300845" y="1845734"/>
            <a:ext cx="1754332" cy="7974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929245" y="4166755"/>
            <a:ext cx="1754332" cy="11156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3702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19" descr="Mc09f08"/>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bwMode="auto">
          <a:xfrm>
            <a:off x="2868930" y="0"/>
            <a:ext cx="5966460" cy="6858000"/>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7890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7670" y="390512"/>
            <a:ext cx="4783975" cy="1450757"/>
          </a:xfrm>
        </p:spPr>
        <p:txBody>
          <a:bodyPr>
            <a:normAutofit fontScale="90000"/>
          </a:bodyPr>
          <a:lstStyle/>
          <a:p>
            <a:r>
              <a:rPr lang="en-US" dirty="0"/>
              <a:t>TAC metabolites can be used for biosynthesis</a:t>
            </a:r>
          </a:p>
        </p:txBody>
      </p:sp>
      <p:pic>
        <p:nvPicPr>
          <p:cNvPr id="4" name="Picture 13" descr="Mc09f1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834697" y="152126"/>
            <a:ext cx="5460222" cy="6144765"/>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voet4_fig_17_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0160" y="1790746"/>
            <a:ext cx="3868313" cy="4502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36597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descr="voet4_figun_17_p56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5841" y="294640"/>
            <a:ext cx="5478463" cy="6446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voet4_fig_17_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710" y="1188720"/>
            <a:ext cx="5366875" cy="5267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4259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t>Discuss the reactions that pyruvate can undergo and use your understanding of cellular needs to predict which reaction will occur</a:t>
            </a:r>
          </a:p>
          <a:p>
            <a:pPr>
              <a:buFont typeface="Wingdings" panose="05000000000000000000" pitchFamily="2" charset="2"/>
              <a:buChar char="Ø"/>
            </a:pPr>
            <a:r>
              <a:rPr lang="en-US" dirty="0"/>
              <a:t>Identify which carbons from glucose form CO</a:t>
            </a:r>
            <a:r>
              <a:rPr lang="en-US" baseline="-25000" dirty="0"/>
              <a:t>2</a:t>
            </a:r>
            <a:r>
              <a:rPr lang="en-US" dirty="0"/>
              <a:t> in this pathway and utilize that knowledge to interpret </a:t>
            </a:r>
            <a:r>
              <a:rPr lang="en-US" baseline="30000" dirty="0"/>
              <a:t>14</a:t>
            </a:r>
            <a:r>
              <a:rPr lang="en-US" dirty="0"/>
              <a:t>C-CO</a:t>
            </a:r>
            <a:r>
              <a:rPr lang="en-US" baseline="-25000" dirty="0"/>
              <a:t>2</a:t>
            </a:r>
            <a:r>
              <a:rPr lang="en-US" dirty="0"/>
              <a:t> data.</a:t>
            </a:r>
          </a:p>
          <a:p>
            <a:pPr>
              <a:buFont typeface="Wingdings" panose="05000000000000000000" pitchFamily="2" charset="2"/>
              <a:buChar char="Ø"/>
            </a:pPr>
            <a:r>
              <a:rPr lang="en-US" dirty="0"/>
              <a:t>Build specific knowledge to understand the citric acid cycle.</a:t>
            </a:r>
          </a:p>
          <a:p>
            <a:pPr>
              <a:buFont typeface="Wingdings" panose="05000000000000000000" pitchFamily="2" charset="2"/>
              <a:buChar char="Ø"/>
            </a:pPr>
            <a:r>
              <a:rPr lang="en-US" dirty="0"/>
              <a:t>Process metabolic data presented in a table and use it to make generalizations about cell-specific metabolic activity.</a:t>
            </a:r>
          </a:p>
          <a:p>
            <a:pPr>
              <a:buFont typeface="Wingdings" panose="05000000000000000000" pitchFamily="2" charset="2"/>
              <a:buChar char="Ø"/>
            </a:pPr>
            <a:r>
              <a:rPr lang="en-US" dirty="0"/>
              <a:t>Describe the net reaction of the TCA</a:t>
            </a:r>
          </a:p>
          <a:p>
            <a:pPr>
              <a:buFont typeface="Wingdings" panose="05000000000000000000" pitchFamily="2" charset="2"/>
              <a:buChar char="Ø"/>
            </a:pPr>
            <a:r>
              <a:rPr lang="en-US" dirty="0"/>
              <a:t>Develop your ability to transfer your knowledge from one context to another by applying prior knowledge of regulation to this new pathway.</a:t>
            </a:r>
          </a:p>
        </p:txBody>
      </p:sp>
    </p:spTree>
    <p:extLst>
      <p:ext uri="{BB962C8B-B14F-4D97-AF65-F5344CB8AC3E}">
        <p14:creationId xmlns:p14="http://schemas.microsoft.com/office/powerpoint/2010/main" val="32545504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voet4_tab_17_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7870" y="1577340"/>
            <a:ext cx="5765345" cy="3549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3" descr="Mc09f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820" y="49632"/>
            <a:ext cx="4789170" cy="6280956"/>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3449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Citric Acid Cycle</a:t>
            </a:r>
          </a:p>
        </p:txBody>
      </p:sp>
      <p:sp>
        <p:nvSpPr>
          <p:cNvPr id="3" name="Content Placeholder 2"/>
          <p:cNvSpPr>
            <a:spLocks noGrp="1"/>
          </p:cNvSpPr>
          <p:nvPr>
            <p:ph idx="1"/>
          </p:nvPr>
        </p:nvSpPr>
        <p:spPr>
          <a:xfrm>
            <a:off x="1097280" y="1845734"/>
            <a:ext cx="7665143" cy="4023360"/>
          </a:xfrm>
        </p:spPr>
        <p:txBody>
          <a:bodyPr>
            <a:normAutofit/>
          </a:bodyPr>
          <a:lstStyle/>
          <a:p>
            <a:r>
              <a:rPr lang="en-US" dirty="0"/>
              <a:t>Occurs in the mitochondria</a:t>
            </a:r>
          </a:p>
          <a:p>
            <a:r>
              <a:rPr lang="en-US" dirty="0"/>
              <a:t>As reduced carbon atoms of metabolic fuels are oxidized to CO</a:t>
            </a:r>
            <a:r>
              <a:rPr lang="en-US" baseline="-25000" dirty="0"/>
              <a:t>2</a:t>
            </a:r>
            <a:r>
              <a:rPr lang="en-US" dirty="0"/>
              <a:t>, electrons are transferred to electron carriers and eventually to O</a:t>
            </a:r>
            <a:r>
              <a:rPr lang="en-US" baseline="-25000" dirty="0"/>
              <a:t>2</a:t>
            </a:r>
            <a:r>
              <a:rPr lang="en-US" dirty="0"/>
              <a:t> in aerobic organisms.</a:t>
            </a:r>
          </a:p>
          <a:p>
            <a:r>
              <a:rPr lang="en-US" dirty="0"/>
              <a:t>The citric acid cycle recovers energy from several metabolic fuels! Not just glucose.</a:t>
            </a:r>
          </a:p>
          <a:p>
            <a:r>
              <a:rPr lang="en-US" dirty="0"/>
              <a:t>8 reactions total to oxidize the acetyl group of acetyl CoA to two molecules of CO</a:t>
            </a:r>
            <a:r>
              <a:rPr lang="en-US" baseline="-25000" dirty="0"/>
              <a:t>2</a:t>
            </a:r>
            <a:r>
              <a:rPr lang="en-US" dirty="0"/>
              <a:t>. </a:t>
            </a:r>
          </a:p>
          <a:p>
            <a:r>
              <a:rPr lang="en-US" dirty="0"/>
              <a:t>The energy released is conserved in the reduced compounds NADH and FADH</a:t>
            </a:r>
            <a:r>
              <a:rPr lang="en-US" baseline="-25000" dirty="0"/>
              <a:t>2</a:t>
            </a:r>
            <a:r>
              <a:rPr lang="en-US" dirty="0"/>
              <a:t>.</a:t>
            </a:r>
          </a:p>
          <a:p>
            <a:r>
              <a:rPr lang="en-US" dirty="0"/>
              <a:t>This cycle was discovered in 1937 by Hans </a:t>
            </a:r>
            <a:r>
              <a:rPr lang="en-US" b="1" dirty="0"/>
              <a:t>Krebs</a:t>
            </a:r>
            <a:r>
              <a:rPr lang="en-US" dirty="0"/>
              <a:t> </a:t>
            </a:r>
          </a:p>
        </p:txBody>
      </p:sp>
      <p:pic>
        <p:nvPicPr>
          <p:cNvPr id="4" name="Picture 3" descr="figure 17-1"/>
          <p:cNvPicPr>
            <a:picLocks noChangeAspect="1" noChangeArrowheads="1"/>
          </p:cNvPicPr>
          <p:nvPr/>
        </p:nvPicPr>
        <p:blipFill rotWithShape="1">
          <a:blip r:embed="rId3">
            <a:extLst>
              <a:ext uri="{28A0092B-C50C-407E-A947-70E740481C1C}">
                <a14:useLocalDpi xmlns:a14="http://schemas.microsoft.com/office/drawing/2010/main" val="0"/>
              </a:ext>
            </a:extLst>
          </a:blip>
          <a:srcRect b="5708"/>
          <a:stretch/>
        </p:blipFill>
        <p:spPr bwMode="auto">
          <a:xfrm>
            <a:off x="8762423" y="182419"/>
            <a:ext cx="3346450" cy="6083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2764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1 Acetyl-CoA + 3 NAD</a:t>
            </a:r>
            <a:r>
              <a:rPr lang="en-US" sz="3200" baseline="30000" dirty="0"/>
              <a:t>+</a:t>
            </a:r>
            <a:r>
              <a:rPr lang="en-US" sz="3200" dirty="0"/>
              <a:t> + FAD + GDP + Pi +2 H</a:t>
            </a:r>
            <a:r>
              <a:rPr lang="en-US" sz="3200" baseline="-25000" dirty="0"/>
              <a:t>2</a:t>
            </a:r>
            <a:r>
              <a:rPr lang="en-US" sz="3200" dirty="0"/>
              <a:t>O </a:t>
            </a:r>
            <a:r>
              <a:rPr lang="en-US" sz="3200" dirty="0">
                <a:sym typeface="Wingdings" panose="05000000000000000000" pitchFamily="2" charset="2"/>
              </a:rPr>
              <a:t> 2 CO</a:t>
            </a:r>
            <a:r>
              <a:rPr lang="en-US" sz="3200" baseline="-25000" dirty="0">
                <a:sym typeface="Wingdings" panose="05000000000000000000" pitchFamily="2" charset="2"/>
              </a:rPr>
              <a:t>2</a:t>
            </a:r>
            <a:r>
              <a:rPr lang="en-US" sz="3200" dirty="0">
                <a:sym typeface="Wingdings" panose="05000000000000000000" pitchFamily="2" charset="2"/>
              </a:rPr>
              <a:t> + 3 NADH + FADH</a:t>
            </a:r>
            <a:r>
              <a:rPr lang="en-US" sz="3200" baseline="-25000" dirty="0">
                <a:sym typeface="Wingdings" panose="05000000000000000000" pitchFamily="2" charset="2"/>
              </a:rPr>
              <a:t>2</a:t>
            </a:r>
            <a:r>
              <a:rPr lang="en-US" sz="3200" dirty="0">
                <a:sym typeface="Wingdings" panose="05000000000000000000" pitchFamily="2" charset="2"/>
              </a:rPr>
              <a:t> + </a:t>
            </a:r>
            <a:r>
              <a:rPr lang="en-US" sz="3200" dirty="0" err="1">
                <a:sym typeface="Wingdings" panose="05000000000000000000" pitchFamily="2" charset="2"/>
              </a:rPr>
              <a:t>CoASH</a:t>
            </a:r>
            <a:r>
              <a:rPr lang="en-US" sz="3200" dirty="0">
                <a:sym typeface="Wingdings" panose="05000000000000000000" pitchFamily="2" charset="2"/>
              </a:rPr>
              <a:t> + GTP + 2H</a:t>
            </a:r>
            <a:r>
              <a:rPr lang="en-US" sz="3200" baseline="30000" dirty="0">
                <a:sym typeface="Wingdings" panose="05000000000000000000" pitchFamily="2" charset="2"/>
              </a:rPr>
              <a:t>+</a:t>
            </a:r>
            <a:endParaRPr lang="en-US" sz="3200" baseline="30000" dirty="0"/>
          </a:p>
        </p:txBody>
      </p:sp>
      <p:pic>
        <p:nvPicPr>
          <p:cNvPr id="4" name="Picture 2" descr="voet4_fig_17_14"/>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b="6091"/>
          <a:stretch/>
        </p:blipFill>
        <p:spPr bwMode="auto">
          <a:xfrm>
            <a:off x="6621819" y="1887827"/>
            <a:ext cx="4807449" cy="4430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97280" y="2047009"/>
            <a:ext cx="5029200" cy="4247317"/>
          </a:xfrm>
          <a:prstGeom prst="rect">
            <a:avLst/>
          </a:prstGeom>
          <a:noFill/>
        </p:spPr>
        <p:txBody>
          <a:bodyPr wrap="square" rtlCol="0">
            <a:spAutoFit/>
          </a:bodyPr>
          <a:lstStyle/>
          <a:p>
            <a:pPr marL="342900" indent="-342900">
              <a:buAutoNum type="arabicPeriod"/>
            </a:pPr>
            <a:r>
              <a:rPr lang="en-US" dirty="0"/>
              <a:t>TCA or Krebs cycle oxidizes </a:t>
            </a:r>
            <a:r>
              <a:rPr lang="en-US" dirty="0" err="1"/>
              <a:t>actyl</a:t>
            </a:r>
            <a:r>
              <a:rPr lang="en-US" dirty="0"/>
              <a:t> groups from many sources, not just pyruvate.</a:t>
            </a:r>
          </a:p>
          <a:p>
            <a:pPr marL="342900" indent="-342900">
              <a:buAutoNum type="arabicPeriod"/>
            </a:pPr>
            <a:r>
              <a:rPr lang="en-US" dirty="0"/>
              <a:t>The oxaloacetate that is consumed in the first step of TCA is regenerated in the last step.</a:t>
            </a:r>
          </a:p>
          <a:p>
            <a:pPr marL="342900" indent="-342900">
              <a:buAutoNum type="arabicPeriod"/>
            </a:pPr>
            <a:r>
              <a:rPr lang="en-US" dirty="0"/>
              <a:t>All the enzymes for TCA are in the mitochondria</a:t>
            </a:r>
          </a:p>
          <a:p>
            <a:pPr marL="342900" indent="-342900">
              <a:buAutoNum type="arabicPeriod"/>
            </a:pPr>
            <a:r>
              <a:rPr lang="en-US" dirty="0"/>
              <a:t>The two carbons of the CO2 molecules produced in the TCA do not come from the acetyl group that began the round. Those are lost in subsequent rounds</a:t>
            </a:r>
          </a:p>
          <a:p>
            <a:pPr marL="342900" indent="-342900">
              <a:buAutoNum type="arabicPeriod"/>
            </a:pPr>
            <a:r>
              <a:rPr lang="en-US" dirty="0"/>
              <a:t>TCA intermediates are precursors for the biosynthesis of other compounds</a:t>
            </a:r>
          </a:p>
          <a:p>
            <a:pPr marL="342900" indent="-342900">
              <a:buAutoNum type="arabicPeriod"/>
            </a:pPr>
            <a:r>
              <a:rPr lang="en-US" dirty="0"/>
              <a:t>A total for 4 electrons pairs are transferred from Acetyl-CoA to make NADH or FADH</a:t>
            </a:r>
            <a:r>
              <a:rPr lang="en-US" baseline="-25000" dirty="0"/>
              <a:t>2</a:t>
            </a:r>
            <a:r>
              <a:rPr lang="en-US" dirty="0"/>
              <a:t>. After ETC, these four electrons can generate a total of 10 ATP when transferred to O</a:t>
            </a:r>
            <a:r>
              <a:rPr lang="en-US" baseline="-25000" dirty="0"/>
              <a:t>2</a:t>
            </a:r>
            <a:r>
              <a:rPr lang="en-US" dirty="0"/>
              <a:t>.</a:t>
            </a:r>
          </a:p>
        </p:txBody>
      </p:sp>
    </p:spTree>
    <p:extLst>
      <p:ext uri="{BB962C8B-B14F-4D97-AF65-F5344CB8AC3E}">
        <p14:creationId xmlns:p14="http://schemas.microsoft.com/office/powerpoint/2010/main" val="4029803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Pyruvate to Acetyl-Coenzyme A</a:t>
            </a:r>
          </a:p>
        </p:txBody>
      </p:sp>
      <p:sp>
        <p:nvSpPr>
          <p:cNvPr id="3" name="Content Placeholder 2"/>
          <p:cNvSpPr>
            <a:spLocks noGrp="1"/>
          </p:cNvSpPr>
          <p:nvPr>
            <p:ph idx="1"/>
          </p:nvPr>
        </p:nvSpPr>
        <p:spPr>
          <a:xfrm>
            <a:off x="270164" y="1845734"/>
            <a:ext cx="10885516" cy="4023360"/>
          </a:xfrm>
        </p:spPr>
        <p:txBody>
          <a:bodyPr/>
          <a:lstStyle/>
          <a:p>
            <a:pPr>
              <a:buFont typeface="Wingdings" panose="05000000000000000000" pitchFamily="2" charset="2"/>
              <a:buChar char="Ø"/>
            </a:pPr>
            <a:r>
              <a:rPr lang="en-US" dirty="0"/>
              <a:t>A transport protein imports pyruvate along with H</a:t>
            </a:r>
            <a:r>
              <a:rPr lang="en-US" baseline="30000" dirty="0"/>
              <a:t>+</a:t>
            </a:r>
            <a:r>
              <a:rPr lang="en-US" dirty="0"/>
              <a:t> into the mitochondrion for further oxidation.</a:t>
            </a:r>
          </a:p>
          <a:p>
            <a:pPr>
              <a:buFont typeface="Wingdings" panose="05000000000000000000" pitchFamily="2" charset="2"/>
              <a:buChar char="Ø"/>
            </a:pPr>
            <a:r>
              <a:rPr lang="en-US" dirty="0"/>
              <a:t>Acetyl-CoA is formed from pyruvate through </a:t>
            </a:r>
            <a:r>
              <a:rPr lang="en-US" dirty="0" err="1"/>
              <a:t>oxidating</a:t>
            </a:r>
            <a:r>
              <a:rPr lang="en-US" dirty="0"/>
              <a:t> decarboxylation by the </a:t>
            </a:r>
            <a:r>
              <a:rPr lang="en-US" dirty="0" err="1"/>
              <a:t>multienzyme</a:t>
            </a:r>
            <a:r>
              <a:rPr lang="en-US" dirty="0"/>
              <a:t> complex, pyruvate dehydrogenase</a:t>
            </a:r>
          </a:p>
          <a:p>
            <a:pPr lvl="1">
              <a:buFont typeface="Wingdings" panose="05000000000000000000" pitchFamily="2" charset="2"/>
              <a:buChar char="Ø"/>
            </a:pPr>
            <a:r>
              <a:rPr lang="en-US" dirty="0"/>
              <a:t>This </a:t>
            </a:r>
            <a:r>
              <a:rPr lang="en-US" dirty="0" err="1"/>
              <a:t>multienzyme</a:t>
            </a:r>
            <a:r>
              <a:rPr lang="en-US" dirty="0"/>
              <a:t> complex has multiple copies of 3 enzymes:</a:t>
            </a:r>
          </a:p>
          <a:p>
            <a:pPr lvl="2">
              <a:buFont typeface="Wingdings" panose="05000000000000000000" pitchFamily="2" charset="2"/>
              <a:buChar char="Ø"/>
            </a:pPr>
            <a:r>
              <a:rPr lang="en-US" dirty="0"/>
              <a:t>Pyruvate dehydrogenase (E1)</a:t>
            </a:r>
          </a:p>
          <a:p>
            <a:pPr lvl="2">
              <a:buFont typeface="Wingdings" panose="05000000000000000000" pitchFamily="2" charset="2"/>
              <a:buChar char="Ø"/>
            </a:pPr>
            <a:r>
              <a:rPr lang="en-US" dirty="0" err="1"/>
              <a:t>Dihydrolipoyl</a:t>
            </a:r>
            <a:r>
              <a:rPr lang="en-US" dirty="0"/>
              <a:t> </a:t>
            </a:r>
            <a:r>
              <a:rPr lang="en-US" dirty="0" err="1"/>
              <a:t>transacetylase</a:t>
            </a:r>
            <a:r>
              <a:rPr lang="en-US" dirty="0"/>
              <a:t> (E2)</a:t>
            </a:r>
          </a:p>
          <a:p>
            <a:pPr lvl="2">
              <a:buFont typeface="Wingdings" panose="05000000000000000000" pitchFamily="2" charset="2"/>
              <a:buChar char="Ø"/>
            </a:pPr>
            <a:r>
              <a:rPr lang="en-US" dirty="0" err="1"/>
              <a:t>Dihydrolipoyl</a:t>
            </a:r>
            <a:r>
              <a:rPr lang="en-US" dirty="0"/>
              <a:t> dehydrogenase (E3)</a:t>
            </a:r>
          </a:p>
          <a:p>
            <a:pPr>
              <a:buFont typeface="Wingdings" panose="05000000000000000000" pitchFamily="2" charset="2"/>
              <a:buChar char="Ø"/>
            </a:pPr>
            <a:r>
              <a:rPr lang="en-US" dirty="0"/>
              <a:t>Regulated though</a:t>
            </a:r>
          </a:p>
          <a:p>
            <a:pPr lvl="1">
              <a:buFont typeface="Wingdings" panose="05000000000000000000" pitchFamily="2" charset="2"/>
              <a:buChar char="Ø"/>
            </a:pPr>
            <a:r>
              <a:rPr lang="en-US" dirty="0"/>
              <a:t>Product inhibition</a:t>
            </a:r>
          </a:p>
          <a:p>
            <a:pPr lvl="1">
              <a:buFont typeface="Wingdings" panose="05000000000000000000" pitchFamily="2" charset="2"/>
              <a:buChar char="Ø"/>
            </a:pPr>
            <a:r>
              <a:rPr lang="en-US" dirty="0"/>
              <a:t>Covalent modification – </a:t>
            </a:r>
            <a:r>
              <a:rPr lang="en-US" dirty="0" err="1"/>
              <a:t>req</a:t>
            </a:r>
            <a:r>
              <a:rPr lang="en-US" dirty="0"/>
              <a:t> phosphorylation of E1</a:t>
            </a:r>
          </a:p>
          <a:p>
            <a:pPr lvl="1">
              <a:buFont typeface="Wingdings" panose="05000000000000000000" pitchFamily="2" charset="2"/>
              <a:buChar char="Ø"/>
            </a:pPr>
            <a:r>
              <a:rPr lang="en-US" dirty="0"/>
              <a:t>Activated by NAD+, </a:t>
            </a:r>
            <a:r>
              <a:rPr lang="en-US" dirty="0" err="1"/>
              <a:t>CoASH</a:t>
            </a:r>
            <a:r>
              <a:rPr lang="en-US" dirty="0"/>
              <a:t>, AMP</a:t>
            </a:r>
          </a:p>
          <a:p>
            <a:pPr lvl="1">
              <a:buFont typeface="Wingdings" panose="05000000000000000000" pitchFamily="2" charset="2"/>
              <a:buChar char="Ø"/>
            </a:pPr>
            <a:r>
              <a:rPr lang="en-US" dirty="0"/>
              <a:t>Inhibited by ATP, acetyl-CoA, and NADH</a:t>
            </a:r>
          </a:p>
          <a:p>
            <a:pPr>
              <a:buFont typeface="Arial" panose="020B0604020202020204" pitchFamily="34" charset="0"/>
              <a:buChar char="•"/>
            </a:pPr>
            <a:endParaRPr lang="en-US" dirty="0"/>
          </a:p>
          <a:p>
            <a:endParaRPr lang="en-US" dirty="0"/>
          </a:p>
        </p:txBody>
      </p:sp>
      <p:pic>
        <p:nvPicPr>
          <p:cNvPr id="4" name="Picture 2" descr="voet4_fig_17_06"/>
          <p:cNvPicPr>
            <a:picLocks noChangeAspect="1" noChangeArrowheads="1"/>
          </p:cNvPicPr>
          <p:nvPr/>
        </p:nvPicPr>
        <p:blipFill rotWithShape="1">
          <a:blip r:embed="rId3">
            <a:extLst>
              <a:ext uri="{28A0092B-C50C-407E-A947-70E740481C1C}">
                <a14:useLocalDpi xmlns:a14="http://schemas.microsoft.com/office/drawing/2010/main" val="0"/>
              </a:ext>
            </a:extLst>
          </a:blip>
          <a:srcRect b="9218"/>
          <a:stretch/>
        </p:blipFill>
        <p:spPr bwMode="auto">
          <a:xfrm>
            <a:off x="5660967" y="3179619"/>
            <a:ext cx="5669424" cy="3106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0921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Pyruvate Dehydrogenase</a:t>
            </a:r>
          </a:p>
        </p:txBody>
      </p:sp>
      <p:sp>
        <p:nvSpPr>
          <p:cNvPr id="3" name="Content Placeholder 2"/>
          <p:cNvSpPr>
            <a:spLocks noGrp="1"/>
          </p:cNvSpPr>
          <p:nvPr>
            <p:ph idx="1"/>
          </p:nvPr>
        </p:nvSpPr>
        <p:spPr>
          <a:xfrm>
            <a:off x="1097280" y="1845734"/>
            <a:ext cx="6862156" cy="4023360"/>
          </a:xfrm>
        </p:spPr>
        <p:txBody>
          <a:bodyPr/>
          <a:lstStyle/>
          <a:p>
            <a:r>
              <a:rPr lang="en-US" dirty="0"/>
              <a:t>1. E1 uses TPP to remove a CO2 group from pyruvate with the formation of a </a:t>
            </a:r>
            <a:r>
              <a:rPr lang="en-US" dirty="0" err="1"/>
              <a:t>hydroxyethyl</a:t>
            </a:r>
            <a:r>
              <a:rPr lang="en-US" dirty="0"/>
              <a:t>-TPP intermediate</a:t>
            </a:r>
          </a:p>
          <a:p>
            <a:endParaRPr lang="en-US" dirty="0"/>
          </a:p>
          <a:p>
            <a:endParaRPr lang="en-US" dirty="0"/>
          </a:p>
          <a:p>
            <a:endParaRPr lang="en-US" dirty="0"/>
          </a:p>
          <a:p>
            <a:endParaRPr lang="en-US" dirty="0"/>
          </a:p>
          <a:p>
            <a:r>
              <a:rPr lang="en-US" dirty="0"/>
              <a:t>2. The </a:t>
            </a:r>
            <a:r>
              <a:rPr lang="en-US" dirty="0" err="1"/>
              <a:t>hydroxyethyl</a:t>
            </a:r>
            <a:r>
              <a:rPr lang="en-US" dirty="0"/>
              <a:t> group is transferred to E2 where it attacks the </a:t>
            </a:r>
            <a:r>
              <a:rPr lang="en-US" dirty="0" err="1"/>
              <a:t>lipoamide</a:t>
            </a:r>
            <a:r>
              <a:rPr lang="en-US" dirty="0"/>
              <a:t> disulfide and TPP is eliminated. The </a:t>
            </a:r>
            <a:r>
              <a:rPr lang="en-US" dirty="0" err="1"/>
              <a:t>carbanion</a:t>
            </a:r>
            <a:r>
              <a:rPr lang="en-US" dirty="0"/>
              <a:t> intermediate is oxidizes to an acetyl group as the </a:t>
            </a:r>
            <a:r>
              <a:rPr lang="en-US" dirty="0" err="1"/>
              <a:t>lipoamide</a:t>
            </a:r>
            <a:r>
              <a:rPr lang="en-US" dirty="0"/>
              <a:t> disulfide is reduced.</a:t>
            </a:r>
          </a:p>
        </p:txBody>
      </p:sp>
      <p:pic>
        <p:nvPicPr>
          <p:cNvPr id="4" name="Picture 2" descr="voet4_figun_17_p557"/>
          <p:cNvPicPr>
            <a:picLocks noChangeAspect="1" noChangeArrowheads="1"/>
          </p:cNvPicPr>
          <p:nvPr/>
        </p:nvPicPr>
        <p:blipFill rotWithShape="1">
          <a:blip r:embed="rId3">
            <a:extLst>
              <a:ext uri="{28A0092B-C50C-407E-A947-70E740481C1C}">
                <a14:useLocalDpi xmlns:a14="http://schemas.microsoft.com/office/drawing/2010/main" val="0"/>
              </a:ext>
            </a:extLst>
          </a:blip>
          <a:srcRect b="8411"/>
          <a:stretch/>
        </p:blipFill>
        <p:spPr bwMode="auto">
          <a:xfrm>
            <a:off x="8638309" y="1949643"/>
            <a:ext cx="2848811" cy="1791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voet4_figun_17_p559a"/>
          <p:cNvPicPr>
            <a:picLocks noChangeAspect="1" noChangeArrowheads="1"/>
          </p:cNvPicPr>
          <p:nvPr/>
        </p:nvPicPr>
        <p:blipFill rotWithShape="1">
          <a:blip r:embed="rId4">
            <a:extLst>
              <a:ext uri="{28A0092B-C50C-407E-A947-70E740481C1C}">
                <a14:useLocalDpi xmlns:a14="http://schemas.microsoft.com/office/drawing/2010/main" val="0"/>
              </a:ext>
            </a:extLst>
          </a:blip>
          <a:srcRect b="7840"/>
          <a:stretch/>
        </p:blipFill>
        <p:spPr bwMode="auto">
          <a:xfrm>
            <a:off x="8638309" y="4083627"/>
            <a:ext cx="3312313" cy="2130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8523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Pyruvate Dehydrogenase</a:t>
            </a:r>
          </a:p>
        </p:txBody>
      </p:sp>
      <p:sp>
        <p:nvSpPr>
          <p:cNvPr id="3" name="Content Placeholder 2"/>
          <p:cNvSpPr>
            <a:spLocks noGrp="1"/>
          </p:cNvSpPr>
          <p:nvPr>
            <p:ph idx="1"/>
          </p:nvPr>
        </p:nvSpPr>
        <p:spPr>
          <a:xfrm>
            <a:off x="1097280" y="1845734"/>
            <a:ext cx="6862156" cy="4023360"/>
          </a:xfrm>
        </p:spPr>
        <p:txBody>
          <a:bodyPr>
            <a:normAutofit lnSpcReduction="10000"/>
          </a:bodyPr>
          <a:lstStyle/>
          <a:p>
            <a:r>
              <a:rPr lang="en-US" dirty="0"/>
              <a:t>3. E2 then catalyzes a </a:t>
            </a:r>
            <a:r>
              <a:rPr lang="en-US" dirty="0" err="1"/>
              <a:t>transesterification</a:t>
            </a:r>
            <a:r>
              <a:rPr lang="en-US" dirty="0"/>
              <a:t> reaction in which the acetyl group is transferred to CoA giving acetyl-CoA.</a:t>
            </a:r>
          </a:p>
          <a:p>
            <a:endParaRPr lang="en-US" dirty="0"/>
          </a:p>
          <a:p>
            <a:endParaRPr lang="en-US" dirty="0"/>
          </a:p>
          <a:p>
            <a:endParaRPr lang="en-US" dirty="0"/>
          </a:p>
          <a:p>
            <a:endParaRPr lang="en-US" dirty="0"/>
          </a:p>
          <a:p>
            <a:r>
              <a:rPr lang="en-US" dirty="0"/>
              <a:t>4. The </a:t>
            </a:r>
            <a:r>
              <a:rPr lang="en-US" dirty="0" err="1"/>
              <a:t>lipoamide</a:t>
            </a:r>
            <a:r>
              <a:rPr lang="en-US" dirty="0"/>
              <a:t> group of E2 is regenerated by E3.</a:t>
            </a:r>
          </a:p>
          <a:p>
            <a:endParaRPr lang="en-US" dirty="0"/>
          </a:p>
          <a:p>
            <a:endParaRPr lang="en-US" dirty="0"/>
          </a:p>
          <a:p>
            <a:r>
              <a:rPr lang="en-US" dirty="0"/>
              <a:t>5. E3 is </a:t>
            </a:r>
            <a:r>
              <a:rPr lang="en-US" dirty="0" err="1"/>
              <a:t>reoxidized</a:t>
            </a:r>
            <a:r>
              <a:rPr lang="en-US" dirty="0"/>
              <a:t> by NAD+</a:t>
            </a:r>
          </a:p>
        </p:txBody>
      </p:sp>
      <p:pic>
        <p:nvPicPr>
          <p:cNvPr id="6" name="Picture 2" descr="voet4_figun_17_p559b"/>
          <p:cNvPicPr>
            <a:picLocks noChangeAspect="1" noChangeArrowheads="1"/>
          </p:cNvPicPr>
          <p:nvPr/>
        </p:nvPicPr>
        <p:blipFill rotWithShape="1">
          <a:blip r:embed="rId3">
            <a:extLst>
              <a:ext uri="{28A0092B-C50C-407E-A947-70E740481C1C}">
                <a14:useLocalDpi xmlns:a14="http://schemas.microsoft.com/office/drawing/2010/main" val="0"/>
              </a:ext>
            </a:extLst>
          </a:blip>
          <a:srcRect b="9417"/>
          <a:stretch/>
        </p:blipFill>
        <p:spPr bwMode="auto">
          <a:xfrm>
            <a:off x="8648700" y="1845734"/>
            <a:ext cx="2936646" cy="1890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voet4_figun_17_p559c"/>
          <p:cNvPicPr>
            <a:picLocks noChangeAspect="1" noChangeArrowheads="1"/>
          </p:cNvPicPr>
          <p:nvPr/>
        </p:nvPicPr>
        <p:blipFill rotWithShape="1">
          <a:blip r:embed="rId4">
            <a:extLst>
              <a:ext uri="{28A0092B-C50C-407E-A947-70E740481C1C}">
                <a14:useLocalDpi xmlns:a14="http://schemas.microsoft.com/office/drawing/2010/main" val="0"/>
              </a:ext>
            </a:extLst>
          </a:blip>
          <a:srcRect b="17165"/>
          <a:stretch/>
        </p:blipFill>
        <p:spPr bwMode="auto">
          <a:xfrm>
            <a:off x="8347105" y="4016693"/>
            <a:ext cx="3539836" cy="856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descr="unnumbered 17 p559d"/>
          <p:cNvPicPr>
            <a:picLocks noChangeAspect="1" noChangeArrowheads="1"/>
          </p:cNvPicPr>
          <p:nvPr/>
        </p:nvPicPr>
        <p:blipFill rotWithShape="1">
          <a:blip r:embed="rId5">
            <a:extLst>
              <a:ext uri="{28A0092B-C50C-407E-A947-70E740481C1C}">
                <a14:useLocalDpi xmlns:a14="http://schemas.microsoft.com/office/drawing/2010/main" val="0"/>
              </a:ext>
            </a:extLst>
          </a:blip>
          <a:srcRect b="22686"/>
          <a:stretch/>
        </p:blipFill>
        <p:spPr bwMode="auto">
          <a:xfrm>
            <a:off x="7472942" y="5261341"/>
            <a:ext cx="4580514" cy="8878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3045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Pyruvate Dehydrogenase</a:t>
            </a:r>
          </a:p>
        </p:txBody>
      </p:sp>
      <p:pic>
        <p:nvPicPr>
          <p:cNvPr id="4" name="Picture 2" descr="voet4_tab_17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0867" y="2407228"/>
            <a:ext cx="8531225" cy="266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8821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TCA Step 1</a:t>
            </a:r>
          </a:p>
        </p:txBody>
      </p:sp>
      <p:sp>
        <p:nvSpPr>
          <p:cNvPr id="3" name="Content Placeholder 2"/>
          <p:cNvSpPr>
            <a:spLocks noGrp="1"/>
          </p:cNvSpPr>
          <p:nvPr>
            <p:ph idx="1"/>
          </p:nvPr>
        </p:nvSpPr>
        <p:spPr/>
        <p:txBody>
          <a:bodyPr/>
          <a:lstStyle/>
          <a:p>
            <a:r>
              <a:rPr lang="en-US" dirty="0"/>
              <a:t>Introduction of two carbons as acetyl-CoA – condensation of acetyl-CoA with oxaloacetate to form citrate.</a:t>
            </a:r>
          </a:p>
        </p:txBody>
      </p:sp>
      <p:pic>
        <p:nvPicPr>
          <p:cNvPr id="5" name="Picture 19" descr="Mc09f08"/>
          <p:cNvPicPr>
            <a:picLocks noChangeAspect="1" noChangeArrowheads="1"/>
          </p:cNvPicPr>
          <p:nvPr/>
        </p:nvPicPr>
        <p:blipFill rotWithShape="1">
          <a:blip r:embed="rId3">
            <a:extLst>
              <a:ext uri="{28A0092B-C50C-407E-A947-70E740481C1C}">
                <a14:useLocalDpi xmlns:a14="http://schemas.microsoft.com/office/drawing/2010/main" val="0"/>
              </a:ext>
            </a:extLst>
          </a:blip>
          <a:srcRect l="7238" t="11935" b="65225"/>
          <a:stretch/>
        </p:blipFill>
        <p:spPr bwMode="auto">
          <a:xfrm>
            <a:off x="2265218" y="2776759"/>
            <a:ext cx="6904184" cy="216131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2265218" y="3491345"/>
            <a:ext cx="1537855" cy="4468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803073" y="2766943"/>
            <a:ext cx="2618509" cy="5373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266111" y="3035626"/>
            <a:ext cx="602674" cy="5373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507971" y="4679202"/>
            <a:ext cx="2618509" cy="5373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072353" y="4167989"/>
            <a:ext cx="1227511" cy="8784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162396" y="4669386"/>
            <a:ext cx="264044" cy="3228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8798327" y="2261165"/>
            <a:ext cx="2633751" cy="1477328"/>
          </a:xfrm>
          <a:prstGeom prst="rect">
            <a:avLst/>
          </a:prstGeom>
          <a:noFill/>
        </p:spPr>
        <p:txBody>
          <a:bodyPr wrap="square" rtlCol="0">
            <a:spAutoFit/>
          </a:bodyPr>
          <a:lstStyle/>
          <a:p>
            <a:r>
              <a:rPr lang="en-US" dirty="0"/>
              <a:t>The hydrolysis of the intermediate in this step releases -31.5kJ/</a:t>
            </a:r>
            <a:r>
              <a:rPr lang="en-US" dirty="0" err="1"/>
              <a:t>mol</a:t>
            </a:r>
            <a:r>
              <a:rPr lang="en-US" dirty="0"/>
              <a:t>, the thermodynamic driving force of this reaction</a:t>
            </a:r>
          </a:p>
        </p:txBody>
      </p:sp>
    </p:spTree>
    <p:extLst>
      <p:ext uri="{BB962C8B-B14F-4D97-AF65-F5344CB8AC3E}">
        <p14:creationId xmlns:p14="http://schemas.microsoft.com/office/powerpoint/2010/main" val="369041236"/>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3563</TotalTime>
  <Words>3121</Words>
  <Application>Microsoft Office PowerPoint</Application>
  <PresentationFormat>Widescreen</PresentationFormat>
  <Paragraphs>130</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Century Gothic</vt:lpstr>
      <vt:lpstr>Wingdings</vt:lpstr>
      <vt:lpstr>Retrospect</vt:lpstr>
      <vt:lpstr>Ch. 17 The Citric Acid Cycle</vt:lpstr>
      <vt:lpstr>Learning Objectives</vt:lpstr>
      <vt:lpstr>The Citric Acid Cycle</vt:lpstr>
      <vt:lpstr>1 Acetyl-CoA + 3 NAD+ + FAD + GDP + Pi +2 H2O  2 CO2 + 3 NADH + FADH2 + CoASH + GTP + 2H+</vt:lpstr>
      <vt:lpstr>From Pyruvate to Acetyl-Coenzyme A</vt:lpstr>
      <vt:lpstr>Pyruvate Dehydrogenase</vt:lpstr>
      <vt:lpstr>Pyruvate Dehydrogenase</vt:lpstr>
      <vt:lpstr>Pyruvate Dehydrogenase</vt:lpstr>
      <vt:lpstr>TCA Step 1</vt:lpstr>
      <vt:lpstr>TCA Step 2</vt:lpstr>
      <vt:lpstr>TAC Step 3</vt:lpstr>
      <vt:lpstr>TAC Step 4</vt:lpstr>
      <vt:lpstr>TAC Step 5</vt:lpstr>
      <vt:lpstr>TAC Step 6</vt:lpstr>
      <vt:lpstr>TAC Step 7</vt:lpstr>
      <vt:lpstr>TAC Step 8</vt:lpstr>
      <vt:lpstr>PowerPoint Presentation</vt:lpstr>
      <vt:lpstr>TAC metabolites can be used for biosynthesis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17 The Citric Acid Cycle</dc:title>
  <dc:creator>Hayden, Katherine Leigh</dc:creator>
  <cp:lastModifiedBy>Kate Hayden</cp:lastModifiedBy>
  <cp:revision>41</cp:revision>
  <dcterms:created xsi:type="dcterms:W3CDTF">2014-10-29T14:03:56Z</dcterms:created>
  <dcterms:modified xsi:type="dcterms:W3CDTF">2018-11-02T01:34:45Z</dcterms:modified>
</cp:coreProperties>
</file>