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1"/>
  </p:notesMasterIdLst>
  <p:sldIdLst>
    <p:sldId id="256" r:id="rId2"/>
    <p:sldId id="264" r:id="rId3"/>
    <p:sldId id="257" r:id="rId4"/>
    <p:sldId id="258" r:id="rId5"/>
    <p:sldId id="260" r:id="rId6"/>
    <p:sldId id="261" r:id="rId7"/>
    <p:sldId id="262" r:id="rId8"/>
    <p:sldId id="263" r:id="rId9"/>
    <p:sldId id="259" r:id="rId1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73507" autoAdjust="0"/>
  </p:normalViewPr>
  <p:slideViewPr>
    <p:cSldViewPr snapToGrid="0">
      <p:cViewPr varScale="1">
        <p:scale>
          <a:sx n="84" d="100"/>
          <a:sy n="84" d="100"/>
        </p:scale>
        <p:origin x="90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92748BE-A911-42CE-874A-C8E10B3FB9D7}" type="datetimeFigureOut">
              <a:rPr lang="en-US" smtClean="0"/>
              <a:t>11/6/2018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91BEE9C-2597-4409-B817-672C9B53C166}" type="slidenum">
              <a:rPr lang="en-US" smtClean="0"/>
              <a:t>‹#›</a:t>
            </a:fld>
            <a:endParaRPr lang="en-US"/>
          </a:p>
        </p:txBody>
      </p:sp>
    </p:spTree>
    <p:extLst>
      <p:ext uri="{BB962C8B-B14F-4D97-AF65-F5344CB8AC3E}">
        <p14:creationId xmlns:p14="http://schemas.microsoft.com/office/powerpoint/2010/main" val="3810383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lecture, we will be </a:t>
            </a:r>
            <a:r>
              <a:rPr lang="en-US" dirty="0" smtClean="0"/>
              <a:t>discussing section 2 from chapter 18 which focuses on </a:t>
            </a:r>
            <a:r>
              <a:rPr lang="en-US" dirty="0"/>
              <a:t>the Electron Transport </a:t>
            </a:r>
            <a:r>
              <a:rPr lang="en-US" dirty="0" smtClean="0"/>
              <a:t>Chain.</a:t>
            </a:r>
            <a:r>
              <a:rPr lang="en-US" baseline="0" dirty="0" smtClean="0"/>
              <a:t> You may recall from your intro biology courses, the ETC is the pathway </a:t>
            </a:r>
            <a:r>
              <a:rPr lang="en-US" dirty="0" smtClean="0"/>
              <a:t>which </a:t>
            </a:r>
            <a:r>
              <a:rPr lang="en-US" dirty="0"/>
              <a:t>receives the electrons from NADH and FADH2 produced from the citric acid cycle in order to help power oxidative phosphorylation to make ATP. In class, we will be working on activity S34 where we will apply the content of this lecture in order </a:t>
            </a:r>
            <a:r>
              <a:rPr lang="en-US" dirty="0" smtClean="0"/>
              <a:t>to</a:t>
            </a:r>
            <a:r>
              <a:rPr lang="en-US" baseline="0" dirty="0" smtClean="0"/>
              <a:t> identify the important roles that coenzymes and prosthetic groups play in biochemistry, predict if ATP production is possible when coupled to particular reactions or processes, use </a:t>
            </a:r>
            <a:r>
              <a:rPr lang="en-US" baseline="0" dirty="0" err="1" smtClean="0"/>
              <a:t>Eknot</a:t>
            </a:r>
            <a:r>
              <a:rPr lang="en-US" baseline="0" dirty="0" smtClean="0"/>
              <a:t> values to predict the direction of reactions and the sequence of reactions, and to apply the principles of electron transport to a new situation. Additionally, we will spend a class meeting on a medical case study looking at the impact of certain diet fads on the ETC and human health. So overall, we will spend two class meetings working on this material.</a:t>
            </a:r>
            <a:endParaRPr lang="en-US" dirty="0"/>
          </a:p>
          <a:p>
            <a:endParaRPr lang="en-US" dirty="0"/>
          </a:p>
          <a:p>
            <a:r>
              <a:rPr lang="en-US" dirty="0"/>
              <a:t>While chapter 18 also covers oxidative phosphorylation, we will only be focusing on the electron transport chain for this lecture, while there is a second </a:t>
            </a:r>
            <a:r>
              <a:rPr lang="en-US" dirty="0" smtClean="0"/>
              <a:t>lecture focused </a:t>
            </a:r>
            <a:r>
              <a:rPr lang="en-US" dirty="0"/>
              <a:t>on oxidative phosphorylation</a:t>
            </a:r>
            <a:r>
              <a:rPr lang="en-US" dirty="0" smtClean="0"/>
              <a:t>.</a:t>
            </a:r>
          </a:p>
          <a:p>
            <a:r>
              <a:rPr lang="en-US" dirty="0" smtClean="0"/>
              <a:t>Additionally,</a:t>
            </a:r>
            <a:r>
              <a:rPr lang="en-US" baseline="0" dirty="0" smtClean="0"/>
              <a:t> section 1 from Ch. 18 focuses on the structure and function of the mitochondria and may be a good review if you need to brush up on your basic mitochondrial knowledge. </a:t>
            </a:r>
            <a:endParaRPr lang="en-US" dirty="0"/>
          </a:p>
        </p:txBody>
      </p:sp>
      <p:sp>
        <p:nvSpPr>
          <p:cNvPr id="4" name="Slide Number Placeholder 3"/>
          <p:cNvSpPr>
            <a:spLocks noGrp="1"/>
          </p:cNvSpPr>
          <p:nvPr>
            <p:ph type="sldNum" sz="quarter" idx="10"/>
          </p:nvPr>
        </p:nvSpPr>
        <p:spPr/>
        <p:txBody>
          <a:bodyPr/>
          <a:lstStyle/>
          <a:p>
            <a:fld id="{491BEE9C-2597-4409-B817-672C9B53C166}" type="slidenum">
              <a:rPr lang="en-US" smtClean="0"/>
              <a:t>1</a:t>
            </a:fld>
            <a:endParaRPr lang="en-US"/>
          </a:p>
        </p:txBody>
      </p:sp>
    </p:spTree>
    <p:extLst>
      <p:ext uri="{BB962C8B-B14F-4D97-AF65-F5344CB8AC3E}">
        <p14:creationId xmlns:p14="http://schemas.microsoft.com/office/powerpoint/2010/main" val="1692895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prepare for the in-class activity, we will cover the following learning objectives in this video. After completing this unit you should be able to meet each of these objectives; so pause here and read over them before proceeding with the lecture.</a:t>
            </a:r>
          </a:p>
        </p:txBody>
      </p:sp>
      <p:sp>
        <p:nvSpPr>
          <p:cNvPr id="4" name="Slide Number Placeholder 3"/>
          <p:cNvSpPr>
            <a:spLocks noGrp="1"/>
          </p:cNvSpPr>
          <p:nvPr>
            <p:ph type="sldNum" sz="quarter" idx="10"/>
          </p:nvPr>
        </p:nvSpPr>
        <p:spPr/>
        <p:txBody>
          <a:bodyPr/>
          <a:lstStyle/>
          <a:p>
            <a:fld id="{491BEE9C-2597-4409-B817-672C9B53C166}" type="slidenum">
              <a:rPr lang="en-US" smtClean="0"/>
              <a:t>2</a:t>
            </a:fld>
            <a:endParaRPr lang="en-US"/>
          </a:p>
        </p:txBody>
      </p:sp>
    </p:spTree>
    <p:extLst>
      <p:ext uri="{BB962C8B-B14F-4D97-AF65-F5344CB8AC3E}">
        <p14:creationId xmlns:p14="http://schemas.microsoft.com/office/powerpoint/2010/main" val="2720223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Font typeface="Wingdings" panose="05000000000000000000" pitchFamily="2" charset="2"/>
              <a:buNone/>
            </a:pPr>
            <a:r>
              <a:rPr lang="en-US" dirty="0" smtClean="0"/>
              <a:t>The</a:t>
            </a:r>
            <a:r>
              <a:rPr lang="en-US" baseline="0" dirty="0" smtClean="0"/>
              <a:t> electron transport system is driven by the exergonic process of electrons being transferred down an redox potential where that release in energy can be coupled to drive oxidative phosphorylation of ADP to make ATP. Each step in the ETC has increasing reduction potential so that energy is released sequentially step by step through the pathway. Basically each</a:t>
            </a:r>
            <a:r>
              <a:rPr lang="en-US" dirty="0" smtClean="0"/>
              <a:t> </a:t>
            </a:r>
            <a:r>
              <a:rPr lang="en-US" dirty="0"/>
              <a:t>oxidized substrates affinity for electrons increases with its standard reduction </a:t>
            </a:r>
            <a:r>
              <a:rPr lang="en-US" dirty="0" smtClean="0"/>
              <a:t>potential, so as electrons cascade down the ETC, we are continually releasing energy. </a:t>
            </a:r>
          </a:p>
          <a:p>
            <a:pPr lvl="1">
              <a:buFont typeface="Wingdings" panose="05000000000000000000" pitchFamily="2" charset="2"/>
              <a:buNone/>
            </a:pPr>
            <a:endParaRPr lang="en-US" dirty="0" smtClean="0"/>
          </a:p>
          <a:p>
            <a:pPr lvl="1">
              <a:buFont typeface="Wingdings" panose="05000000000000000000" pitchFamily="2" charset="2"/>
              <a:buNone/>
            </a:pPr>
            <a:r>
              <a:rPr lang="en-US" dirty="0" smtClean="0"/>
              <a:t>We can actually calculate the energy released</a:t>
            </a:r>
            <a:r>
              <a:rPr lang="en-US" baseline="0" dirty="0" smtClean="0"/>
              <a:t> in a redox reaction by using the half reaction potentials and the Nernst equation of delta G. To determine the change in the reaction potential, you subtract the reaction potential for your electron donor (or the molecule that is being oxidized) from the reaction potential of the electron acceptor (or the molecule that is being reduced. </a:t>
            </a:r>
          </a:p>
          <a:p>
            <a:pPr lvl="1">
              <a:buFont typeface="Wingdings" panose="05000000000000000000" pitchFamily="2" charset="2"/>
              <a:buNone/>
            </a:pPr>
            <a:endParaRPr lang="en-US" baseline="0" dirty="0" smtClean="0"/>
          </a:p>
          <a:p>
            <a:pPr lvl="1">
              <a:buFont typeface="Wingdings" panose="05000000000000000000" pitchFamily="2" charset="2"/>
              <a:buNone/>
            </a:pPr>
            <a:r>
              <a:rPr lang="en-US" baseline="0" dirty="0" smtClean="0"/>
              <a:t>For example, if we wanted to calculate change in reduction potential for the overall transfer of electrons from NADH to O2, we would calculate +0.82 (for the reduction of O2) minus -0.32 (for the oxidation NAD+), to get the value of +1.136 for delta E. </a:t>
            </a:r>
          </a:p>
          <a:p>
            <a:pPr lvl="1">
              <a:buFont typeface="Wingdings" panose="05000000000000000000" pitchFamily="2" charset="2"/>
              <a:buNone/>
            </a:pPr>
            <a:r>
              <a:rPr lang="en-US" baseline="0" dirty="0" smtClean="0"/>
              <a:t>We can then calculate </a:t>
            </a:r>
            <a:r>
              <a:rPr lang="en-US" baseline="0" dirty="0" err="1" smtClean="0"/>
              <a:t>dG</a:t>
            </a:r>
            <a:r>
              <a:rPr lang="en-US" baseline="0" dirty="0" smtClean="0"/>
              <a:t> using the Nernst equation where n is equal to the number of electrons transferred (in this case 2 electrons) and F is a constant and describes the charge on one mole of electrons as </a:t>
            </a:r>
            <a:r>
              <a:rPr lang="en-US" b="1" dirty="0"/>
              <a:t>95,484.56 J/V*mol. </a:t>
            </a:r>
            <a:r>
              <a:rPr lang="en-US" dirty="0"/>
              <a:t>So in our example, </a:t>
            </a:r>
            <a:r>
              <a:rPr lang="en-US" dirty="0" err="1"/>
              <a:t>dG</a:t>
            </a:r>
            <a:r>
              <a:rPr lang="en-US" dirty="0"/>
              <a:t> is equal to -2*95,484.56J/V*</a:t>
            </a:r>
            <a:r>
              <a:rPr lang="en-US" dirty="0" err="1"/>
              <a:t>mol</a:t>
            </a:r>
            <a:r>
              <a:rPr lang="en-US" dirty="0"/>
              <a:t>*1.136V or -217kJ/mol. If you need a review on how to calculate </a:t>
            </a:r>
            <a:r>
              <a:rPr lang="en-US" dirty="0" err="1"/>
              <a:t>dG</a:t>
            </a:r>
            <a:r>
              <a:rPr lang="en-US" dirty="0"/>
              <a:t> from the change in reduction potential, please see section 3 from chapter 14 in your text book, or watch the supplemental video included on this unit in our course </a:t>
            </a:r>
            <a:r>
              <a:rPr lang="en-US" dirty="0" err="1"/>
              <a:t>moodle</a:t>
            </a:r>
            <a:r>
              <a:rPr lang="en-US" dirty="0"/>
              <a:t> page.  We will also get more practice using this calculation during our next in-class meeting.</a:t>
            </a:r>
            <a:endParaRPr lang="en-US" dirty="0"/>
          </a:p>
          <a:p>
            <a:pPr lvl="1">
              <a:buFont typeface="Wingdings" panose="05000000000000000000" pitchFamily="2" charset="2"/>
              <a:buNone/>
            </a:pPr>
            <a:endParaRPr lang="en-US" dirty="0" smtClean="0"/>
          </a:p>
          <a:p>
            <a:pPr lvl="1">
              <a:buFont typeface="Wingdings" panose="05000000000000000000" pitchFamily="2" charset="2"/>
              <a:buNone/>
            </a:pPr>
            <a:r>
              <a:rPr lang="en-US" dirty="0" smtClean="0"/>
              <a:t>So</a:t>
            </a:r>
            <a:r>
              <a:rPr lang="en-US" baseline="0" dirty="0" smtClean="0"/>
              <a:t> as we just calculated, the</a:t>
            </a:r>
            <a:r>
              <a:rPr lang="en-US" dirty="0" smtClean="0"/>
              <a:t> </a:t>
            </a:r>
            <a:r>
              <a:rPr lang="en-US" dirty="0"/>
              <a:t>transfer of electrons from NADH to O2 can release up to -</a:t>
            </a:r>
            <a:r>
              <a:rPr lang="en-US" dirty="0" smtClean="0"/>
              <a:t>217 kJ/</a:t>
            </a:r>
            <a:r>
              <a:rPr lang="en-US" dirty="0" err="1" smtClean="0"/>
              <a:t>mol</a:t>
            </a:r>
            <a:r>
              <a:rPr lang="en-US" dirty="0" smtClean="0"/>
              <a:t> of energy. </a:t>
            </a:r>
            <a:r>
              <a:rPr lang="en-US" dirty="0"/>
              <a:t>If we require 30.5kJ/</a:t>
            </a:r>
            <a:r>
              <a:rPr lang="en-US" dirty="0" err="1"/>
              <a:t>mol</a:t>
            </a:r>
            <a:r>
              <a:rPr lang="en-US" dirty="0"/>
              <a:t> to make 1 molecule of ATP, how many ATP can we THEORETICALLY make</a:t>
            </a:r>
            <a:r>
              <a:rPr lang="en-US" dirty="0" smtClean="0"/>
              <a:t>? Well</a:t>
            </a:r>
            <a:r>
              <a:rPr lang="en-US" baseline="0" dirty="0" smtClean="0"/>
              <a:t> 217/30.5 gives us a maximum potential of 7 molecules of ATP produced for every molecule of NADH that is oxidized in the ETC.. However, we were told in our previous lecture that each NADH molecule only produces 2.5 molecules of ATP… meaning that our oxidative efficiency is only 35.7% effective.. Where is that excess energy going? We can discuss that in more detail during our second in-class activity on the ETC.. So keep that thought in the back of your mind. </a:t>
            </a:r>
            <a:endParaRPr lang="en-US" dirty="0"/>
          </a:p>
          <a:p>
            <a:endParaRPr lang="en-US" dirty="0"/>
          </a:p>
        </p:txBody>
      </p:sp>
      <p:sp>
        <p:nvSpPr>
          <p:cNvPr id="4" name="Slide Number Placeholder 3"/>
          <p:cNvSpPr>
            <a:spLocks noGrp="1"/>
          </p:cNvSpPr>
          <p:nvPr>
            <p:ph type="sldNum" sz="quarter" idx="10"/>
          </p:nvPr>
        </p:nvSpPr>
        <p:spPr/>
        <p:txBody>
          <a:bodyPr/>
          <a:lstStyle/>
          <a:p>
            <a:fld id="{491BEE9C-2597-4409-B817-672C9B53C166}" type="slidenum">
              <a:rPr lang="en-US" smtClean="0"/>
              <a:t>3</a:t>
            </a:fld>
            <a:endParaRPr lang="en-US"/>
          </a:p>
        </p:txBody>
      </p:sp>
    </p:spTree>
    <p:extLst>
      <p:ext uri="{BB962C8B-B14F-4D97-AF65-F5344CB8AC3E}">
        <p14:creationId xmlns:p14="http://schemas.microsoft.com/office/powerpoint/2010/main" val="2878131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 know how</a:t>
            </a:r>
            <a:r>
              <a:rPr lang="en-US" baseline="0" dirty="0" smtClean="0"/>
              <a:t> to determine the energy released during the </a:t>
            </a:r>
            <a:r>
              <a:rPr lang="en-US" baseline="0" dirty="0" err="1" smtClean="0"/>
              <a:t>ETC..let’s</a:t>
            </a:r>
            <a:r>
              <a:rPr lang="en-US" baseline="0" dirty="0" smtClean="0"/>
              <a:t> look at how this energy is released using sequential steps and multiple complexes. Overall, the ETC is comprised of four main multi-enzyme complexes and two smaller protein based electron carriers. The complexes as you can see are imbedded within the inner mitochondrial membrane, and often there are multiple sets of these complexes all throughout this highly folded inner membrane so that we can rapidly consume any in-coming NADH or FADH2. As NADH2 and FADH2 are created within the mitochondria during the TCA, they then immediately pass their electrons on to complex I and II respectively, The transport protein </a:t>
            </a:r>
            <a:r>
              <a:rPr lang="en-US" baseline="0" dirty="0" err="1" smtClean="0"/>
              <a:t>CoQ</a:t>
            </a:r>
            <a:r>
              <a:rPr lang="en-US" baseline="0" dirty="0" smtClean="0"/>
              <a:t> then transfers these electrons to complex III where cytochrome C picks up the electrons and transfers them to complex IV. Complex IV then finishes off the pathway by transferring the electrons to oxygen, making water. During this electron transport, we then can couple the energy released through the reduction potential at each step to pump protons against their gradient from the mitochondrial matrix into the inner mitochondrial membrane space. As you can see, complex I and III both pump 4 protons, while complex IV pumps a total of 2 protons, and complex II does not pump any protons at all. To see why we have differences in the number of protons pumped at each complex.. We need to take a look at the ETC step by step..</a:t>
            </a:r>
            <a:endParaRPr lang="en-US" dirty="0"/>
          </a:p>
        </p:txBody>
      </p:sp>
      <p:sp>
        <p:nvSpPr>
          <p:cNvPr id="4" name="Slide Number Placeholder 3"/>
          <p:cNvSpPr>
            <a:spLocks noGrp="1"/>
          </p:cNvSpPr>
          <p:nvPr>
            <p:ph type="sldNum" sz="quarter" idx="10"/>
          </p:nvPr>
        </p:nvSpPr>
        <p:spPr/>
        <p:txBody>
          <a:bodyPr/>
          <a:lstStyle/>
          <a:p>
            <a:fld id="{491BEE9C-2597-4409-B817-672C9B53C166}" type="slidenum">
              <a:rPr lang="en-US" smtClean="0"/>
              <a:t>4</a:t>
            </a:fld>
            <a:endParaRPr lang="en-US"/>
          </a:p>
        </p:txBody>
      </p:sp>
    </p:spTree>
    <p:extLst>
      <p:ext uri="{BB962C8B-B14F-4D97-AF65-F5344CB8AC3E}">
        <p14:creationId xmlns:p14="http://schemas.microsoft.com/office/powerpoint/2010/main" val="3915197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In complex I,</a:t>
            </a:r>
            <a:r>
              <a:rPr lang="en-US" baseline="0" dirty="0" smtClean="0"/>
              <a:t> </a:t>
            </a:r>
            <a:r>
              <a:rPr lang="en-US" dirty="0" smtClean="0"/>
              <a:t>NADH transfers</a:t>
            </a:r>
            <a:r>
              <a:rPr lang="en-US" baseline="0" dirty="0" smtClean="0"/>
              <a:t> two electrons first to</a:t>
            </a:r>
            <a:r>
              <a:rPr lang="en-US" dirty="0" smtClean="0"/>
              <a:t> the co-enzyme</a:t>
            </a:r>
            <a:r>
              <a:rPr lang="en-US" baseline="0" dirty="0" smtClean="0"/>
              <a:t> complex </a:t>
            </a:r>
            <a:r>
              <a:rPr lang="en-US" dirty="0" smtClean="0"/>
              <a:t>FMN</a:t>
            </a:r>
            <a:r>
              <a:rPr lang="en-US" baseline="0" dirty="0" smtClean="0"/>
              <a:t> within this complex. Those electrons are then transferred to multiple iron-sulfur clusters and are eventually picked up by</a:t>
            </a:r>
            <a:r>
              <a:rPr lang="en-US" dirty="0" smtClean="0"/>
              <a:t> </a:t>
            </a:r>
            <a:r>
              <a:rPr lang="en-US" dirty="0" err="1" smtClean="0"/>
              <a:t>CoQ</a:t>
            </a:r>
            <a:r>
              <a:rPr lang="en-US" dirty="0" smtClean="0"/>
              <a:t>. While</a:t>
            </a:r>
            <a:r>
              <a:rPr lang="en-US" baseline="0" dirty="0" smtClean="0"/>
              <a:t> FMN can receive both electrons simultaneously from NADH, the iron-sulfur clusters can only transfer 1 electron at a time to </a:t>
            </a:r>
            <a:r>
              <a:rPr lang="en-US" baseline="0" dirty="0" err="1" smtClean="0"/>
              <a:t>CoQ</a:t>
            </a:r>
            <a:r>
              <a:rPr lang="en-US" baseline="0" dirty="0" smtClean="0"/>
              <a:t>. As these electrons are transferred through complex I, we produce enough energy to pump 4 protons total into the intermembrane space. </a:t>
            </a:r>
            <a:endParaRPr lang="en-US" dirty="0"/>
          </a:p>
        </p:txBody>
      </p:sp>
      <p:sp>
        <p:nvSpPr>
          <p:cNvPr id="4" name="Slide Number Placeholder 3"/>
          <p:cNvSpPr>
            <a:spLocks noGrp="1"/>
          </p:cNvSpPr>
          <p:nvPr>
            <p:ph type="sldNum" sz="quarter" idx="10"/>
          </p:nvPr>
        </p:nvSpPr>
        <p:spPr/>
        <p:txBody>
          <a:bodyPr/>
          <a:lstStyle/>
          <a:p>
            <a:fld id="{491BEE9C-2597-4409-B817-672C9B53C166}" type="slidenum">
              <a:rPr lang="en-US" smtClean="0"/>
              <a:t>5</a:t>
            </a:fld>
            <a:endParaRPr lang="en-US"/>
          </a:p>
        </p:txBody>
      </p:sp>
    </p:spTree>
    <p:extLst>
      <p:ext uri="{BB962C8B-B14F-4D97-AF65-F5344CB8AC3E}">
        <p14:creationId xmlns:p14="http://schemas.microsoft.com/office/powerpoint/2010/main" val="1158649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 you recognize the metabolite succinate??</a:t>
            </a:r>
          </a:p>
          <a:p>
            <a:r>
              <a:rPr lang="en-US" dirty="0"/>
              <a:t>Complex II contains the TCA enzyme – succinate dehydrogenase. In that reaction, electrons pass from succinate to </a:t>
            </a:r>
            <a:r>
              <a:rPr lang="en-US" dirty="0"/>
              <a:t>a covalently bound molecule of </a:t>
            </a:r>
            <a:r>
              <a:rPr lang="en-US" dirty="0"/>
              <a:t>FAD </a:t>
            </a:r>
            <a:r>
              <a:rPr lang="en-US" dirty="0"/>
              <a:t>in the enzyme enzyme to make FADH2. </a:t>
            </a:r>
            <a:r>
              <a:rPr lang="en-US" dirty="0"/>
              <a:t>Those electrons then pass </a:t>
            </a:r>
            <a:r>
              <a:rPr lang="en-US" dirty="0"/>
              <a:t>immediately through </a:t>
            </a:r>
            <a:r>
              <a:rPr lang="en-US" dirty="0"/>
              <a:t>Fe-S clusters and cytochrome b560, and then eventually </a:t>
            </a:r>
            <a:r>
              <a:rPr lang="en-US" dirty="0" err="1"/>
              <a:t>CoQ</a:t>
            </a:r>
            <a:r>
              <a:rPr lang="en-US" dirty="0"/>
              <a:t>.</a:t>
            </a:r>
          </a:p>
          <a:p>
            <a:r>
              <a:rPr lang="en-US" dirty="0" err="1"/>
              <a:t>CoQ</a:t>
            </a:r>
            <a:r>
              <a:rPr lang="en-US" dirty="0"/>
              <a:t> which is lipid soluble, can then diffuse through the lipid bilayer of the mitochondria between complexes to transport electrons.</a:t>
            </a:r>
          </a:p>
          <a:p>
            <a:r>
              <a:rPr lang="en-US" dirty="0"/>
              <a:t>As you may have noticed, there are no protons pumped from Complex II. This is due to the fact that this enzyme complex is does not completely transverse the membrane; and this is one of the reasons that electrons transferred from FADH2 only produces 1.5ATP/</a:t>
            </a:r>
            <a:r>
              <a:rPr lang="en-US" dirty="0" err="1"/>
              <a:t>mol</a:t>
            </a:r>
            <a:r>
              <a:rPr lang="en-US" dirty="0"/>
              <a:t> versus NADH’s 2.5 APT/mol. Later on, when we look at oxidative phosphorylation we will see how the number of hydrogens pumped per complex is used to calculate how much ATP is produced. </a:t>
            </a:r>
          </a:p>
          <a:p>
            <a:endParaRPr lang="en-US" dirty="0"/>
          </a:p>
        </p:txBody>
      </p:sp>
      <p:sp>
        <p:nvSpPr>
          <p:cNvPr id="4" name="Slide Number Placeholder 3"/>
          <p:cNvSpPr>
            <a:spLocks noGrp="1"/>
          </p:cNvSpPr>
          <p:nvPr>
            <p:ph type="sldNum" sz="quarter" idx="10"/>
          </p:nvPr>
        </p:nvSpPr>
        <p:spPr/>
        <p:txBody>
          <a:bodyPr/>
          <a:lstStyle/>
          <a:p>
            <a:fld id="{491BEE9C-2597-4409-B817-672C9B53C166}" type="slidenum">
              <a:rPr lang="en-US" smtClean="0"/>
              <a:t>6</a:t>
            </a:fld>
            <a:endParaRPr lang="en-US"/>
          </a:p>
        </p:txBody>
      </p:sp>
    </p:spTree>
    <p:extLst>
      <p:ext uri="{BB962C8B-B14F-4D97-AF65-F5344CB8AC3E}">
        <p14:creationId xmlns:p14="http://schemas.microsoft.com/office/powerpoint/2010/main" val="3510957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complex</a:t>
            </a:r>
            <a:r>
              <a:rPr lang="en-US" baseline="0" dirty="0" smtClean="0"/>
              <a:t> III, electrons are picked up</a:t>
            </a:r>
            <a:r>
              <a:rPr lang="en-US" dirty="0" smtClean="0"/>
              <a:t> </a:t>
            </a:r>
            <a:r>
              <a:rPr lang="en-US" dirty="0"/>
              <a:t>from reduced </a:t>
            </a:r>
            <a:r>
              <a:rPr lang="en-US" dirty="0" err="1"/>
              <a:t>CoQ</a:t>
            </a:r>
            <a:r>
              <a:rPr lang="en-US" dirty="0"/>
              <a:t> </a:t>
            </a:r>
            <a:r>
              <a:rPr lang="en-US" dirty="0" smtClean="0"/>
              <a:t>are transferred through two b-type </a:t>
            </a:r>
            <a:r>
              <a:rPr lang="en-US" dirty="0"/>
              <a:t>cytochromes, one cytochrome c and one Fe-S </a:t>
            </a:r>
            <a:r>
              <a:rPr lang="en-US" dirty="0" smtClean="0"/>
              <a:t>cluster and are eventually</a:t>
            </a:r>
            <a:r>
              <a:rPr lang="en-US" baseline="0" dirty="0" smtClean="0"/>
              <a:t> picked up by a cytochrome C transport protein</a:t>
            </a:r>
            <a:r>
              <a:rPr lang="en-US" dirty="0" smtClean="0"/>
              <a:t>.</a:t>
            </a:r>
            <a:endParaRPr lang="en-US" dirty="0"/>
          </a:p>
          <a:p>
            <a:r>
              <a:rPr lang="en-US" dirty="0" smtClean="0"/>
              <a:t>Because </a:t>
            </a:r>
            <a:r>
              <a:rPr lang="en-US" dirty="0" err="1" smtClean="0"/>
              <a:t>CoQ</a:t>
            </a:r>
            <a:r>
              <a:rPr lang="en-US" baseline="0" dirty="0" smtClean="0"/>
              <a:t> is a </a:t>
            </a:r>
            <a:r>
              <a:rPr lang="en-US" dirty="0" smtClean="0"/>
              <a:t>two </a:t>
            </a:r>
            <a:r>
              <a:rPr lang="en-US" dirty="0"/>
              <a:t>electron </a:t>
            </a:r>
            <a:r>
              <a:rPr lang="en-US" dirty="0" smtClean="0"/>
              <a:t>carrier</a:t>
            </a:r>
            <a:r>
              <a:rPr lang="en-US" baseline="0" dirty="0" smtClean="0"/>
              <a:t> while </a:t>
            </a:r>
            <a:r>
              <a:rPr lang="en-US" baseline="0" dirty="0" err="1" smtClean="0"/>
              <a:t>CytoC</a:t>
            </a:r>
            <a:r>
              <a:rPr lang="en-US" baseline="0" dirty="0" smtClean="0"/>
              <a:t> can only accept one electron at a time, the ETC utilizes the</a:t>
            </a:r>
            <a:r>
              <a:rPr lang="en-US" dirty="0" smtClean="0"/>
              <a:t> Q-cycle,</a:t>
            </a:r>
            <a:r>
              <a:rPr lang="en-US" baseline="0" dirty="0" smtClean="0"/>
              <a:t> where one electron is transferred through complex III to </a:t>
            </a:r>
            <a:r>
              <a:rPr lang="en-US" baseline="0" dirty="0" err="1" smtClean="0"/>
              <a:t>Cyt</a:t>
            </a:r>
            <a:r>
              <a:rPr lang="en-US" baseline="0" dirty="0" smtClean="0"/>
              <a:t> C, while the second cycles back to </a:t>
            </a:r>
            <a:r>
              <a:rPr lang="en-US" baseline="0" dirty="0" err="1" smtClean="0"/>
              <a:t>CoQ</a:t>
            </a:r>
            <a:r>
              <a:rPr lang="en-US" baseline="0" dirty="0" smtClean="0"/>
              <a:t> for one round and then is transferred to </a:t>
            </a:r>
            <a:r>
              <a:rPr lang="en-US" baseline="0" dirty="0" err="1" smtClean="0"/>
              <a:t>cyt</a:t>
            </a:r>
            <a:r>
              <a:rPr lang="en-US" baseline="0" dirty="0" smtClean="0"/>
              <a:t> C, </a:t>
            </a:r>
            <a:r>
              <a:rPr lang="en-US" dirty="0" smtClean="0"/>
              <a:t> </a:t>
            </a:r>
            <a:r>
              <a:rPr lang="en-US" dirty="0"/>
              <a:t>This cycle also </a:t>
            </a:r>
            <a:r>
              <a:rPr lang="en-US" dirty="0" smtClean="0"/>
              <a:t>allows </a:t>
            </a:r>
            <a:r>
              <a:rPr lang="en-US" dirty="0"/>
              <a:t>Complex III to pump </a:t>
            </a:r>
            <a:r>
              <a:rPr lang="en-US" dirty="0" smtClean="0"/>
              <a:t>4 protons </a:t>
            </a:r>
            <a:r>
              <a:rPr lang="en-US" dirty="0"/>
              <a:t>from the matrix into the intermembrane </a:t>
            </a:r>
            <a:r>
              <a:rPr lang="en-US" dirty="0" smtClean="0"/>
              <a:t>space per electron pair.</a:t>
            </a:r>
            <a:endParaRPr lang="en-US" dirty="0"/>
          </a:p>
          <a:p>
            <a:endParaRPr lang="en-US" dirty="0"/>
          </a:p>
        </p:txBody>
      </p:sp>
      <p:sp>
        <p:nvSpPr>
          <p:cNvPr id="4" name="Slide Number Placeholder 3"/>
          <p:cNvSpPr>
            <a:spLocks noGrp="1"/>
          </p:cNvSpPr>
          <p:nvPr>
            <p:ph type="sldNum" sz="quarter" idx="10"/>
          </p:nvPr>
        </p:nvSpPr>
        <p:spPr/>
        <p:txBody>
          <a:bodyPr/>
          <a:lstStyle/>
          <a:p>
            <a:fld id="{491BEE9C-2597-4409-B817-672C9B53C166}" type="slidenum">
              <a:rPr lang="en-US" smtClean="0"/>
              <a:t>7</a:t>
            </a:fld>
            <a:endParaRPr lang="en-US"/>
          </a:p>
        </p:txBody>
      </p:sp>
    </p:spTree>
    <p:extLst>
      <p:ext uri="{BB962C8B-B14F-4D97-AF65-F5344CB8AC3E}">
        <p14:creationId xmlns:p14="http://schemas.microsoft.com/office/powerpoint/2010/main" val="3206582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Complex 4 then picks up electrons from </a:t>
            </a:r>
            <a:r>
              <a:rPr lang="en-US" dirty="0" err="1" smtClean="0"/>
              <a:t>cytC</a:t>
            </a:r>
            <a:r>
              <a:rPr lang="en-US" baseline="0" dirty="0" smtClean="0"/>
              <a:t> one at a time and</a:t>
            </a:r>
            <a:r>
              <a:rPr lang="en-US" dirty="0" smtClean="0"/>
              <a:t> catalyzes the </a:t>
            </a:r>
            <a:r>
              <a:rPr lang="en-US" dirty="0"/>
              <a:t>concomitant four-electron reduction of one O2 </a:t>
            </a:r>
            <a:r>
              <a:rPr lang="en-US" dirty="0" smtClean="0"/>
              <a:t>molecule for every 4 reduced </a:t>
            </a:r>
            <a:r>
              <a:rPr lang="en-US" dirty="0" err="1" smtClean="0"/>
              <a:t>Cyt</a:t>
            </a:r>
            <a:r>
              <a:rPr lang="en-US" dirty="0" smtClean="0"/>
              <a:t> C.</a:t>
            </a:r>
            <a:endParaRPr lang="en-US" dirty="0"/>
          </a:p>
          <a:p>
            <a:r>
              <a:rPr lang="en-US" dirty="0" smtClean="0"/>
              <a:t>This complex contains </a:t>
            </a:r>
            <a:r>
              <a:rPr lang="en-US" dirty="0"/>
              <a:t>4 redox centers: cytochrome a, cytochrome a3, </a:t>
            </a:r>
            <a:r>
              <a:rPr lang="en-US" dirty="0" err="1"/>
              <a:t>CuB</a:t>
            </a:r>
            <a:r>
              <a:rPr lang="en-US" dirty="0"/>
              <a:t>, and </a:t>
            </a:r>
            <a:r>
              <a:rPr lang="en-US" dirty="0" err="1"/>
              <a:t>CuA</a:t>
            </a:r>
            <a:r>
              <a:rPr lang="en-US" dirty="0"/>
              <a:t> center. </a:t>
            </a:r>
          </a:p>
          <a:p>
            <a:r>
              <a:rPr lang="en-US" dirty="0"/>
              <a:t>Cytochrome C oxidase has two proton translocating channels – first protons from the matrix are used to form H2O upon oxidation of O2, and the four electron reduction reaction </a:t>
            </a:r>
            <a:r>
              <a:rPr lang="en-US" dirty="0" err="1"/>
              <a:t>translocates</a:t>
            </a:r>
            <a:r>
              <a:rPr lang="en-US" dirty="0"/>
              <a:t> 4 additional protons out of the matrix into the intermembrane space. Therefore, for each molecule of O2, the matrix loses 8 positive charges! We will see why this matters in the next section.</a:t>
            </a:r>
          </a:p>
          <a:p>
            <a:r>
              <a:rPr lang="en-US" dirty="0"/>
              <a:t>8H</a:t>
            </a:r>
            <a:r>
              <a:rPr lang="en-US" baseline="30000" dirty="0"/>
              <a:t>+</a:t>
            </a:r>
            <a:r>
              <a:rPr lang="en-US" baseline="-25000" dirty="0"/>
              <a:t>matrix</a:t>
            </a:r>
            <a:r>
              <a:rPr lang="en-US" dirty="0"/>
              <a:t> + O</a:t>
            </a:r>
            <a:r>
              <a:rPr lang="en-US" baseline="-25000" dirty="0"/>
              <a:t>2</a:t>
            </a:r>
            <a:r>
              <a:rPr lang="en-US" dirty="0"/>
              <a:t> + 4 cytochrome c (Fe </a:t>
            </a:r>
            <a:r>
              <a:rPr lang="en-US" baseline="30000" dirty="0"/>
              <a:t>2+</a:t>
            </a:r>
            <a:r>
              <a:rPr lang="en-US" dirty="0"/>
              <a:t>) </a:t>
            </a:r>
            <a:r>
              <a:rPr lang="en-US" dirty="0">
                <a:sym typeface="Wingdings" panose="05000000000000000000" pitchFamily="2" charset="2"/>
              </a:rPr>
              <a:t> 4 cytochrome c (Fe</a:t>
            </a:r>
            <a:r>
              <a:rPr lang="en-US" baseline="30000" dirty="0">
                <a:sym typeface="Wingdings" panose="05000000000000000000" pitchFamily="2" charset="2"/>
              </a:rPr>
              <a:t>3+</a:t>
            </a:r>
            <a:r>
              <a:rPr lang="en-US" dirty="0">
                <a:sym typeface="Wingdings" panose="05000000000000000000" pitchFamily="2" charset="2"/>
              </a:rPr>
              <a:t>) + 2 H</a:t>
            </a:r>
            <a:r>
              <a:rPr lang="en-US" baseline="-25000" dirty="0">
                <a:sym typeface="Wingdings" panose="05000000000000000000" pitchFamily="2" charset="2"/>
              </a:rPr>
              <a:t>2</a:t>
            </a:r>
            <a:r>
              <a:rPr lang="en-US" dirty="0">
                <a:sym typeface="Wingdings" panose="05000000000000000000" pitchFamily="2" charset="2"/>
              </a:rPr>
              <a:t>O + 4 </a:t>
            </a:r>
            <a:r>
              <a:rPr lang="en-US" dirty="0" err="1">
                <a:sym typeface="Wingdings" panose="05000000000000000000" pitchFamily="2" charset="2"/>
              </a:rPr>
              <a:t>H</a:t>
            </a:r>
            <a:r>
              <a:rPr lang="en-US" baseline="30000" dirty="0" err="1">
                <a:sym typeface="Wingdings" panose="05000000000000000000" pitchFamily="2" charset="2"/>
              </a:rPr>
              <a:t>+</a:t>
            </a:r>
            <a:r>
              <a:rPr lang="en-US" baseline="-25000" dirty="0" err="1">
                <a:sym typeface="Wingdings" panose="05000000000000000000" pitchFamily="2" charset="2"/>
              </a:rPr>
              <a:t>intermembrane</a:t>
            </a:r>
            <a:endParaRPr lang="en-US" baseline="-25000" dirty="0"/>
          </a:p>
          <a:p>
            <a:endParaRPr lang="en-US" dirty="0"/>
          </a:p>
        </p:txBody>
      </p:sp>
      <p:sp>
        <p:nvSpPr>
          <p:cNvPr id="4" name="Slide Number Placeholder 3"/>
          <p:cNvSpPr>
            <a:spLocks noGrp="1"/>
          </p:cNvSpPr>
          <p:nvPr>
            <p:ph type="sldNum" sz="quarter" idx="10"/>
          </p:nvPr>
        </p:nvSpPr>
        <p:spPr/>
        <p:txBody>
          <a:bodyPr/>
          <a:lstStyle/>
          <a:p>
            <a:fld id="{491BEE9C-2597-4409-B817-672C9B53C166}" type="slidenum">
              <a:rPr lang="en-US" smtClean="0"/>
              <a:t>8</a:t>
            </a:fld>
            <a:endParaRPr lang="en-US"/>
          </a:p>
        </p:txBody>
      </p:sp>
    </p:spTree>
    <p:extLst>
      <p:ext uri="{BB962C8B-B14F-4D97-AF65-F5344CB8AC3E}">
        <p14:creationId xmlns:p14="http://schemas.microsoft.com/office/powerpoint/2010/main" val="2311457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Unlike other pathways we have reviewed, the ETC is not regulated by inhibitors or activators, instead it operates solely based on the presence or absence of electron carriers NADH and FADH2, if they are present, it is running, if they are absent, it is off. However, there are molecules that can act as ETC inhibitors, and these molecules are often called toxins as inhibiting the ETC can often result in tissue damage and death. </a:t>
            </a:r>
            <a:endParaRPr lang="en-US" dirty="0" smtClean="0"/>
          </a:p>
          <a:p>
            <a:endParaRPr lang="en-US" dirty="0"/>
          </a:p>
          <a:p>
            <a:r>
              <a:rPr lang="en-US" dirty="0"/>
              <a:t>Rotenone, a naturally occurring pesticide found in plant stems and leaves is known to inhibit complex </a:t>
            </a:r>
            <a:r>
              <a:rPr lang="en-US" dirty="0" smtClean="0"/>
              <a:t>one. </a:t>
            </a:r>
            <a:r>
              <a:rPr lang="en-US" dirty="0"/>
              <a:t>	 </a:t>
            </a:r>
            <a:endParaRPr lang="en-US" dirty="0"/>
          </a:p>
          <a:p>
            <a:endParaRPr lang="en-US" dirty="0"/>
          </a:p>
          <a:p>
            <a:r>
              <a:rPr lang="en-US" dirty="0"/>
              <a:t>Antimycin A is produced by </a:t>
            </a:r>
            <a:r>
              <a:rPr lang="en-US" dirty="0" err="1"/>
              <a:t>streptomyces</a:t>
            </a:r>
            <a:r>
              <a:rPr lang="en-US" dirty="0"/>
              <a:t> bacteria and inhibits complex III. This molecule was first discovered in 1945 and was utilized by the American fish industry as a chemical fish poison to help eradicate invasive fish species. While toxicity to humans from consuming contaminated water or fish is controversial and studies are ongoing, the EPA still allows use of this toxin under strict regulations.  </a:t>
            </a:r>
          </a:p>
          <a:p>
            <a:endParaRPr lang="en-US" dirty="0"/>
          </a:p>
          <a:p>
            <a:r>
              <a:rPr lang="en-US" dirty="0"/>
              <a:t>Cyanide is probably the most well known ETC inhibitor which blocks complex 4 by binding to the iron within the enzyme; completely shutting down the ETC.  Cyanide is used in mining processes as a means of dissolving precious metals such as gold and silver out of the ore. Can also be found in illegal fishing practices near coral reefs, as well as in pest control; particularly to kill coyotes in the US</a:t>
            </a:r>
            <a:r>
              <a:rPr lang="en-US" dirty="0"/>
              <a:t>.</a:t>
            </a:r>
          </a:p>
          <a:p>
            <a:endParaRPr lang="en-US" dirty="0" smtClean="0"/>
          </a:p>
          <a:p>
            <a:r>
              <a:rPr lang="en-US" dirty="0" smtClean="0"/>
              <a:t>Amytal, a class of barbiturates that can inhibit complex I was once used to treat soldiers during WWII for shell shock as well as studied as a potential truth serum; however it has </a:t>
            </a:r>
            <a:r>
              <a:rPr lang="en-US" dirty="0"/>
              <a:t>since been discontinued as the powerful sedation, cognitive impairment, and dis-coordination induced by the drug greatly reduced soldiers' usefulness in the field. Amytal is also the agent commonly used in physician assisted suicide for terminally ill patients seeking death with dignity. One of the most famous and controversial cases in recent history was the death of 24 year old Brittney Maynard. In 2014, Brittney was diagnosed with a very aggressive, painful and terminal form of brain cancer. At that point, unable to face 6 more months of pain, Brittney and her family became strong advocates for the legalization of assisted death through the “Death with Dignity Movement”. Her and her recently married husband moved to Oregon, as assisted suicide was not legal in her home state of California; and on November 19</a:t>
            </a:r>
            <a:r>
              <a:rPr lang="en-US" baseline="30000" dirty="0"/>
              <a:t>th</a:t>
            </a:r>
            <a:r>
              <a:rPr lang="en-US" dirty="0"/>
              <a:t> of 2014 she ended her life on her terms. At the time of her death, only 3 states offered some form of legal assisted suicide for terminally ill patients, and since her death there are now 7 states total that allow “death with dignity”.. In large part due to the advocacy efforts of Brittney’s brave story and her family. </a:t>
            </a:r>
          </a:p>
          <a:p>
            <a:endParaRPr lang="en-US" dirty="0"/>
          </a:p>
          <a:p>
            <a:r>
              <a:rPr lang="en-US" dirty="0"/>
              <a:t>Now that we have covered the steps of the ETC, how to calculate the energy released during electron transfer and how the ETC could be inhibited with various toxins, we will complete 2 in-class activities that will allow us to further explore this pathway in more depth! </a:t>
            </a:r>
            <a:endParaRPr lang="en-US" dirty="0"/>
          </a:p>
        </p:txBody>
      </p:sp>
      <p:sp>
        <p:nvSpPr>
          <p:cNvPr id="4" name="Slide Number Placeholder 3"/>
          <p:cNvSpPr>
            <a:spLocks noGrp="1"/>
          </p:cNvSpPr>
          <p:nvPr>
            <p:ph type="sldNum" sz="quarter" idx="10"/>
          </p:nvPr>
        </p:nvSpPr>
        <p:spPr/>
        <p:txBody>
          <a:bodyPr/>
          <a:lstStyle/>
          <a:p>
            <a:fld id="{491BEE9C-2597-4409-B817-672C9B53C166}" type="slidenum">
              <a:rPr lang="en-US" smtClean="0"/>
              <a:t>9</a:t>
            </a:fld>
            <a:endParaRPr lang="en-US"/>
          </a:p>
        </p:txBody>
      </p:sp>
    </p:spTree>
    <p:extLst>
      <p:ext uri="{BB962C8B-B14F-4D97-AF65-F5344CB8AC3E}">
        <p14:creationId xmlns:p14="http://schemas.microsoft.com/office/powerpoint/2010/main" val="2207143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dirty="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dirty="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dirty="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dirty="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6F077B-A50F-4D64-8574-E2D6A98A5553}" type="datetimeFigureOut">
              <a:rPr lang="en-US" dirty="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dirty="0"/>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dirty="0"/>
              <a:t>11/6/2018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dirty="0"/>
              <a:t>11/6/2018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102C1E-28F2-47E9-802D-339E64E2F920}" type="datetimeFigureOut">
              <a:rPr lang="en-US" dirty="0"/>
              <a:t>11/6/2018</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4271A48-F18A-45B3-BC05-1E27DA3F88AF}" type="datetimeFigureOut">
              <a:rPr lang="en-US" dirty="0"/>
              <a:t>11/6/2018</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B747F8-9654-4282-85D2-65F41AAE7A75}" type="datetimeFigureOut">
              <a:rPr lang="en-US" dirty="0"/>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DC5B261-8843-42D1-AAFC-05E20E2D9B97}" type="datetimeFigureOut">
              <a:rPr lang="en-US" dirty="0"/>
              <a:t>11/6/2018</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
            </a:r>
            <a:br>
              <a:rPr lang="en-US" dirty="0"/>
            </a:br>
            <a:r>
              <a:rPr lang="en-US" dirty="0"/>
              <a:t>Ch. 18 Electron Transport Chain</a:t>
            </a:r>
          </a:p>
        </p:txBody>
      </p:sp>
      <p:sp>
        <p:nvSpPr>
          <p:cNvPr id="3" name="Subtitle 2"/>
          <p:cNvSpPr>
            <a:spLocks noGrp="1"/>
          </p:cNvSpPr>
          <p:nvPr>
            <p:ph type="subTitle" idx="1"/>
          </p:nvPr>
        </p:nvSpPr>
        <p:spPr/>
        <p:txBody>
          <a:bodyPr/>
          <a:lstStyle/>
          <a:p>
            <a:r>
              <a:rPr lang="en-US" dirty="0"/>
              <a:t>Section 2</a:t>
            </a:r>
          </a:p>
        </p:txBody>
      </p:sp>
    </p:spTree>
    <p:extLst>
      <p:ext uri="{BB962C8B-B14F-4D97-AF65-F5344CB8AC3E}">
        <p14:creationId xmlns:p14="http://schemas.microsoft.com/office/powerpoint/2010/main" val="2710290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sp>
        <p:nvSpPr>
          <p:cNvPr id="3" name="Content Placeholder 2"/>
          <p:cNvSpPr>
            <a:spLocks noGrp="1"/>
          </p:cNvSpPr>
          <p:nvPr>
            <p:ph idx="1"/>
          </p:nvPr>
        </p:nvSpPr>
        <p:spPr/>
        <p:txBody>
          <a:bodyPr>
            <a:normAutofit fontScale="92500" lnSpcReduction="20000"/>
          </a:bodyPr>
          <a:lstStyle/>
          <a:p>
            <a:r>
              <a:rPr lang="en-US" dirty="0"/>
              <a:t>1. Define and use key terms found in section 2 chapter 18.</a:t>
            </a:r>
          </a:p>
          <a:p>
            <a:r>
              <a:rPr lang="en-US" dirty="0"/>
              <a:t>2. Discuss the origins of NADH and FADH2 and how they enter into the ETC</a:t>
            </a:r>
          </a:p>
          <a:p>
            <a:r>
              <a:rPr lang="en-US" dirty="0"/>
              <a:t>3. Discuss/sketch the flow of electrons through the ETC</a:t>
            </a:r>
          </a:p>
          <a:p>
            <a:r>
              <a:rPr lang="en-US" dirty="0"/>
              <a:t>4. Discuss different inhibitors/poisons and which enzyme complexes do they target</a:t>
            </a:r>
          </a:p>
          <a:p>
            <a:r>
              <a:rPr lang="en-US" dirty="0"/>
              <a:t>5. Discuss the role of </a:t>
            </a:r>
            <a:r>
              <a:rPr lang="en-US" dirty="0" err="1"/>
              <a:t>CoQ</a:t>
            </a:r>
            <a:r>
              <a:rPr lang="en-US" dirty="0"/>
              <a:t> in the ETC</a:t>
            </a:r>
          </a:p>
          <a:p>
            <a:r>
              <a:rPr lang="en-US" dirty="0"/>
              <a:t>6. Show where protons are pumped from the matrix into the intermembrane of the mitochondria</a:t>
            </a:r>
          </a:p>
          <a:p>
            <a:r>
              <a:rPr lang="en-US" dirty="0"/>
              <a:t>7. Discuss and elaborate on why succinate dehydrogenase, an enzyme associated with TCA is found to be a part of Complex II in the ETC.</a:t>
            </a:r>
          </a:p>
          <a:p>
            <a:r>
              <a:rPr lang="en-US" dirty="0"/>
              <a:t>8. Discuss the role of increasing reduction potential in the ETC</a:t>
            </a:r>
          </a:p>
          <a:p>
            <a:r>
              <a:rPr lang="en-US" dirty="0"/>
              <a:t>9. Explain why the theoretical ATP yield and the actual ATP yield from the oxidation of NADH to O2 just doesn’t add up.</a:t>
            </a:r>
          </a:p>
        </p:txBody>
      </p:sp>
    </p:spTree>
    <p:extLst>
      <p:ext uri="{BB962C8B-B14F-4D97-AF65-F5344CB8AC3E}">
        <p14:creationId xmlns:p14="http://schemas.microsoft.com/office/powerpoint/2010/main" val="1651267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0"/>
            <a:ext cx="10058400" cy="881797"/>
          </a:xfrm>
        </p:spPr>
        <p:txBody>
          <a:bodyPr/>
          <a:lstStyle/>
          <a:p>
            <a:r>
              <a:rPr lang="en-US" dirty="0"/>
              <a:t>Electron Transport is Exergonic</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6480" y="2075180"/>
            <a:ext cx="5721773" cy="4291330"/>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9733" r="12747"/>
          <a:stretch/>
        </p:blipFill>
        <p:spPr>
          <a:xfrm>
            <a:off x="537210" y="1262155"/>
            <a:ext cx="5372100" cy="5197481"/>
          </a:xfrm>
          <a:prstGeom prst="rect">
            <a:avLst/>
          </a:prstGeom>
        </p:spPr>
      </p:pic>
    </p:spTree>
    <p:extLst>
      <p:ext uri="{BB962C8B-B14F-4D97-AF65-F5344CB8AC3E}">
        <p14:creationId xmlns:p14="http://schemas.microsoft.com/office/powerpoint/2010/main" val="3678222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 carriers operate in sequence</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 The ETC is a set of protein complexes containing redox centers with progressively greater affinity for electrons.</a:t>
            </a:r>
          </a:p>
        </p:txBody>
      </p:sp>
      <p:pic>
        <p:nvPicPr>
          <p:cNvPr id="4" name="Picture 3" descr="voet4_fig_18_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0841" y="2564343"/>
            <a:ext cx="8531225" cy="341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152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Complex I – NADH-Coenzyme Q </a:t>
            </a:r>
            <a:r>
              <a:rPr lang="en-US" dirty="0" err="1"/>
              <a:t>oxidoreductase</a:t>
            </a:r>
            <a:endParaRPr lang="en-US" dirty="0"/>
          </a:p>
        </p:txBody>
      </p:sp>
      <p:sp>
        <p:nvSpPr>
          <p:cNvPr id="3" name="Content Placeholder 2"/>
          <p:cNvSpPr>
            <a:spLocks noGrp="1"/>
          </p:cNvSpPr>
          <p:nvPr>
            <p:ph idx="1"/>
          </p:nvPr>
        </p:nvSpPr>
        <p:spPr>
          <a:xfrm>
            <a:off x="457200" y="1845734"/>
            <a:ext cx="5596457" cy="4023360"/>
          </a:xfrm>
        </p:spPr>
        <p:txBody>
          <a:bodyPr>
            <a:normAutofit/>
          </a:bodyPr>
          <a:lstStyle/>
          <a:p>
            <a:r>
              <a:rPr lang="en-US" sz="2800" dirty="0"/>
              <a:t>Passes electrons from NADH to </a:t>
            </a:r>
            <a:r>
              <a:rPr lang="en-US" sz="2800" dirty="0" err="1"/>
              <a:t>CoQ</a:t>
            </a:r>
            <a:endParaRPr lang="en-US" sz="2800" dirty="0"/>
          </a:p>
          <a:p>
            <a:r>
              <a:rPr lang="en-US" sz="2800" dirty="0"/>
              <a:t>Contains multiple coenzymes</a:t>
            </a:r>
          </a:p>
          <a:p>
            <a:pPr lvl="1"/>
            <a:r>
              <a:rPr lang="en-US" sz="2400" dirty="0"/>
              <a:t>Flavin mononucleotide (FMN) – can accept one or two electrons</a:t>
            </a:r>
          </a:p>
          <a:p>
            <a:pPr lvl="1"/>
            <a:r>
              <a:rPr lang="en-US" sz="2400" dirty="0"/>
              <a:t>Iron-sulfur clusters – can undergo one electron redox reactions</a:t>
            </a:r>
          </a:p>
          <a:p>
            <a:pPr lvl="1"/>
            <a:endParaRPr lang="en-US" sz="2400" dirty="0"/>
          </a:p>
        </p:txBody>
      </p:sp>
      <p:pic>
        <p:nvPicPr>
          <p:cNvPr id="4" name="Picture 3" descr="voet4_fig_18_08"/>
          <p:cNvPicPr>
            <a:picLocks noChangeAspect="1" noChangeArrowheads="1"/>
          </p:cNvPicPr>
          <p:nvPr/>
        </p:nvPicPr>
        <p:blipFill rotWithShape="1">
          <a:blip r:embed="rId3">
            <a:extLst>
              <a:ext uri="{28A0092B-C50C-407E-A947-70E740481C1C}">
                <a14:useLocalDpi xmlns:a14="http://schemas.microsoft.com/office/drawing/2010/main" val="0"/>
              </a:ext>
            </a:extLst>
          </a:blip>
          <a:srcRect r="50088" b="12693"/>
          <a:stretch/>
        </p:blipFill>
        <p:spPr bwMode="auto">
          <a:xfrm>
            <a:off x="6096000" y="1628986"/>
            <a:ext cx="6058927" cy="4240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14857" y="4964668"/>
            <a:ext cx="5596457" cy="1200329"/>
          </a:xfrm>
          <a:prstGeom prst="rect">
            <a:avLst/>
          </a:prstGeom>
          <a:noFill/>
        </p:spPr>
        <p:txBody>
          <a:bodyPr wrap="square" rtlCol="0">
            <a:spAutoFit/>
          </a:bodyPr>
          <a:lstStyle/>
          <a:p>
            <a:r>
              <a:rPr lang="en-US" sz="2400" dirty="0"/>
              <a:t>4 protons are pumped from the matrix into the intermembrane space</a:t>
            </a:r>
          </a:p>
          <a:p>
            <a:endParaRPr lang="en-US" sz="2400" dirty="0"/>
          </a:p>
        </p:txBody>
      </p:sp>
    </p:spTree>
    <p:extLst>
      <p:ext uri="{BB962C8B-B14F-4D97-AF65-F5344CB8AC3E}">
        <p14:creationId xmlns:p14="http://schemas.microsoft.com/office/powerpoint/2010/main" val="2718140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Complex II – succinate-coenzyme Q </a:t>
            </a:r>
            <a:r>
              <a:rPr lang="en-US" dirty="0" err="1"/>
              <a:t>oxidoreductase</a:t>
            </a:r>
            <a:endParaRPr lang="en-US" dirty="0"/>
          </a:p>
        </p:txBody>
      </p:sp>
      <p:sp>
        <p:nvSpPr>
          <p:cNvPr id="3" name="Content Placeholder 2"/>
          <p:cNvSpPr>
            <a:spLocks noGrp="1"/>
          </p:cNvSpPr>
          <p:nvPr>
            <p:ph idx="1"/>
          </p:nvPr>
        </p:nvSpPr>
        <p:spPr>
          <a:xfrm>
            <a:off x="553836" y="1737360"/>
            <a:ext cx="3681499" cy="4023360"/>
          </a:xfrm>
        </p:spPr>
        <p:txBody>
          <a:bodyPr>
            <a:normAutofit lnSpcReduction="10000"/>
          </a:bodyPr>
          <a:lstStyle/>
          <a:p>
            <a:r>
              <a:rPr lang="en-US" sz="2800" b="1" dirty="0"/>
              <a:t>Complex II </a:t>
            </a:r>
            <a:r>
              <a:rPr lang="en-US" sz="2800" dirty="0"/>
              <a:t>: electrons pass from succinate to an FAD molecule bound to the enzyme. Those electrons then pass through Fe-S clusters and cytochrome b560, and then eventually </a:t>
            </a:r>
            <a:r>
              <a:rPr lang="en-US" sz="2800" dirty="0" err="1"/>
              <a:t>CoQ</a:t>
            </a:r>
            <a:r>
              <a:rPr lang="en-US" sz="2400" dirty="0"/>
              <a:t>.</a:t>
            </a:r>
          </a:p>
          <a:p>
            <a:r>
              <a:rPr lang="en-US" sz="2400" dirty="0"/>
              <a:t>.</a:t>
            </a:r>
          </a:p>
        </p:txBody>
      </p:sp>
      <p:pic>
        <p:nvPicPr>
          <p:cNvPr id="4" name="Picture 3" descr="voet4_fig_18_08"/>
          <p:cNvPicPr>
            <a:picLocks noChangeAspect="1" noChangeArrowheads="1"/>
          </p:cNvPicPr>
          <p:nvPr/>
        </p:nvPicPr>
        <p:blipFill rotWithShape="1">
          <a:blip r:embed="rId3">
            <a:extLst>
              <a:ext uri="{28A0092B-C50C-407E-A947-70E740481C1C}">
                <a14:useLocalDpi xmlns:a14="http://schemas.microsoft.com/office/drawing/2010/main" val="0"/>
              </a:ext>
            </a:extLst>
          </a:blip>
          <a:srcRect l="27622" t="19651" r="49135" b="11914"/>
          <a:stretch/>
        </p:blipFill>
        <p:spPr bwMode="auto">
          <a:xfrm>
            <a:off x="4483100" y="1737360"/>
            <a:ext cx="3225800" cy="3799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voet4_fig_18_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08900" y="1737360"/>
            <a:ext cx="4469189" cy="402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1307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503"/>
            <a:ext cx="7119620" cy="1450757"/>
          </a:xfrm>
        </p:spPr>
        <p:txBody>
          <a:bodyPr>
            <a:normAutofit fontScale="90000"/>
          </a:bodyPr>
          <a:lstStyle/>
          <a:p>
            <a:r>
              <a:rPr lang="en-US" dirty="0"/>
              <a:t>Complex III – Coenzyme Q-cytochrome c </a:t>
            </a:r>
            <a:r>
              <a:rPr lang="en-US" dirty="0" err="1"/>
              <a:t>oxidoreductase</a:t>
            </a:r>
            <a:endParaRPr lang="en-US" dirty="0"/>
          </a:p>
        </p:txBody>
      </p:sp>
      <p:sp>
        <p:nvSpPr>
          <p:cNvPr id="3" name="Content Placeholder 2"/>
          <p:cNvSpPr>
            <a:spLocks noGrp="1"/>
          </p:cNvSpPr>
          <p:nvPr>
            <p:ph idx="1"/>
          </p:nvPr>
        </p:nvSpPr>
        <p:spPr>
          <a:xfrm>
            <a:off x="85552" y="1737360"/>
            <a:ext cx="7233920" cy="4023360"/>
          </a:xfrm>
        </p:spPr>
        <p:txBody>
          <a:bodyPr/>
          <a:lstStyle/>
          <a:p>
            <a:r>
              <a:rPr lang="en-US" b="1" dirty="0"/>
              <a:t>Complex III:</a:t>
            </a:r>
            <a:r>
              <a:rPr lang="en-US" dirty="0"/>
              <a:t> Passes electrons from reduced </a:t>
            </a:r>
            <a:r>
              <a:rPr lang="en-US" dirty="0" err="1"/>
              <a:t>CoQ</a:t>
            </a:r>
            <a:r>
              <a:rPr lang="en-US" dirty="0"/>
              <a:t> to cytochrome c.</a:t>
            </a:r>
          </a:p>
          <a:p>
            <a:r>
              <a:rPr lang="en-US" dirty="0"/>
              <a:t>Contains two b-type cytochromes, one cytochrome c and one Fe-S cluster.</a:t>
            </a:r>
          </a:p>
          <a:p>
            <a:r>
              <a:rPr lang="en-US" b="1" dirty="0"/>
              <a:t>4 Hydrogens pumped per pair </a:t>
            </a:r>
          </a:p>
          <a:p>
            <a:r>
              <a:rPr lang="en-US" b="1" dirty="0"/>
              <a:t>of electrons</a:t>
            </a:r>
          </a:p>
          <a:p>
            <a:r>
              <a:rPr lang="en-US" dirty="0"/>
              <a:t>.</a:t>
            </a:r>
          </a:p>
        </p:txBody>
      </p:sp>
      <p:pic>
        <p:nvPicPr>
          <p:cNvPr id="4" name="Picture 3" descr="voet4_fig_18_15"/>
          <p:cNvPicPr>
            <a:picLocks noChangeAspect="1" noChangeArrowheads="1"/>
          </p:cNvPicPr>
          <p:nvPr/>
        </p:nvPicPr>
        <p:blipFill rotWithShape="1">
          <a:blip r:embed="rId3">
            <a:extLst>
              <a:ext uri="{28A0092B-C50C-407E-A947-70E740481C1C}">
                <a14:useLocalDpi xmlns:a14="http://schemas.microsoft.com/office/drawing/2010/main" val="0"/>
              </a:ext>
            </a:extLst>
          </a:blip>
          <a:srcRect b="5397"/>
          <a:stretch/>
        </p:blipFill>
        <p:spPr bwMode="auto">
          <a:xfrm>
            <a:off x="7543800" y="-1"/>
            <a:ext cx="4740739" cy="6571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voet4_fig_18_08">
            <a:extLst>
              <a:ext uri="{FF2B5EF4-FFF2-40B4-BE49-F238E27FC236}">
                <a16:creationId xmlns:a16="http://schemas.microsoft.com/office/drawing/2014/main" id="{D63D5A00-6A8D-4916-9E88-2BDDB8229A0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3288" t="3751" r="24409" b="14015"/>
          <a:stretch/>
        </p:blipFill>
        <p:spPr bwMode="auto">
          <a:xfrm>
            <a:off x="3583423" y="2498854"/>
            <a:ext cx="3536197" cy="3601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5144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702303"/>
          </a:xfrm>
        </p:spPr>
        <p:txBody>
          <a:bodyPr>
            <a:normAutofit fontScale="90000"/>
          </a:bodyPr>
          <a:lstStyle/>
          <a:p>
            <a:r>
              <a:rPr lang="en-US" dirty="0"/>
              <a:t>Complex IV – cytochrome c oxidase</a:t>
            </a:r>
          </a:p>
        </p:txBody>
      </p:sp>
      <p:sp>
        <p:nvSpPr>
          <p:cNvPr id="3" name="Content Placeholder 2"/>
          <p:cNvSpPr>
            <a:spLocks noGrp="1"/>
          </p:cNvSpPr>
          <p:nvPr>
            <p:ph idx="1"/>
          </p:nvPr>
        </p:nvSpPr>
        <p:spPr>
          <a:xfrm>
            <a:off x="241300" y="1828800"/>
            <a:ext cx="6413500" cy="3467100"/>
          </a:xfrm>
        </p:spPr>
        <p:txBody>
          <a:bodyPr>
            <a:normAutofit/>
          </a:bodyPr>
          <a:lstStyle/>
          <a:p>
            <a:r>
              <a:rPr lang="en-US" sz="2400" dirty="0"/>
              <a:t>Catalyzes the one-electron oxidation of 4 consecutive reduced cytochrome c molecules and the concomitant four-electron reduction of one O</a:t>
            </a:r>
            <a:r>
              <a:rPr lang="en-US" sz="2400" baseline="-25000" dirty="0"/>
              <a:t>2</a:t>
            </a:r>
            <a:r>
              <a:rPr lang="en-US" sz="2400" dirty="0"/>
              <a:t> molecule.</a:t>
            </a:r>
          </a:p>
          <a:p>
            <a:r>
              <a:rPr lang="en-US" sz="2400" dirty="0"/>
              <a:t>Contains 4 redox centers: cytochrome a, cytochrome a3, </a:t>
            </a:r>
            <a:r>
              <a:rPr lang="en-US" sz="2400" dirty="0" err="1"/>
              <a:t>CuB</a:t>
            </a:r>
            <a:r>
              <a:rPr lang="en-US" sz="2400" dirty="0"/>
              <a:t>, and </a:t>
            </a:r>
            <a:r>
              <a:rPr lang="en-US" sz="2400" dirty="0" err="1"/>
              <a:t>CuA</a:t>
            </a:r>
            <a:r>
              <a:rPr lang="en-US" sz="2400" dirty="0"/>
              <a:t> center. </a:t>
            </a:r>
          </a:p>
          <a:p>
            <a:pPr marL="0" indent="0">
              <a:buNone/>
            </a:pPr>
            <a:endParaRPr lang="en-US" sz="2400" dirty="0"/>
          </a:p>
        </p:txBody>
      </p:sp>
      <p:pic>
        <p:nvPicPr>
          <p:cNvPr id="4" name="Picture 3" descr="voet4_fig_18_08"/>
          <p:cNvPicPr>
            <a:picLocks noChangeAspect="1" noChangeArrowheads="1"/>
          </p:cNvPicPr>
          <p:nvPr/>
        </p:nvPicPr>
        <p:blipFill rotWithShape="1">
          <a:blip r:embed="rId3">
            <a:extLst>
              <a:ext uri="{28A0092B-C50C-407E-A947-70E740481C1C}">
                <a14:useLocalDpi xmlns:a14="http://schemas.microsoft.com/office/drawing/2010/main" val="0"/>
              </a:ext>
            </a:extLst>
          </a:blip>
          <a:srcRect l="66018" t="7344" b="13974"/>
          <a:stretch/>
        </p:blipFill>
        <p:spPr bwMode="auto">
          <a:xfrm>
            <a:off x="7099300" y="783747"/>
            <a:ext cx="4991100" cy="4623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a:extLst>
              <a:ext uri="{FF2B5EF4-FFF2-40B4-BE49-F238E27FC236}">
                <a16:creationId xmlns:a16="http://schemas.microsoft.com/office/drawing/2014/main" id="{6EF8AA83-B57B-4357-9572-2688E6A4515B}"/>
              </a:ext>
            </a:extLst>
          </p:cNvPr>
          <p:cNvSpPr/>
          <p:nvPr/>
        </p:nvSpPr>
        <p:spPr>
          <a:xfrm>
            <a:off x="431800" y="5785310"/>
            <a:ext cx="12192000" cy="461665"/>
          </a:xfrm>
          <a:prstGeom prst="rect">
            <a:avLst/>
          </a:prstGeom>
        </p:spPr>
        <p:txBody>
          <a:bodyPr wrap="square">
            <a:spAutoFit/>
          </a:bodyPr>
          <a:lstStyle/>
          <a:p>
            <a:r>
              <a:rPr lang="en-US" sz="2400" dirty="0"/>
              <a:t>8H</a:t>
            </a:r>
            <a:r>
              <a:rPr lang="en-US" sz="2400" baseline="30000" dirty="0"/>
              <a:t>+</a:t>
            </a:r>
            <a:r>
              <a:rPr lang="en-US" sz="2400" baseline="-25000" dirty="0"/>
              <a:t>matrix</a:t>
            </a:r>
            <a:r>
              <a:rPr lang="en-US" sz="2400" dirty="0"/>
              <a:t> + O</a:t>
            </a:r>
            <a:r>
              <a:rPr lang="en-US" sz="2400" baseline="-25000" dirty="0"/>
              <a:t>2</a:t>
            </a:r>
            <a:r>
              <a:rPr lang="en-US" sz="2400" dirty="0"/>
              <a:t> + 4 cytochrome c (Fe </a:t>
            </a:r>
            <a:r>
              <a:rPr lang="en-US" sz="2400" baseline="30000" dirty="0"/>
              <a:t>2+</a:t>
            </a:r>
            <a:r>
              <a:rPr lang="en-US" sz="2400" dirty="0"/>
              <a:t>) </a:t>
            </a:r>
            <a:r>
              <a:rPr lang="en-US" sz="2400" dirty="0">
                <a:sym typeface="Wingdings" panose="05000000000000000000" pitchFamily="2" charset="2"/>
              </a:rPr>
              <a:t> 4 cytochrome c (Fe</a:t>
            </a:r>
            <a:r>
              <a:rPr lang="en-US" sz="2400" baseline="30000" dirty="0">
                <a:sym typeface="Wingdings" panose="05000000000000000000" pitchFamily="2" charset="2"/>
              </a:rPr>
              <a:t>3+</a:t>
            </a:r>
            <a:r>
              <a:rPr lang="en-US" sz="2400" dirty="0">
                <a:sym typeface="Wingdings" panose="05000000000000000000" pitchFamily="2" charset="2"/>
              </a:rPr>
              <a:t>) + 2 H</a:t>
            </a:r>
            <a:r>
              <a:rPr lang="en-US" sz="2400" baseline="-25000" dirty="0">
                <a:sym typeface="Wingdings" panose="05000000000000000000" pitchFamily="2" charset="2"/>
              </a:rPr>
              <a:t>2</a:t>
            </a:r>
            <a:r>
              <a:rPr lang="en-US" sz="2400" dirty="0">
                <a:sym typeface="Wingdings" panose="05000000000000000000" pitchFamily="2" charset="2"/>
              </a:rPr>
              <a:t>O + 4 </a:t>
            </a:r>
            <a:r>
              <a:rPr lang="en-US" sz="2400" dirty="0" err="1">
                <a:sym typeface="Wingdings" panose="05000000000000000000" pitchFamily="2" charset="2"/>
              </a:rPr>
              <a:t>H</a:t>
            </a:r>
            <a:r>
              <a:rPr lang="en-US" sz="2400" baseline="30000" dirty="0" err="1">
                <a:sym typeface="Wingdings" panose="05000000000000000000" pitchFamily="2" charset="2"/>
              </a:rPr>
              <a:t>+</a:t>
            </a:r>
            <a:r>
              <a:rPr lang="en-US" sz="2400" baseline="-25000" dirty="0" err="1">
                <a:sym typeface="Wingdings" panose="05000000000000000000" pitchFamily="2" charset="2"/>
              </a:rPr>
              <a:t>intermembrane</a:t>
            </a:r>
            <a:endParaRPr lang="en-US" sz="2400" baseline="-25000" dirty="0"/>
          </a:p>
        </p:txBody>
      </p:sp>
    </p:spTree>
    <p:extLst>
      <p:ext uri="{BB962C8B-B14F-4D97-AF65-F5344CB8AC3E}">
        <p14:creationId xmlns:p14="http://schemas.microsoft.com/office/powerpoint/2010/main" val="4137017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ETC</a:t>
            </a:r>
            <a:br>
              <a:rPr lang="en-US" dirty="0"/>
            </a:br>
            <a:r>
              <a:rPr lang="en-US" dirty="0"/>
              <a:t>and inhibitors</a:t>
            </a:r>
          </a:p>
        </p:txBody>
      </p:sp>
      <p:pic>
        <p:nvPicPr>
          <p:cNvPr id="4" name="Content Placeholder 3" descr="voet4_fig_18_0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253660" y="588962"/>
            <a:ext cx="5751284" cy="5437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997527" y="2036618"/>
            <a:ext cx="5039591" cy="3539430"/>
          </a:xfrm>
          <a:prstGeom prst="rect">
            <a:avLst/>
          </a:prstGeom>
          <a:noFill/>
        </p:spPr>
        <p:txBody>
          <a:bodyPr wrap="square" rtlCol="0">
            <a:spAutoFit/>
          </a:bodyPr>
          <a:lstStyle/>
          <a:p>
            <a:r>
              <a:rPr lang="en-US" sz="2800" b="1" dirty="0"/>
              <a:t>Rotenone</a:t>
            </a:r>
            <a:r>
              <a:rPr lang="en-US" sz="2800" dirty="0"/>
              <a:t> (plant toxin) – blocks electron transport in complex I</a:t>
            </a:r>
          </a:p>
          <a:p>
            <a:r>
              <a:rPr lang="en-US" sz="2800" b="1" dirty="0" err="1"/>
              <a:t>Amytal</a:t>
            </a:r>
            <a:r>
              <a:rPr lang="en-US" sz="2800" b="1" dirty="0"/>
              <a:t> </a:t>
            </a:r>
            <a:r>
              <a:rPr lang="en-US" sz="2800" dirty="0"/>
              <a:t>(barbiturate) – blocks electron transport in complex I</a:t>
            </a:r>
          </a:p>
          <a:p>
            <a:r>
              <a:rPr lang="en-US" sz="2800" b="1" dirty="0" err="1"/>
              <a:t>Antimycin</a:t>
            </a:r>
            <a:r>
              <a:rPr lang="en-US" sz="2800" b="1" dirty="0"/>
              <a:t> A </a:t>
            </a:r>
            <a:r>
              <a:rPr lang="en-US" sz="2800" dirty="0"/>
              <a:t>(antibiotic) – blocks complex III</a:t>
            </a:r>
          </a:p>
          <a:p>
            <a:r>
              <a:rPr lang="en-US" sz="2800" b="1" dirty="0"/>
              <a:t>Cyanide </a:t>
            </a:r>
            <a:r>
              <a:rPr lang="en-US" sz="2800" dirty="0"/>
              <a:t>– blocks transport in complex IV</a:t>
            </a:r>
          </a:p>
        </p:txBody>
      </p:sp>
    </p:spTree>
    <p:extLst>
      <p:ext uri="{BB962C8B-B14F-4D97-AF65-F5344CB8AC3E}">
        <p14:creationId xmlns:p14="http://schemas.microsoft.com/office/powerpoint/2010/main" val="3244846234"/>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1000</TotalTime>
  <Words>2037</Words>
  <Application>Microsoft Office PowerPoint</Application>
  <PresentationFormat>Widescreen</PresentationFormat>
  <Paragraphs>84</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Calibri</vt:lpstr>
      <vt:lpstr>Calibri Light</vt:lpstr>
      <vt:lpstr>Wingdings</vt:lpstr>
      <vt:lpstr>Retrospect</vt:lpstr>
      <vt:lpstr> Ch. 18 Electron Transport Chain</vt:lpstr>
      <vt:lpstr>Learning Objectives</vt:lpstr>
      <vt:lpstr>Electron Transport is Exergonic</vt:lpstr>
      <vt:lpstr>Electron carriers operate in sequence</vt:lpstr>
      <vt:lpstr>Complex I – NADH-Coenzyme Q oxidoreductase</vt:lpstr>
      <vt:lpstr>Complex II – succinate-coenzyme Q oxidoreductase</vt:lpstr>
      <vt:lpstr>Complex III – Coenzyme Q-cytochrome c oxidoreductase</vt:lpstr>
      <vt:lpstr>Complex IV – cytochrome c oxidase</vt:lpstr>
      <vt:lpstr>Overview of the ETC and inhibitors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18 Electron Transport Chain</dc:title>
  <dc:creator>Kate</dc:creator>
  <cp:lastModifiedBy>Hayden, Katherine Leigh</cp:lastModifiedBy>
  <cp:revision>33</cp:revision>
  <cp:lastPrinted>2018-11-06T19:59:06Z</cp:lastPrinted>
  <dcterms:created xsi:type="dcterms:W3CDTF">2014-11-04T02:08:45Z</dcterms:created>
  <dcterms:modified xsi:type="dcterms:W3CDTF">2018-11-06T20:02:38Z</dcterms:modified>
</cp:coreProperties>
</file>