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60232" autoAdjust="0"/>
  </p:normalViewPr>
  <p:slideViewPr>
    <p:cSldViewPr snapToGrid="0">
      <p:cViewPr varScale="1">
        <p:scale>
          <a:sx n="49" d="100"/>
          <a:sy n="49" d="100"/>
        </p:scale>
        <p:origin x="1925" y="4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56EE53-C271-40C8-9917-763753F5BB21}" type="datetimeFigureOut">
              <a:rPr lang="en-US" smtClean="0"/>
              <a:t>11/7/2018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084627-B224-496E-B785-ECCF8306986B}" type="slidenum">
              <a:rPr lang="en-US" smtClean="0"/>
              <a:t>‹#›</a:t>
            </a:fld>
            <a:endParaRPr lang="en-US"/>
          </a:p>
        </p:txBody>
      </p:sp>
    </p:spTree>
    <p:extLst>
      <p:ext uri="{BB962C8B-B14F-4D97-AF65-F5344CB8AC3E}">
        <p14:creationId xmlns:p14="http://schemas.microsoft.com/office/powerpoint/2010/main" val="3172036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lecture, we are finishing up </a:t>
            </a:r>
            <a:r>
              <a:rPr lang="en-US" dirty="0" err="1"/>
              <a:t>Ch</a:t>
            </a:r>
            <a:r>
              <a:rPr lang="en-US" dirty="0"/>
              <a:t> 18 on the Electron Transport Chain by focusing on sections 3 and 4 regarding oxidative</a:t>
            </a:r>
            <a:r>
              <a:rPr lang="en-US" baseline="0" dirty="0"/>
              <a:t> phosphorylation and the regulation of the ETC. As you may recall from the previous lecture, the electron carriers NADH and FADH2 are oxidized to ultimately transfer their electrons to oxygen making water. </a:t>
            </a:r>
            <a:r>
              <a:rPr lang="en-US" dirty="0"/>
              <a:t>In this video, we are focusing on how this flow of electrons is then coupled</a:t>
            </a:r>
            <a:r>
              <a:rPr lang="en-US" baseline="0" dirty="0"/>
              <a:t> to</a:t>
            </a:r>
            <a:r>
              <a:rPr lang="en-US" dirty="0"/>
              <a:t> oxidative phosphorylation utilizing the enzyme </a:t>
            </a:r>
            <a:r>
              <a:rPr lang="en-US" dirty="0" err="1"/>
              <a:t>ATPsynthetase</a:t>
            </a:r>
            <a:r>
              <a:rPr lang="en-US" dirty="0"/>
              <a:t> and then how this whole process is regulated</a:t>
            </a:r>
            <a:r>
              <a:rPr lang="en-US" baseline="0" dirty="0"/>
              <a:t> by the cell</a:t>
            </a:r>
          </a:p>
        </p:txBody>
      </p:sp>
      <p:sp>
        <p:nvSpPr>
          <p:cNvPr id="4" name="Slide Number Placeholder 3"/>
          <p:cNvSpPr>
            <a:spLocks noGrp="1"/>
          </p:cNvSpPr>
          <p:nvPr>
            <p:ph type="sldNum" sz="quarter" idx="10"/>
          </p:nvPr>
        </p:nvSpPr>
        <p:spPr/>
        <p:txBody>
          <a:bodyPr/>
          <a:lstStyle/>
          <a:p>
            <a:fld id="{BB084627-B224-496E-B785-ECCF8306986B}" type="slidenum">
              <a:rPr lang="en-US" smtClean="0"/>
              <a:t>1</a:t>
            </a:fld>
            <a:endParaRPr lang="en-US"/>
          </a:p>
        </p:txBody>
      </p:sp>
    </p:spTree>
    <p:extLst>
      <p:ext uri="{BB962C8B-B14F-4D97-AF65-F5344CB8AC3E}">
        <p14:creationId xmlns:p14="http://schemas.microsoft.com/office/powerpoint/2010/main" val="20371344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catalysis</a:t>
            </a:r>
            <a:r>
              <a:rPr lang="en-US" baseline="0" dirty="0"/>
              <a:t> to make ATP from ADP is governed by a binding change mechanism. In this mechanism, each of the alpha/beta subunits alternate between one of three conformational states.</a:t>
            </a:r>
          </a:p>
          <a:p>
            <a:r>
              <a:rPr lang="en-US" baseline="0" dirty="0"/>
              <a:t>The “L” state is where the substrates, ADP and Pi enter and are bound loosely</a:t>
            </a:r>
          </a:p>
          <a:p>
            <a:r>
              <a:rPr lang="en-US" baseline="0" dirty="0"/>
              <a:t>The “T” state is where the substrates are brought closer together, are bound tightly, and is when catalysis occurs to form ATP</a:t>
            </a:r>
          </a:p>
          <a:p>
            <a:r>
              <a:rPr lang="en-US" baseline="0" dirty="0"/>
              <a:t>and the “O” state is where the product is released and the substrates will not bind.</a:t>
            </a:r>
          </a:p>
          <a:p>
            <a:endParaRPr lang="en-US" baseline="0" dirty="0"/>
          </a:p>
          <a:p>
            <a:r>
              <a:rPr lang="en-US" baseline="0" dirty="0"/>
              <a:t>The free energy that is harnessed as protons flow through the </a:t>
            </a:r>
            <a:r>
              <a:rPr lang="en-US" baseline="0" dirty="0" err="1"/>
              <a:t>Fo</a:t>
            </a:r>
            <a:r>
              <a:rPr lang="en-US" baseline="0" dirty="0"/>
              <a:t> component of ATP synthase is what drives these conformational changes in the alpha/beta dimers to go from the L to the T and finally to the O states, and then the cycle starts over. </a:t>
            </a:r>
          </a:p>
          <a:p>
            <a:endParaRPr lang="en-US" baseline="0" dirty="0"/>
          </a:p>
          <a:p>
            <a:r>
              <a:rPr lang="en-US" baseline="0" dirty="0"/>
              <a:t>The reaction forming ATP is essentially at equilibrium under the conditions of the enzymes active site in the T state. Due to this alternative mechanism, we can theoretically catalyze the phosphorylation of a continuous stream of ADP molecules. </a:t>
            </a:r>
          </a:p>
        </p:txBody>
      </p:sp>
      <p:sp>
        <p:nvSpPr>
          <p:cNvPr id="4" name="Slide Number Placeholder 3"/>
          <p:cNvSpPr>
            <a:spLocks noGrp="1"/>
          </p:cNvSpPr>
          <p:nvPr>
            <p:ph type="sldNum" sz="quarter" idx="10"/>
          </p:nvPr>
        </p:nvSpPr>
        <p:spPr/>
        <p:txBody>
          <a:bodyPr/>
          <a:lstStyle/>
          <a:p>
            <a:fld id="{BB084627-B224-496E-B785-ECCF8306986B}" type="slidenum">
              <a:rPr lang="en-US" smtClean="0"/>
              <a:t>10</a:t>
            </a:fld>
            <a:endParaRPr lang="en-US"/>
          </a:p>
        </p:txBody>
      </p:sp>
    </p:spTree>
    <p:extLst>
      <p:ext uri="{BB962C8B-B14F-4D97-AF65-F5344CB8AC3E}">
        <p14:creationId xmlns:p14="http://schemas.microsoft.com/office/powerpoint/2010/main" val="1961601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overall mechanism of ATP synthase can be </a:t>
            </a:r>
            <a:r>
              <a:rPr lang="en-US" baseline="0" dirty="0" err="1"/>
              <a:t>likend</a:t>
            </a:r>
            <a:r>
              <a:rPr lang="en-US" baseline="0" dirty="0"/>
              <a:t> to a rotary engine, where the Rotor is the c-ring in association with the gamma and epsilon subunits, and the stator is the ab2 subunits in association with the delta and alpha/beta dimers. </a:t>
            </a:r>
          </a:p>
          <a:p>
            <a:endParaRPr lang="en-US" baseline="0" dirty="0"/>
          </a:p>
          <a:p>
            <a:r>
              <a:rPr lang="en-US" baseline="0" dirty="0"/>
              <a:t>In order to drive the rotation of this engine, protons from the inner membrane space enter through the A subunit through a hydrophobic channel and bind to one of the c ring subunits. This binding causes the c ring to rotate incrementally. As more protons bind, the c-ring continues to rotate until it reaches a second hydrophobic channel in the A subunit that opens to the matrix and the proton then dissociates from the c-ring, through the A channel into the matrix. The c-ring then continues to turn as more protons enter from the inner membrane space. </a:t>
            </a:r>
          </a:p>
          <a:p>
            <a:endParaRPr lang="en-US" baseline="0" dirty="0"/>
          </a:p>
          <a:p>
            <a:r>
              <a:rPr lang="en-US" baseline="0" dirty="0"/>
              <a:t>As the c-ring rotates, it drives the conformational changes of the alpha/beta dimers through structural associations with epsilon and gamma. If </a:t>
            </a:r>
            <a:r>
              <a:rPr lang="en-US" baseline="0" dirty="0" err="1"/>
              <a:t>ATPsynthase</a:t>
            </a:r>
            <a:r>
              <a:rPr lang="en-US" baseline="0" dirty="0"/>
              <a:t> generates 3 molecules of ATP per full turn of the c-ring, and there are 10 c subunits, then the passage of each single proton provides enough energy to generate approx. 0.3 molecules of ATP. Hence why we do not see whole numbers of ATP synthesis for molecules of NADH and FADH2. </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11</a:t>
            </a:fld>
            <a:endParaRPr lang="en-US"/>
          </a:p>
        </p:txBody>
      </p:sp>
    </p:spTree>
    <p:extLst>
      <p:ext uri="{BB962C8B-B14F-4D97-AF65-F5344CB8AC3E}">
        <p14:creationId xmlns:p14="http://schemas.microsoft.com/office/powerpoint/2010/main" val="2397269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Rotation of the c-ring against the A subunit is driven by the interactions of an aspartic acid</a:t>
            </a:r>
            <a:r>
              <a:rPr lang="en-US" baseline="0" dirty="0"/>
              <a:t> residue on the C subunit and an arginine residue on the A subunit. In the absence of a proton, these two residues form electrostatic interactions that brings the c-subunit towards the A. However, as the proton enters into C, it binds to that aspartic acid residue, neutralizing the electrostatic interaction, allowing the next deprotonated c-unit to be attracted to the A unit and driving the incremental rotation.</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12</a:t>
            </a:fld>
            <a:endParaRPr lang="en-US"/>
          </a:p>
        </p:txBody>
      </p:sp>
    </p:spTree>
    <p:extLst>
      <p:ext uri="{BB962C8B-B14F-4D97-AF65-F5344CB8AC3E}">
        <p14:creationId xmlns:p14="http://schemas.microsoft.com/office/powerpoint/2010/main" val="676561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this point, we have investigated the complete metabolic breakdown of glucose. If we are able to derive 2.5 molecules of ATP from one molecule of NADH, and 1.5 molecules of ATP from one molecule of FADH2</a:t>
            </a:r>
            <a:r>
              <a:rPr lang="en-US" baseline="0" dirty="0"/>
              <a:t> through coupled oxidative phosphorylation with the ETC, how much ATP TOTAL can the complete oxidation of glucose produce (assume that we do not go through the PPP or any other detours from glycolysis or the TCA). Remember, don’t forget to consider the ATP that is generated from substrate level phosphorylation. </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13</a:t>
            </a:fld>
            <a:endParaRPr lang="en-US"/>
          </a:p>
        </p:txBody>
      </p:sp>
    </p:spTree>
    <p:extLst>
      <p:ext uri="{BB962C8B-B14F-4D97-AF65-F5344CB8AC3E}">
        <p14:creationId xmlns:p14="http://schemas.microsoft.com/office/powerpoint/2010/main" val="3526357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have seen, the coupling of the ETC to oxidative phosphorylation is vital to synthesizing ATP.  Uncoupling</a:t>
            </a:r>
            <a:r>
              <a:rPr lang="en-US" baseline="0" dirty="0"/>
              <a:t> agents, such as DNP, increase the permeability of protons, thereby disrupting the gradient and hindering </a:t>
            </a:r>
            <a:r>
              <a:rPr lang="en-US" baseline="0" dirty="0" err="1"/>
              <a:t>ATPsynthase</a:t>
            </a:r>
            <a:r>
              <a:rPr lang="en-US" baseline="0" dirty="0"/>
              <a:t> from completing its function. Uncoupling agents can increase the permeability of protons by either creating holes in the membrane or by binding protons and freely </a:t>
            </a:r>
            <a:r>
              <a:rPr lang="en-US" baseline="0" dirty="0" err="1"/>
              <a:t>diffussing</a:t>
            </a:r>
            <a:r>
              <a:rPr lang="en-US" baseline="0" dirty="0"/>
              <a:t> themselves across the membrane themselves, carrying the proton with them, such as we see with the molecule DNP.</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14</a:t>
            </a:fld>
            <a:endParaRPr lang="en-US"/>
          </a:p>
        </p:txBody>
      </p:sp>
    </p:spTree>
    <p:extLst>
      <p:ext uri="{BB962C8B-B14F-4D97-AF65-F5344CB8AC3E}">
        <p14:creationId xmlns:p14="http://schemas.microsoft.com/office/powerpoint/2010/main" val="281327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majority of control of the</a:t>
            </a:r>
            <a:r>
              <a:rPr lang="en-US" baseline="0" dirty="0"/>
              <a:t> metabolism of glucose to make ATP exists in glycolysis and the citric acid cycle. All of the steps in the electron transport chain all operate near equilibrium and are therefore not targets of inhibitors or activators. However, </a:t>
            </a:r>
            <a:r>
              <a:rPr lang="en-US" baseline="0" dirty="0" err="1"/>
              <a:t>ATPsynthase</a:t>
            </a:r>
            <a:r>
              <a:rPr lang="en-US" baseline="0" dirty="0"/>
              <a:t> can be inhibited by the self </a:t>
            </a:r>
            <a:r>
              <a:rPr lang="en-US" baseline="0" dirty="0" err="1"/>
              <a:t>oligomerizing</a:t>
            </a:r>
            <a:r>
              <a:rPr lang="en-US" baseline="0" dirty="0"/>
              <a:t> protein IF1. In actively respiring </a:t>
            </a:r>
            <a:r>
              <a:rPr lang="en-US" baseline="0" dirty="0" err="1"/>
              <a:t>mitochondira</a:t>
            </a:r>
            <a:r>
              <a:rPr lang="en-US" baseline="0" dirty="0"/>
              <a:t>, in which the matrix pH is high (because we have a low proton concentration), IF1 is in an inactive tetramer form, but if the pH decreases below 6.5, the tetrameric protein dissociates into dimers which can then bind and inhibit ATP synthase. This is a particularly useful mode of inhibition, because if the matrix pH is falling, this is an indication that protons are accumulating in the matrix at a rate faster than they are being pumped out, which may be an indication that the ETC is slowing down as NADH and FADH2 concentrations are reduced, probably because the TCA and/or glycolysis has been inhibited due to sufficient ATP concentrations in the cell.  If flux through glycolysis and TCA increase due to changing demands of the cell, then more NADH and FADH2 will be made, the flux through the ETC will increase, protons will again be pumped out of the matrix, increasing the </a:t>
            </a:r>
            <a:r>
              <a:rPr lang="en-US" baseline="0" dirty="0" err="1"/>
              <a:t>pH.</a:t>
            </a:r>
            <a:r>
              <a:rPr lang="en-US" baseline="0" dirty="0"/>
              <a:t> This increase in pH will then cause deprotonation of the IF1 protein which will allow the dimers to reform into tetramers, thus no longer inhibiting ATP synthase. </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15</a:t>
            </a:fld>
            <a:endParaRPr lang="en-US"/>
          </a:p>
        </p:txBody>
      </p:sp>
    </p:spTree>
    <p:extLst>
      <p:ext uri="{BB962C8B-B14F-4D97-AF65-F5344CB8AC3E}">
        <p14:creationId xmlns:p14="http://schemas.microsoft.com/office/powerpoint/2010/main" val="3740471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might be a good time to take a step back and review how glucose metabolism is regulated in glycolysis and the citric acid cycle. In glycolysis</a:t>
            </a:r>
            <a:r>
              <a:rPr lang="en-US" baseline="0" dirty="0"/>
              <a:t> we can inhibit hexokinase, phosphofructokinase, and pyruvate kinase. The step between glycolysis and the citric acid cycle that is governed by pyruvate dehydrogenase can also be regulated by inhibitors and/or activators. In the citric acid cycle, we can inhibit citrate synthase, </a:t>
            </a:r>
            <a:r>
              <a:rPr lang="en-US" baseline="0" dirty="0" err="1"/>
              <a:t>isocitrate</a:t>
            </a:r>
            <a:r>
              <a:rPr lang="en-US" baseline="0" dirty="0"/>
              <a:t> dehydrogenase and alpha ketoglutarate dehydrogenase.  By utilizing these points of control, we can also regulate the ETC as well as </a:t>
            </a:r>
            <a:r>
              <a:rPr lang="en-US" baseline="0" dirty="0" err="1"/>
              <a:t>ATPsynthase</a:t>
            </a:r>
            <a:r>
              <a:rPr lang="en-US" baseline="0" dirty="0"/>
              <a:t> by default. </a:t>
            </a:r>
          </a:p>
          <a:p>
            <a:endParaRPr lang="en-US" baseline="0" dirty="0"/>
          </a:p>
          <a:p>
            <a:r>
              <a:rPr lang="en-US" baseline="0" dirty="0"/>
              <a:t>Over our next two class meetings, we will spend more time analyzing and investigating </a:t>
            </a:r>
            <a:r>
              <a:rPr lang="en-US" baseline="0" dirty="0" err="1"/>
              <a:t>ATPsynthase</a:t>
            </a:r>
            <a:r>
              <a:rPr lang="en-US" baseline="0" dirty="0"/>
              <a:t> and oxidative phosphorylation in more detail, as well as look at cases in which disrupt this process either due to diseases or poisons. </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16</a:t>
            </a:fld>
            <a:endParaRPr lang="en-US"/>
          </a:p>
        </p:txBody>
      </p:sp>
    </p:spTree>
    <p:extLst>
      <p:ext uri="{BB962C8B-B14F-4D97-AF65-F5344CB8AC3E}">
        <p14:creationId xmlns:p14="http://schemas.microsoft.com/office/powerpoint/2010/main" val="3865073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a:t>
            </a:r>
            <a:r>
              <a:rPr lang="en-US" baseline="0" dirty="0"/>
              <a:t> completing this unit, you should be able to meet these listed learning objectives. The activities we do in class will then build upon these learning objectives in order to allow you to begin analyzing and discussing the relationship between electron flow and ATP production in the mitochondrion, distinguish between coupled and uncoupled mitochondria, interpret isotopically labeled CO2 data from peer-reviewed literature, and to further develop and practice problem solving strategies utilizing your peers’ diverse backgrounds in order to solve interdisciplinary problems.  </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2</a:t>
            </a:fld>
            <a:endParaRPr lang="en-US"/>
          </a:p>
        </p:txBody>
      </p:sp>
    </p:spTree>
    <p:extLst>
      <p:ext uri="{BB962C8B-B14F-4D97-AF65-F5344CB8AC3E}">
        <p14:creationId xmlns:p14="http://schemas.microsoft.com/office/powerpoint/2010/main" val="3475021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recall from the previous lecture, electrons are cascaded through the electron transport chain through a series of red/ox</a:t>
            </a:r>
            <a:r>
              <a:rPr lang="en-US" baseline="0" dirty="0"/>
              <a:t> centers, eventually reducing oxygen to water. At the same time, as the electrons are flowing through the ETC, protons are being pumped against the proton gradient from the mitochondrial matrix into the intermembrane space of the mitochondria. This process is endergonic, and occurs by coupling this process with the incremental energy that is released as electrons flow down the ETC. </a:t>
            </a:r>
          </a:p>
          <a:p>
            <a:endParaRPr lang="en-US" baseline="0" dirty="0"/>
          </a:p>
          <a:p>
            <a:r>
              <a:rPr lang="en-US" baseline="0" dirty="0"/>
              <a:t>There is only one route by which the protons can flow back along the gradient, into the matrix, and that is through the enzyme </a:t>
            </a:r>
            <a:r>
              <a:rPr lang="en-US" baseline="0" dirty="0" err="1"/>
              <a:t>ATPsynthetase</a:t>
            </a:r>
            <a:r>
              <a:rPr lang="en-US" baseline="0" dirty="0"/>
              <a:t>, or ATPase. The free energy that is released during this process is harnessed by ATPase to create ATP from ADP and Pi. </a:t>
            </a:r>
          </a:p>
          <a:p>
            <a:endParaRPr lang="en-US" baseline="0" dirty="0"/>
          </a:p>
          <a:p>
            <a:r>
              <a:rPr lang="en-US" baseline="0" dirty="0"/>
              <a:t>The process I just described is called the </a:t>
            </a:r>
            <a:r>
              <a:rPr lang="en-US" baseline="0" dirty="0" err="1"/>
              <a:t>Chemiosmotic</a:t>
            </a:r>
            <a:r>
              <a:rPr lang="en-US" baseline="0" dirty="0"/>
              <a:t> Theory that was first proposed by Peter Mitchell in 1961, where it was met with strong resistance by other scientists in the field. Mitchell’s theory was the first to propose a phosphorylating process that was governed by a membrane bound enzyme powered by a </a:t>
            </a:r>
            <a:r>
              <a:rPr lang="en-US" baseline="0" dirty="0" err="1"/>
              <a:t>protonmotive</a:t>
            </a:r>
            <a:r>
              <a:rPr lang="en-US" baseline="0" dirty="0"/>
              <a:t> force and not a free floating soluble enzyme. It took nearly 20 years for Mitchell himself, and other scientists who believed in him, to provide concrete evidence of his theory, and finally in 1978, he was awarded the Nobel Prize in Chemistry. </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3</a:t>
            </a:fld>
            <a:endParaRPr lang="en-US"/>
          </a:p>
        </p:txBody>
      </p:sp>
    </p:spTree>
    <p:extLst>
      <p:ext uri="{BB962C8B-B14F-4D97-AF65-F5344CB8AC3E}">
        <p14:creationId xmlns:p14="http://schemas.microsoft.com/office/powerpoint/2010/main" val="3561088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a:t>
            </a:r>
            <a:r>
              <a:rPr lang="en-US" baseline="0" dirty="0"/>
              <a:t> 4 key principles underlying the chemiosmotic theory</a:t>
            </a:r>
          </a:p>
          <a:p>
            <a:r>
              <a:rPr lang="en-US" baseline="0" dirty="0"/>
              <a:t>You must have an intact inner mitochondrial membrane. Any hole or holes in the membrane would allow protons to freely diffuse back into the matrix as they are pumped, disrupting the proton gradient</a:t>
            </a:r>
          </a:p>
          <a:p>
            <a:pPr marL="0" indent="0">
              <a:buNone/>
            </a:pPr>
            <a:r>
              <a:rPr lang="en-US" baseline="0" dirty="0"/>
              <a:t>The membrane must also be impermeable to other charged ions such that they can not freely diffuse and disrupt the charged gradient created by pumping protons.</a:t>
            </a:r>
          </a:p>
          <a:p>
            <a:pPr marL="0" indent="0">
              <a:buNone/>
            </a:pPr>
            <a:r>
              <a:rPr lang="en-US" baseline="0" dirty="0"/>
              <a:t>The process must be coupled with the ETC which is the mechanism that pumps the protons from the low concentration matrix to the high concentration inner membrane space</a:t>
            </a:r>
          </a:p>
          <a:p>
            <a:pPr marL="0" indent="0">
              <a:buNone/>
            </a:pPr>
            <a:r>
              <a:rPr lang="en-US" baseline="0" dirty="0"/>
              <a:t>Compounds that increase the permeability of the inner mitochondrial membrane act to “uncouple” the effects of the ETC by allowing protons to freely diffuse back into the matrix and thus inhibit ATP </a:t>
            </a:r>
            <a:r>
              <a:rPr lang="en-US" baseline="0" dirty="0" err="1"/>
              <a:t>synthsis</a:t>
            </a:r>
            <a:r>
              <a:rPr lang="en-US" baseline="0" dirty="0"/>
              <a:t>. In this instance, the ETC will continue to function but ATP synthesis will stop. This is what happened in our case study we reviewed in our recent class where patients were poisoned by DNP. DNP acts as a </a:t>
            </a:r>
            <a:r>
              <a:rPr lang="en-US" baseline="0" dirty="0" err="1"/>
              <a:t>decoupler</a:t>
            </a:r>
            <a:r>
              <a:rPr lang="en-US" baseline="0" dirty="0"/>
              <a:t> by creating holes in the membrane. As you recall, </a:t>
            </a:r>
            <a:r>
              <a:rPr lang="en-US" altLang="en-US" sz="1200" dirty="0">
                <a:ea typeface="ＭＳ Ｐゴシック" panose="020B0600070205080204" pitchFamily="34" charset="-128"/>
              </a:rPr>
              <a:t>DNP causes a hyper-metabolic state by uncoupling oxidative phosphorylation.  Energy is released in the mitochondria as heat…  Toxic doses will result in uncontrolled thermogenesis leading to hyperthermia and systemic responses to elevated body temperature</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4</a:t>
            </a:fld>
            <a:endParaRPr lang="en-US"/>
          </a:p>
        </p:txBody>
      </p:sp>
    </p:spTree>
    <p:extLst>
      <p:ext uri="{BB962C8B-B14F-4D97-AF65-F5344CB8AC3E}">
        <p14:creationId xmlns:p14="http://schemas.microsoft.com/office/powerpoint/2010/main" val="3320568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proton</a:t>
            </a:r>
            <a:r>
              <a:rPr lang="en-US" baseline="0" dirty="0"/>
              <a:t> gradient that is created during ETC is an endergonic process, however, the flow of protons back across the membrane through ATPase releases energy that can be used to make ATP. The phosphorylation of ADP </a:t>
            </a:r>
            <a:r>
              <a:rPr lang="en-US" baseline="0" dirty="0">
                <a:sym typeface="Wingdings" panose="05000000000000000000" pitchFamily="2" charset="2"/>
              </a:rPr>
              <a:t> ATP requires approx. 40-50 kJ/mol. This amount of energy requires the energy released of at least 2 protons re-entering the matrix per molecule of ATP.</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5</a:t>
            </a:fld>
            <a:endParaRPr lang="en-US"/>
          </a:p>
        </p:txBody>
      </p:sp>
    </p:spTree>
    <p:extLst>
      <p:ext uri="{BB962C8B-B14F-4D97-AF65-F5344CB8AC3E}">
        <p14:creationId xmlns:p14="http://schemas.microsoft.com/office/powerpoint/2010/main" val="908022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enzyme complex that governs this process is</a:t>
            </a:r>
            <a:r>
              <a:rPr lang="en-US" baseline="0" dirty="0"/>
              <a:t> called </a:t>
            </a:r>
            <a:r>
              <a:rPr lang="en-US" baseline="0" dirty="0" err="1"/>
              <a:t>ATPsynthase</a:t>
            </a:r>
            <a:r>
              <a:rPr lang="en-US" baseline="0" dirty="0"/>
              <a:t>. It is a </a:t>
            </a:r>
            <a:r>
              <a:rPr lang="en-US" baseline="0" dirty="0" err="1"/>
              <a:t>multisubunit</a:t>
            </a:r>
            <a:r>
              <a:rPr lang="en-US" baseline="0" dirty="0"/>
              <a:t> transmembrane protein that is ~450kD in size.  The transmembrane portion of the protein that is lipophilic is called the F</a:t>
            </a:r>
            <a:r>
              <a:rPr lang="en-US" baseline="-25000" dirty="0"/>
              <a:t>0</a:t>
            </a:r>
            <a:r>
              <a:rPr lang="en-US" baseline="0" dirty="0"/>
              <a:t> and consists of 8 subunits. The water-soluble portion of the protein that extends out into the matrix cytoplasm is called the F1 region and consists of 5 subunits. A number of biochemists liken the structure of </a:t>
            </a:r>
            <a:r>
              <a:rPr lang="en-US" baseline="0" dirty="0" err="1"/>
              <a:t>ATPsynthase</a:t>
            </a:r>
            <a:r>
              <a:rPr lang="en-US" baseline="0" dirty="0"/>
              <a:t> to a lollipop. </a:t>
            </a:r>
            <a:endParaRPr lang="en-US" baseline="-25000" dirty="0"/>
          </a:p>
        </p:txBody>
      </p:sp>
      <p:sp>
        <p:nvSpPr>
          <p:cNvPr id="4" name="Slide Number Placeholder 3"/>
          <p:cNvSpPr>
            <a:spLocks noGrp="1"/>
          </p:cNvSpPr>
          <p:nvPr>
            <p:ph type="sldNum" sz="quarter" idx="10"/>
          </p:nvPr>
        </p:nvSpPr>
        <p:spPr/>
        <p:txBody>
          <a:bodyPr/>
          <a:lstStyle/>
          <a:p>
            <a:fld id="{BB084627-B224-496E-B785-ECCF8306986B}" type="slidenum">
              <a:rPr lang="en-US" smtClean="0"/>
              <a:t>6</a:t>
            </a:fld>
            <a:endParaRPr lang="en-US"/>
          </a:p>
        </p:txBody>
      </p:sp>
    </p:spTree>
    <p:extLst>
      <p:ext uri="{BB962C8B-B14F-4D97-AF65-F5344CB8AC3E}">
        <p14:creationId xmlns:p14="http://schemas.microsoft.com/office/powerpoint/2010/main" val="1100918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closer at the F1 portion</a:t>
            </a:r>
            <a:r>
              <a:rPr lang="en-US" baseline="0" dirty="0"/>
              <a:t> of </a:t>
            </a:r>
            <a:r>
              <a:rPr lang="en-US" baseline="0" dirty="0" err="1"/>
              <a:t>ATPsynthase</a:t>
            </a:r>
            <a:r>
              <a:rPr lang="en-US" baseline="0" dirty="0"/>
              <a:t>, the portion that extends into the cytoplasm, we can see that it is comprised of 3 alpha, 3 beta, 1 gamma, one delta, and one epsilon subunit. The alpha and beta subunits are nearly identical to each other and are alternately arranged together like segments of an orange around the upper portion of the gamma subunit. </a:t>
            </a:r>
          </a:p>
          <a:p>
            <a:endParaRPr lang="en-US" baseline="0" dirty="0"/>
          </a:p>
          <a:p>
            <a:r>
              <a:rPr lang="en-US" baseline="0" dirty="0"/>
              <a:t>The arrangement of the alpha and beta subunits gives rise to a pseudo-threefold symmetry, although this protein is not actually symmetrical because the alpha/beta dimers each adopt different conformations with different substrate affinities that we will analyze later on. </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7</a:t>
            </a:fld>
            <a:endParaRPr lang="en-US"/>
          </a:p>
        </p:txBody>
      </p:sp>
    </p:spTree>
    <p:extLst>
      <p:ext uri="{BB962C8B-B14F-4D97-AF65-F5344CB8AC3E}">
        <p14:creationId xmlns:p14="http://schemas.microsoft.com/office/powerpoint/2010/main" val="3366190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transmembrane</a:t>
            </a:r>
            <a:r>
              <a:rPr lang="en-US" baseline="0" dirty="0"/>
              <a:t> </a:t>
            </a:r>
            <a:r>
              <a:rPr lang="en-US" baseline="0" dirty="0" err="1"/>
              <a:t>Fo</a:t>
            </a:r>
            <a:r>
              <a:rPr lang="en-US" baseline="0" dirty="0"/>
              <a:t> component is comprised of 1 a, 2 b, and 9-12 c subunits. The c subunits associate to form a ring that is imbedded into the membrane. The epsilon subunit of F1 interfaces between the c ring of </a:t>
            </a:r>
            <a:r>
              <a:rPr lang="en-US" baseline="0" dirty="0" err="1"/>
              <a:t>Fo</a:t>
            </a:r>
            <a:r>
              <a:rPr lang="en-US" baseline="0" dirty="0"/>
              <a:t> and the gamma stem of F1 to create a foot like interface connecting to two portions of </a:t>
            </a:r>
            <a:r>
              <a:rPr lang="en-US" baseline="0" dirty="0" err="1"/>
              <a:t>ATPsynthase</a:t>
            </a:r>
            <a:r>
              <a:rPr lang="en-US" baseline="0" dirty="0"/>
              <a:t>. The two portions are also connected via the delta portion that interfaces with the alpha/beta dimers of F1 and with the b helices that are anchored to the highly hydrophobic a subunit.</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8</a:t>
            </a:fld>
            <a:endParaRPr lang="en-US"/>
          </a:p>
        </p:txBody>
      </p:sp>
    </p:spTree>
    <p:extLst>
      <p:ext uri="{BB962C8B-B14F-4D97-AF65-F5344CB8AC3E}">
        <p14:creationId xmlns:p14="http://schemas.microsoft.com/office/powerpoint/2010/main" val="1928575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ATP is synthesized by the coordinated interactions between the </a:t>
            </a:r>
            <a:r>
              <a:rPr lang="en-US" dirty="0" err="1"/>
              <a:t>Fo</a:t>
            </a:r>
            <a:r>
              <a:rPr lang="en-US" dirty="0"/>
              <a:t> and F1 components</a:t>
            </a:r>
            <a:r>
              <a:rPr lang="en-US" baseline="0" dirty="0"/>
              <a:t> of ATP synthase. Translocation of the protons is carried out by the F0 subunit while the formation of the </a:t>
            </a:r>
            <a:r>
              <a:rPr lang="en-US" baseline="0" dirty="0" err="1"/>
              <a:t>phosphoanhydride</a:t>
            </a:r>
            <a:r>
              <a:rPr lang="en-US" baseline="0" dirty="0"/>
              <a:t> bond of ATP is catalyzed by F1. </a:t>
            </a:r>
            <a:endParaRPr lang="en-US" dirty="0"/>
          </a:p>
        </p:txBody>
      </p:sp>
      <p:sp>
        <p:nvSpPr>
          <p:cNvPr id="4" name="Slide Number Placeholder 3"/>
          <p:cNvSpPr>
            <a:spLocks noGrp="1"/>
          </p:cNvSpPr>
          <p:nvPr>
            <p:ph type="sldNum" sz="quarter" idx="10"/>
          </p:nvPr>
        </p:nvSpPr>
        <p:spPr/>
        <p:txBody>
          <a:bodyPr/>
          <a:lstStyle/>
          <a:p>
            <a:fld id="{BB084627-B224-496E-B785-ECCF8306986B}" type="slidenum">
              <a:rPr lang="en-US" smtClean="0"/>
              <a:t>9</a:t>
            </a:fld>
            <a:endParaRPr lang="en-US"/>
          </a:p>
        </p:txBody>
      </p:sp>
    </p:spTree>
    <p:extLst>
      <p:ext uri="{BB962C8B-B14F-4D97-AF65-F5344CB8AC3E}">
        <p14:creationId xmlns:p14="http://schemas.microsoft.com/office/powerpoint/2010/main" val="392542894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11/7/2018</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11/7/2018</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11/7/2018</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11/7/2018</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Ch. 18 Oxidative Phosphorylation</a:t>
            </a:r>
          </a:p>
        </p:txBody>
      </p:sp>
      <p:sp>
        <p:nvSpPr>
          <p:cNvPr id="3" name="Subtitle 2"/>
          <p:cNvSpPr>
            <a:spLocks noGrp="1"/>
          </p:cNvSpPr>
          <p:nvPr>
            <p:ph type="subTitle" idx="1"/>
          </p:nvPr>
        </p:nvSpPr>
        <p:spPr/>
        <p:txBody>
          <a:bodyPr/>
          <a:lstStyle/>
          <a:p>
            <a:r>
              <a:rPr lang="en-US" dirty="0"/>
              <a:t>Sec 3 and 4</a:t>
            </a:r>
          </a:p>
        </p:txBody>
      </p:sp>
    </p:spTree>
    <p:extLst>
      <p:ext uri="{BB962C8B-B14F-4D97-AF65-F5344CB8AC3E}">
        <p14:creationId xmlns:p14="http://schemas.microsoft.com/office/powerpoint/2010/main" val="2741461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Binding change Mechanism</a:t>
            </a:r>
          </a:p>
        </p:txBody>
      </p:sp>
      <p:sp>
        <p:nvSpPr>
          <p:cNvPr id="3" name="Content Placeholder 2"/>
          <p:cNvSpPr>
            <a:spLocks noGrp="1"/>
          </p:cNvSpPr>
          <p:nvPr>
            <p:ph idx="1"/>
          </p:nvPr>
        </p:nvSpPr>
        <p:spPr>
          <a:xfrm>
            <a:off x="789085" y="1591471"/>
            <a:ext cx="10619925" cy="3094829"/>
          </a:xfrm>
        </p:spPr>
        <p:txBody>
          <a:bodyPr>
            <a:normAutofit fontScale="92500" lnSpcReduction="10000"/>
          </a:bodyPr>
          <a:lstStyle/>
          <a:p>
            <a:r>
              <a:rPr lang="en-US" sz="1800" dirty="0">
                <a:latin typeface="Arial" panose="020B0604020202020204" pitchFamily="34" charset="0"/>
                <a:cs typeface="Arial" panose="020B0604020202020204" pitchFamily="34" charset="0"/>
              </a:rPr>
              <a:t>The</a:t>
            </a:r>
            <a:r>
              <a:rPr lang="en-US" sz="1800" dirty="0"/>
              <a:t> </a:t>
            </a:r>
            <a:r>
              <a:rPr lang="el-GR" sz="1800" dirty="0">
                <a:latin typeface="Century Gothic" panose="020B0502020202020204" pitchFamily="34" charset="0"/>
              </a:rPr>
              <a:t>αβ</a:t>
            </a:r>
            <a:r>
              <a:rPr lang="en-US" sz="1800" dirty="0">
                <a:latin typeface="Century Gothic" panose="020B0502020202020204" pitchFamily="34" charset="0"/>
              </a:rPr>
              <a:t> subunits have three different conformational states – one that binds the substrates and products loosely (L state), one that binds them tightly (T state) and one that does not bind them at all (Open or O state). </a:t>
            </a:r>
          </a:p>
          <a:p>
            <a:r>
              <a:rPr lang="en-US" sz="1800" dirty="0">
                <a:latin typeface="Century Gothic" panose="020B0502020202020204" pitchFamily="34" charset="0"/>
              </a:rPr>
              <a:t>The free energy released on proton translocation is harnessed to interconvert these three states.</a:t>
            </a:r>
          </a:p>
          <a:p>
            <a:pPr marL="457200" indent="-457200">
              <a:buFont typeface="+mj-lt"/>
              <a:buAutoNum type="arabicPeriod"/>
            </a:pPr>
            <a:r>
              <a:rPr lang="en-US" sz="1800" dirty="0">
                <a:latin typeface="Century Gothic" panose="020B0502020202020204" pitchFamily="34" charset="0"/>
              </a:rPr>
              <a:t>ADP and Pi bind to the L state</a:t>
            </a:r>
          </a:p>
          <a:p>
            <a:pPr marL="457200" indent="-457200">
              <a:buFont typeface="+mj-lt"/>
              <a:buAutoNum type="arabicPeriod"/>
            </a:pPr>
            <a:r>
              <a:rPr lang="en-US" sz="1800" dirty="0">
                <a:latin typeface="Century Gothic" panose="020B0502020202020204" pitchFamily="34" charset="0"/>
              </a:rPr>
              <a:t>A free energy-driven conformational change converts L to T and catalyzes the formation of ATP. This step also involves conformational changes of the other two </a:t>
            </a:r>
            <a:r>
              <a:rPr lang="el-GR" sz="1800" dirty="0">
                <a:latin typeface="Century Gothic" panose="020B0502020202020204" pitchFamily="34" charset="0"/>
              </a:rPr>
              <a:t>αβ</a:t>
            </a:r>
            <a:r>
              <a:rPr lang="en-US" sz="1800" dirty="0">
                <a:latin typeface="Century Gothic" panose="020B0502020202020204" pitchFamily="34" charset="0"/>
              </a:rPr>
              <a:t> pairs to convert their T to O and O to L.</a:t>
            </a:r>
          </a:p>
          <a:p>
            <a:pPr marL="457200" indent="-457200">
              <a:buFont typeface="+mj-lt"/>
              <a:buAutoNum type="arabicPeriod"/>
            </a:pPr>
            <a:r>
              <a:rPr lang="en-US" sz="1800" dirty="0">
                <a:latin typeface="Century Gothic" panose="020B0502020202020204" pitchFamily="34" charset="0"/>
              </a:rPr>
              <a:t>The reaction forming ATP is essentially at equilibrium under the conditions at the enzyme’s active site. The free energy supplied by proton flow facilitates the release of ATP by converting the T to O.</a:t>
            </a:r>
            <a:endParaRPr lang="en-US" sz="1800" dirty="0"/>
          </a:p>
        </p:txBody>
      </p:sp>
      <p:pic>
        <p:nvPicPr>
          <p:cNvPr id="4" name="Picture 2" descr="voet4_fig_18_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7963" y="4686300"/>
            <a:ext cx="8531225"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0780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ATP synthase is a rotary engine</a:t>
            </a:r>
          </a:p>
        </p:txBody>
      </p:sp>
      <p:sp>
        <p:nvSpPr>
          <p:cNvPr id="3" name="Content Placeholder 2"/>
          <p:cNvSpPr>
            <a:spLocks noGrp="1"/>
          </p:cNvSpPr>
          <p:nvPr>
            <p:ph idx="1"/>
          </p:nvPr>
        </p:nvSpPr>
        <p:spPr>
          <a:xfrm>
            <a:off x="1069848" y="2121408"/>
            <a:ext cx="6639052" cy="4050792"/>
          </a:xfrm>
        </p:spPr>
        <p:txBody>
          <a:bodyPr/>
          <a:lstStyle/>
          <a:p>
            <a:r>
              <a:rPr lang="en-US" dirty="0"/>
              <a:t>The Rotor – c-ring with </a:t>
            </a:r>
            <a:r>
              <a:rPr lang="el-GR" dirty="0">
                <a:latin typeface="Calibri"/>
              </a:rPr>
              <a:t>γ</a:t>
            </a:r>
            <a:r>
              <a:rPr lang="en-US" dirty="0">
                <a:latin typeface="Calibri"/>
              </a:rPr>
              <a:t> and </a:t>
            </a:r>
            <a:r>
              <a:rPr lang="el-GR" dirty="0">
                <a:latin typeface="Calibri"/>
              </a:rPr>
              <a:t>ε</a:t>
            </a:r>
            <a:r>
              <a:rPr lang="en-US" dirty="0">
                <a:latin typeface="Calibri"/>
              </a:rPr>
              <a:t> subunits</a:t>
            </a:r>
          </a:p>
          <a:p>
            <a:r>
              <a:rPr lang="en-US" dirty="0">
                <a:latin typeface="Calibri"/>
              </a:rPr>
              <a:t>The Stator – ab</a:t>
            </a:r>
            <a:r>
              <a:rPr lang="en-US" baseline="-25000" dirty="0">
                <a:latin typeface="Calibri"/>
              </a:rPr>
              <a:t>2</a:t>
            </a:r>
            <a:r>
              <a:rPr lang="en-US" dirty="0">
                <a:latin typeface="Calibri"/>
              </a:rPr>
              <a:t>, </a:t>
            </a:r>
            <a:r>
              <a:rPr lang="el-GR" dirty="0">
                <a:latin typeface="Calibri"/>
              </a:rPr>
              <a:t>δ</a:t>
            </a:r>
            <a:r>
              <a:rPr lang="en-US" dirty="0">
                <a:latin typeface="Calibri"/>
              </a:rPr>
              <a:t>, and </a:t>
            </a:r>
            <a:r>
              <a:rPr lang="el-GR" dirty="0">
                <a:latin typeface="Calibri"/>
              </a:rPr>
              <a:t>α</a:t>
            </a:r>
            <a:r>
              <a:rPr lang="en-US" baseline="-25000" dirty="0">
                <a:latin typeface="Calibri"/>
              </a:rPr>
              <a:t>3</a:t>
            </a:r>
            <a:r>
              <a:rPr lang="el-GR" dirty="0">
                <a:latin typeface="Calibri"/>
              </a:rPr>
              <a:t>β</a:t>
            </a:r>
            <a:r>
              <a:rPr lang="en-US" baseline="-25000" dirty="0">
                <a:latin typeface="Calibri"/>
              </a:rPr>
              <a:t>3</a:t>
            </a:r>
          </a:p>
          <a:p>
            <a:r>
              <a:rPr lang="en-US" dirty="0">
                <a:latin typeface="Calibri"/>
              </a:rPr>
              <a:t>Protons from the inner membrane space enter a hydrophilic channel between a and c-ring, and bind to a c-subunit. The c-ring rotates nearly a full turn, until the subunit reaches a second hydrophilic channel between a and c that opens to the matrix. </a:t>
            </a:r>
          </a:p>
          <a:p>
            <a:r>
              <a:rPr lang="en-US" dirty="0">
                <a:latin typeface="Calibri"/>
              </a:rPr>
              <a:t>If ATPase generates 3 ATP/turn, and there are 10 c subunits, then passage of each proton generates ~0.3 ATP</a:t>
            </a:r>
            <a:endParaRPr lang="en-US" dirty="0"/>
          </a:p>
        </p:txBody>
      </p:sp>
      <p:pic>
        <p:nvPicPr>
          <p:cNvPr id="4" name="Picture 2" descr="voet4_fig_18_26"/>
          <p:cNvPicPr>
            <a:picLocks noChangeAspect="1" noChangeArrowheads="1"/>
          </p:cNvPicPr>
          <p:nvPr/>
        </p:nvPicPr>
        <p:blipFill rotWithShape="1">
          <a:blip r:embed="rId3">
            <a:extLst>
              <a:ext uri="{28A0092B-C50C-407E-A947-70E740481C1C}">
                <a14:useLocalDpi xmlns:a14="http://schemas.microsoft.com/office/drawing/2010/main" val="0"/>
              </a:ext>
            </a:extLst>
          </a:blip>
          <a:srcRect b="7200"/>
          <a:stretch/>
        </p:blipFill>
        <p:spPr bwMode="auto">
          <a:xfrm>
            <a:off x="7606668" y="1625601"/>
            <a:ext cx="4394832" cy="519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7507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Rotation of C-ring</a:t>
            </a:r>
          </a:p>
        </p:txBody>
      </p:sp>
      <p:sp>
        <p:nvSpPr>
          <p:cNvPr id="3" name="Content Placeholder 2"/>
          <p:cNvSpPr>
            <a:spLocks noGrp="1"/>
          </p:cNvSpPr>
          <p:nvPr>
            <p:ph idx="1"/>
          </p:nvPr>
        </p:nvSpPr>
        <p:spPr>
          <a:xfrm>
            <a:off x="1069848" y="2121408"/>
            <a:ext cx="5381752" cy="4050792"/>
          </a:xfrm>
        </p:spPr>
        <p:txBody>
          <a:bodyPr/>
          <a:lstStyle/>
          <a:p>
            <a:r>
              <a:rPr lang="en-US" dirty="0"/>
              <a:t>The interaction of a proton binding to a c-subunit causes a conformational change, which causes it to mechanically push against the a subunit.</a:t>
            </a:r>
          </a:p>
          <a:p>
            <a:r>
              <a:rPr lang="en-US" dirty="0"/>
              <a:t>Asp 61 on c and </a:t>
            </a:r>
            <a:r>
              <a:rPr lang="en-US" dirty="0" err="1"/>
              <a:t>Arg</a:t>
            </a:r>
            <a:r>
              <a:rPr lang="en-US" dirty="0"/>
              <a:t> 210 on a are proposed to interact electrostatically to bring the c-subunit towards a. The protonation of Asp 61, however, causes the c-ring to continue rotation</a:t>
            </a:r>
          </a:p>
        </p:txBody>
      </p:sp>
      <p:pic>
        <p:nvPicPr>
          <p:cNvPr id="4" name="Picture 2" descr="voet4_fig_18_26"/>
          <p:cNvPicPr>
            <a:picLocks noChangeAspect="1" noChangeArrowheads="1"/>
          </p:cNvPicPr>
          <p:nvPr/>
        </p:nvPicPr>
        <p:blipFill rotWithShape="1">
          <a:blip r:embed="rId3">
            <a:extLst>
              <a:ext uri="{28A0092B-C50C-407E-A947-70E740481C1C}">
                <a14:useLocalDpi xmlns:a14="http://schemas.microsoft.com/office/drawing/2010/main" val="0"/>
              </a:ext>
            </a:extLst>
          </a:blip>
          <a:srcRect t="44441" b="7200"/>
          <a:stretch/>
        </p:blipFill>
        <p:spPr bwMode="auto">
          <a:xfrm>
            <a:off x="6604000" y="1985517"/>
            <a:ext cx="5397500" cy="3326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5338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748" y="0"/>
            <a:ext cx="10058400" cy="1609344"/>
          </a:xfrm>
        </p:spPr>
        <p:txBody>
          <a:bodyPr/>
          <a:lstStyle/>
          <a:p>
            <a:r>
              <a:rPr lang="en-US" dirty="0"/>
              <a:t>The complete catabolism of glucose</a:t>
            </a:r>
          </a:p>
        </p:txBody>
      </p:sp>
      <p:pic>
        <p:nvPicPr>
          <p:cNvPr id="4" name="Picture 2" descr="voet4_fig_18_01"/>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b="5448"/>
          <a:stretch/>
        </p:blipFill>
        <p:spPr bwMode="auto">
          <a:xfrm>
            <a:off x="8394701" y="1073940"/>
            <a:ext cx="3136900" cy="560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82600" y="1320800"/>
            <a:ext cx="6985000" cy="1200329"/>
          </a:xfrm>
          <a:prstGeom prst="rect">
            <a:avLst/>
          </a:prstGeom>
          <a:noFill/>
        </p:spPr>
        <p:txBody>
          <a:bodyPr wrap="square" rtlCol="0">
            <a:spAutoFit/>
          </a:bodyPr>
          <a:lstStyle/>
          <a:p>
            <a:r>
              <a:rPr lang="en-US" dirty="0"/>
              <a:t>If we get 2.5 ATP/NADH and 1.5 ATP/FADH2…. How much ATP total can the complete oxidation of glucose produce (under ideal conditions) (Don’t forget to add in ATP generated from substrate level phosphorylation)</a:t>
            </a:r>
          </a:p>
        </p:txBody>
      </p:sp>
    </p:spTree>
    <p:extLst>
      <p:ext uri="{BB962C8B-B14F-4D97-AF65-F5344CB8AC3E}">
        <p14:creationId xmlns:p14="http://schemas.microsoft.com/office/powerpoint/2010/main" val="350595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648" y="573532"/>
            <a:ext cx="10058400" cy="1609344"/>
          </a:xfrm>
        </p:spPr>
        <p:txBody>
          <a:bodyPr/>
          <a:lstStyle/>
          <a:p>
            <a:r>
              <a:rPr lang="en-US" dirty="0"/>
              <a:t>Uncoupling</a:t>
            </a:r>
          </a:p>
        </p:txBody>
      </p:sp>
      <p:sp>
        <p:nvSpPr>
          <p:cNvPr id="3" name="Content Placeholder 2"/>
          <p:cNvSpPr>
            <a:spLocks noGrp="1"/>
          </p:cNvSpPr>
          <p:nvPr>
            <p:ph idx="1"/>
          </p:nvPr>
        </p:nvSpPr>
        <p:spPr/>
        <p:txBody>
          <a:bodyPr/>
          <a:lstStyle/>
          <a:p>
            <a:r>
              <a:rPr lang="en-US" dirty="0"/>
              <a:t>Uncoupling agents increases permeability of H+ across the membrane of </a:t>
            </a:r>
            <a:r>
              <a:rPr lang="en-US" dirty="0" err="1"/>
              <a:t>mitchondria</a:t>
            </a:r>
            <a:r>
              <a:rPr lang="en-US" dirty="0"/>
              <a:t>. These agents uncouple oxidative phosphorylation from the ETC  by dissipation of the proton electrochemical gradient.</a:t>
            </a:r>
          </a:p>
        </p:txBody>
      </p:sp>
      <p:pic>
        <p:nvPicPr>
          <p:cNvPr id="4" name="Picture 2" descr="voet4_fig_18_29"/>
          <p:cNvPicPr>
            <a:picLocks noChangeAspect="1" noChangeArrowheads="1"/>
          </p:cNvPicPr>
          <p:nvPr/>
        </p:nvPicPr>
        <p:blipFill rotWithShape="1">
          <a:blip r:embed="rId3">
            <a:extLst>
              <a:ext uri="{28A0092B-C50C-407E-A947-70E740481C1C}">
                <a14:useLocalDpi xmlns:a14="http://schemas.microsoft.com/office/drawing/2010/main" val="0"/>
              </a:ext>
            </a:extLst>
          </a:blip>
          <a:srcRect b="15125"/>
          <a:stretch/>
        </p:blipFill>
        <p:spPr bwMode="auto">
          <a:xfrm>
            <a:off x="2743200" y="4227850"/>
            <a:ext cx="6705600" cy="181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7055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of Oxidative Metabolism</a:t>
            </a:r>
          </a:p>
        </p:txBody>
      </p:sp>
      <p:sp>
        <p:nvSpPr>
          <p:cNvPr id="3" name="Content Placeholder 2"/>
          <p:cNvSpPr>
            <a:spLocks noGrp="1"/>
          </p:cNvSpPr>
          <p:nvPr>
            <p:ph idx="1"/>
          </p:nvPr>
        </p:nvSpPr>
        <p:spPr/>
        <p:txBody>
          <a:bodyPr/>
          <a:lstStyle/>
          <a:p>
            <a:r>
              <a:rPr lang="en-US" dirty="0"/>
              <a:t>An adult woman requires 1500-1800 kcal/day, which corresponds to 200 </a:t>
            </a:r>
            <a:r>
              <a:rPr lang="en-US" dirty="0" err="1"/>
              <a:t>mol</a:t>
            </a:r>
            <a:r>
              <a:rPr lang="en-US" dirty="0"/>
              <a:t> of ATP per day. However, the total amount of ATP present in the body is &lt;0.1 mol. </a:t>
            </a:r>
          </a:p>
          <a:p>
            <a:r>
              <a:rPr lang="en-US" dirty="0"/>
              <a:t>The activities of the pathways that produce ATP are under strict coordinated control so that ATP is never produced more rapidly than necessary.</a:t>
            </a:r>
          </a:p>
          <a:p>
            <a:r>
              <a:rPr lang="en-US" dirty="0"/>
              <a:t>The rate of oxidative phosphorylation depends on the concentration of ATP and NADH</a:t>
            </a:r>
          </a:p>
          <a:p>
            <a:r>
              <a:rPr lang="en-US" dirty="0"/>
              <a:t>Most of the steps in the ETC function near equilibrium</a:t>
            </a:r>
          </a:p>
          <a:p>
            <a:r>
              <a:rPr lang="en-US" dirty="0"/>
              <a:t>Mitochondria contain a protein IF</a:t>
            </a:r>
            <a:r>
              <a:rPr lang="en-US" baseline="-25000" dirty="0"/>
              <a:t>1</a:t>
            </a:r>
            <a:r>
              <a:rPr lang="en-US" dirty="0"/>
              <a:t> that functions to regulate ATP synthase. In actively respiring </a:t>
            </a:r>
            <a:r>
              <a:rPr lang="en-US" dirty="0" err="1"/>
              <a:t>mitchondria</a:t>
            </a:r>
            <a:r>
              <a:rPr lang="en-US" dirty="0"/>
              <a:t>, in which matrix pH is high, IF</a:t>
            </a:r>
            <a:r>
              <a:rPr lang="en-US" baseline="-25000" dirty="0"/>
              <a:t>1</a:t>
            </a:r>
            <a:r>
              <a:rPr lang="en-US" dirty="0"/>
              <a:t> is in an inactive tetramer form. But at pH below 6.5, the protein dissociates into dimers and in this form can inhibit ATP synthase.</a:t>
            </a:r>
          </a:p>
          <a:p>
            <a:pPr lvl="1"/>
            <a:r>
              <a:rPr lang="en-US" dirty="0"/>
              <a:t>Can you predict/explain the tetramer interactions that exist in IF</a:t>
            </a:r>
            <a:r>
              <a:rPr lang="en-US" baseline="-25000" dirty="0"/>
              <a:t>1</a:t>
            </a:r>
            <a:r>
              <a:rPr lang="en-US" dirty="0"/>
              <a:t>?</a:t>
            </a:r>
            <a:endParaRPr lang="en-US" baseline="-25000" dirty="0"/>
          </a:p>
        </p:txBody>
      </p:sp>
    </p:spTree>
    <p:extLst>
      <p:ext uri="{BB962C8B-B14F-4D97-AF65-F5344CB8AC3E}">
        <p14:creationId xmlns:p14="http://schemas.microsoft.com/office/powerpoint/2010/main" val="3574534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2700" y="203200"/>
            <a:ext cx="5736626" cy="1609344"/>
          </a:xfrm>
        </p:spPr>
        <p:txBody>
          <a:bodyPr/>
          <a:lstStyle/>
          <a:p>
            <a:r>
              <a:rPr lang="en-US" dirty="0"/>
              <a:t>Review regulation</a:t>
            </a:r>
          </a:p>
        </p:txBody>
      </p:sp>
      <p:pic>
        <p:nvPicPr>
          <p:cNvPr id="4" name="Picture 2" descr="voet4_fig_18_30_01"/>
          <p:cNvPicPr>
            <a:picLocks noChangeAspect="1" noChangeArrowheads="1"/>
          </p:cNvPicPr>
          <p:nvPr/>
        </p:nvPicPr>
        <p:blipFill rotWithShape="1">
          <a:blip r:embed="rId3">
            <a:extLst>
              <a:ext uri="{28A0092B-C50C-407E-A947-70E740481C1C}">
                <a14:useLocalDpi xmlns:a14="http://schemas.microsoft.com/office/drawing/2010/main" val="0"/>
              </a:ext>
            </a:extLst>
          </a:blip>
          <a:srcRect b="5442"/>
          <a:stretch/>
        </p:blipFill>
        <p:spPr bwMode="auto">
          <a:xfrm>
            <a:off x="279400" y="203200"/>
            <a:ext cx="3320567" cy="656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voet4_fig_18_30_02"/>
          <p:cNvPicPr>
            <a:picLocks noChangeAspect="1" noChangeArrowheads="1"/>
          </p:cNvPicPr>
          <p:nvPr/>
        </p:nvPicPr>
        <p:blipFill rotWithShape="1">
          <a:blip r:embed="rId4">
            <a:extLst>
              <a:ext uri="{28A0092B-C50C-407E-A947-70E740481C1C}">
                <a14:useLocalDpi xmlns:a14="http://schemas.microsoft.com/office/drawing/2010/main" val="0"/>
              </a:ext>
            </a:extLst>
          </a:blip>
          <a:srcRect b="5836"/>
          <a:stretch/>
        </p:blipFill>
        <p:spPr bwMode="auto">
          <a:xfrm>
            <a:off x="6822956" y="2077659"/>
            <a:ext cx="4429243" cy="3967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238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lstStyle/>
          <a:p>
            <a:r>
              <a:rPr lang="en-US" dirty="0"/>
              <a:t>Describe and discuss the process of oxidative phosphorylation.</a:t>
            </a:r>
          </a:p>
          <a:p>
            <a:r>
              <a:rPr lang="en-US" dirty="0"/>
              <a:t>Explain </a:t>
            </a:r>
            <a:r>
              <a:rPr lang="en-US" dirty="0" err="1"/>
              <a:t>chemiosmotic</a:t>
            </a:r>
            <a:r>
              <a:rPr lang="en-US" dirty="0"/>
              <a:t> theory and discuss the role of proton gradients in ATP synthesis</a:t>
            </a:r>
          </a:p>
          <a:p>
            <a:r>
              <a:rPr lang="en-US" dirty="0"/>
              <a:t>Discuss how ETC and </a:t>
            </a:r>
            <a:r>
              <a:rPr lang="en-US" dirty="0" err="1"/>
              <a:t>OxPhos</a:t>
            </a:r>
            <a:r>
              <a:rPr lang="en-US" dirty="0"/>
              <a:t> are coupled in the cell. Describe ways in which these processes can be uncoupled. What does uncoupling them do?</a:t>
            </a:r>
          </a:p>
          <a:p>
            <a:r>
              <a:rPr lang="en-US" dirty="0"/>
              <a:t>Explain the structure and mechanism of ATP synthase</a:t>
            </a:r>
          </a:p>
          <a:p>
            <a:r>
              <a:rPr lang="en-US" dirty="0"/>
              <a:t>Explain how proton binding drives ATP synthase rotation, and explain how rotation drives ATP synthesis</a:t>
            </a:r>
          </a:p>
          <a:p>
            <a:r>
              <a:rPr lang="en-US" dirty="0"/>
              <a:t>Calculate how many ATP molecules the complete oxidation of glucose can produce under ideal conditions. </a:t>
            </a:r>
          </a:p>
          <a:p>
            <a:r>
              <a:rPr lang="en-US" dirty="0"/>
              <a:t>Discuss the role and mechanism of IF</a:t>
            </a:r>
            <a:r>
              <a:rPr lang="en-US" baseline="-25000" dirty="0"/>
              <a:t>1</a:t>
            </a:r>
          </a:p>
          <a:p>
            <a:endParaRPr lang="en-US" dirty="0"/>
          </a:p>
          <a:p>
            <a:endParaRPr lang="en-US" dirty="0"/>
          </a:p>
        </p:txBody>
      </p:sp>
    </p:spTree>
    <p:extLst>
      <p:ext uri="{BB962C8B-B14F-4D97-AF65-F5344CB8AC3E}">
        <p14:creationId xmlns:p14="http://schemas.microsoft.com/office/powerpoint/2010/main" val="3367214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Chemiosmotic</a:t>
            </a:r>
            <a:r>
              <a:rPr lang="en-US" dirty="0"/>
              <a:t> Theory</a:t>
            </a:r>
          </a:p>
        </p:txBody>
      </p:sp>
      <p:sp>
        <p:nvSpPr>
          <p:cNvPr id="3" name="Content Placeholder 2"/>
          <p:cNvSpPr>
            <a:spLocks noGrp="1"/>
          </p:cNvSpPr>
          <p:nvPr>
            <p:ph idx="1"/>
          </p:nvPr>
        </p:nvSpPr>
        <p:spPr/>
        <p:txBody>
          <a:bodyPr/>
          <a:lstStyle/>
          <a:p>
            <a:r>
              <a:rPr lang="en-US" dirty="0"/>
              <a:t>Proposed on 1961 by Peter Mitchell – States that the free energy of electron transport is conserved by pumping H+ from the matrix to the intermembrane space to create an electrochemical H+ gradient across the inner mitochondrial membrane. The electrochemical potential of this gradient is harnessed to synthesize ATP</a:t>
            </a:r>
          </a:p>
        </p:txBody>
      </p:sp>
      <p:pic>
        <p:nvPicPr>
          <p:cNvPr id="4" name="Picture 2" descr="voet4_fig_18_20"/>
          <p:cNvPicPr>
            <a:picLocks noChangeAspect="1" noChangeArrowheads="1"/>
          </p:cNvPicPr>
          <p:nvPr/>
        </p:nvPicPr>
        <p:blipFill rotWithShape="1">
          <a:blip r:embed="rId3">
            <a:extLst>
              <a:ext uri="{28A0092B-C50C-407E-A947-70E740481C1C}">
                <a14:useLocalDpi xmlns:a14="http://schemas.microsoft.com/office/drawing/2010/main" val="0"/>
              </a:ext>
            </a:extLst>
          </a:blip>
          <a:srcRect b="8592"/>
          <a:stretch/>
        </p:blipFill>
        <p:spPr bwMode="auto">
          <a:xfrm>
            <a:off x="2643927" y="3638388"/>
            <a:ext cx="6697501" cy="2772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6198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Chemiosmotic</a:t>
            </a:r>
            <a:r>
              <a:rPr lang="en-US" dirty="0"/>
              <a:t> Theory</a:t>
            </a:r>
          </a:p>
        </p:txBody>
      </p:sp>
      <p:sp>
        <p:nvSpPr>
          <p:cNvPr id="3" name="Content Placeholder 2"/>
          <p:cNvSpPr>
            <a:spLocks noGrp="1"/>
          </p:cNvSpPr>
          <p:nvPr>
            <p:ph idx="1"/>
          </p:nvPr>
        </p:nvSpPr>
        <p:spPr/>
        <p:txBody>
          <a:bodyPr/>
          <a:lstStyle/>
          <a:p>
            <a:r>
              <a:rPr lang="en-US" dirty="0"/>
              <a:t>Oxidative phosphorylation requires intact inner </a:t>
            </a:r>
            <a:r>
              <a:rPr lang="en-US" dirty="0" err="1"/>
              <a:t>mitochondial</a:t>
            </a:r>
            <a:r>
              <a:rPr lang="en-US" dirty="0"/>
              <a:t> membrane</a:t>
            </a:r>
          </a:p>
          <a:p>
            <a:r>
              <a:rPr lang="en-US" dirty="0"/>
              <a:t>The inner mitochondrial membrane is impermeable to ions whose free diffusion would discharge an electrochemical gradient</a:t>
            </a:r>
          </a:p>
          <a:p>
            <a:r>
              <a:rPr lang="en-US" dirty="0"/>
              <a:t>Electron transport results in the pumping of H+ out of the mitochondrial matrix into the inner membrane space which creates a measurable electrochemical gradient </a:t>
            </a:r>
          </a:p>
          <a:p>
            <a:r>
              <a:rPr lang="en-US" dirty="0"/>
              <a:t>Compounds that increase permeability of the inner mitochondrial membrane to protons will dissipate the electrochemical gradient. This allows ETC to continue, however it inhibits ATP synthesis, thereby “uncoupling” electron transport from oxidative phosphorylation</a:t>
            </a:r>
          </a:p>
          <a:p>
            <a:endParaRPr lang="en-US" dirty="0"/>
          </a:p>
        </p:txBody>
      </p:sp>
    </p:spTree>
    <p:extLst>
      <p:ext uri="{BB962C8B-B14F-4D97-AF65-F5344CB8AC3E}">
        <p14:creationId xmlns:p14="http://schemas.microsoft.com/office/powerpoint/2010/main" val="1005862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 transport generates a proton gradient</a:t>
            </a:r>
          </a:p>
        </p:txBody>
      </p:sp>
      <p:pic>
        <p:nvPicPr>
          <p:cNvPr id="4" name="Picture 2" descr="voet4_fig_18_2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936384" y="2286855"/>
            <a:ext cx="5757364" cy="2607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83227" y="2286855"/>
            <a:ext cx="4509655" cy="3139321"/>
          </a:xfrm>
          <a:prstGeom prst="rect">
            <a:avLst/>
          </a:prstGeom>
          <a:noFill/>
        </p:spPr>
        <p:txBody>
          <a:bodyPr wrap="square" rtlCol="0">
            <a:spAutoFit/>
          </a:bodyPr>
          <a:lstStyle/>
          <a:p>
            <a:pPr marL="285750" indent="-285750">
              <a:buFont typeface="Arial" panose="020B0604020202020204" pitchFamily="34" charset="0"/>
              <a:buChar char="•"/>
            </a:pPr>
            <a:r>
              <a:rPr lang="en-US" dirty="0"/>
              <a:t>The export of protons from the mitochondrial matrix (against the gradient) is an endergonic process</a:t>
            </a:r>
          </a:p>
          <a:p>
            <a:pPr marL="285750" indent="-285750">
              <a:buFont typeface="Arial" panose="020B0604020202020204" pitchFamily="34" charset="0"/>
              <a:buChar char="•"/>
            </a:pPr>
            <a:r>
              <a:rPr lang="en-US" dirty="0"/>
              <a:t>Discharge of the gradient is exergonic</a:t>
            </a:r>
          </a:p>
          <a:p>
            <a:pPr marL="285750" indent="-285750">
              <a:buFont typeface="Arial" panose="020B0604020202020204" pitchFamily="34" charset="0"/>
              <a:buChar char="•"/>
            </a:pPr>
            <a:r>
              <a:rPr lang="en-US" dirty="0"/>
              <a:t>This free energy is harness by ATP synthase to drive phosphorylation of ADP.</a:t>
            </a:r>
          </a:p>
          <a:p>
            <a:pPr marL="285750" indent="-285750">
              <a:buFont typeface="Arial" panose="020B0604020202020204" pitchFamily="34" charset="0"/>
              <a:buChar char="•"/>
            </a:pPr>
            <a:r>
              <a:rPr lang="en-US" dirty="0"/>
              <a:t>Phosphorylation of ADP to ATP requires ~40-50 kJ/</a:t>
            </a:r>
            <a:r>
              <a:rPr lang="en-US" dirty="0" err="1"/>
              <a:t>mol</a:t>
            </a:r>
            <a:r>
              <a:rPr lang="en-US" dirty="0"/>
              <a:t>, this amount of energy requires at least 2 protons re-entering the matrix.</a:t>
            </a:r>
          </a:p>
        </p:txBody>
      </p:sp>
    </p:spTree>
    <p:extLst>
      <p:ext uri="{BB962C8B-B14F-4D97-AF65-F5344CB8AC3E}">
        <p14:creationId xmlns:p14="http://schemas.microsoft.com/office/powerpoint/2010/main" val="390677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ATP Synthase</a:t>
            </a:r>
          </a:p>
        </p:txBody>
      </p:sp>
      <p:sp>
        <p:nvSpPr>
          <p:cNvPr id="3" name="Content Placeholder 2"/>
          <p:cNvSpPr>
            <a:spLocks noGrp="1"/>
          </p:cNvSpPr>
          <p:nvPr>
            <p:ph idx="1"/>
          </p:nvPr>
        </p:nvSpPr>
        <p:spPr>
          <a:xfrm>
            <a:off x="1069848" y="2121408"/>
            <a:ext cx="5538770" cy="4050792"/>
          </a:xfrm>
        </p:spPr>
        <p:txBody>
          <a:bodyPr/>
          <a:lstStyle/>
          <a:p>
            <a:r>
              <a:rPr lang="en-US" dirty="0"/>
              <a:t>“proton-pumping ATP synthase” or “F</a:t>
            </a:r>
            <a:r>
              <a:rPr lang="en-US" baseline="-25000" dirty="0"/>
              <a:t>1</a:t>
            </a:r>
            <a:r>
              <a:rPr lang="en-US" dirty="0"/>
              <a:t>F</a:t>
            </a:r>
            <a:r>
              <a:rPr lang="en-US" baseline="-25000" dirty="0"/>
              <a:t>0</a:t>
            </a:r>
            <a:r>
              <a:rPr lang="en-US" dirty="0"/>
              <a:t>-ATPase”</a:t>
            </a:r>
          </a:p>
          <a:p>
            <a:r>
              <a:rPr lang="en-US" dirty="0" err="1"/>
              <a:t>Multisubunit</a:t>
            </a:r>
            <a:r>
              <a:rPr lang="en-US" dirty="0"/>
              <a:t> transmembrane protein ~450 </a:t>
            </a:r>
            <a:r>
              <a:rPr lang="en-US" dirty="0" err="1"/>
              <a:t>kD</a:t>
            </a:r>
            <a:r>
              <a:rPr lang="en-US" dirty="0"/>
              <a:t>. </a:t>
            </a:r>
          </a:p>
          <a:p>
            <a:pPr lvl="1"/>
            <a:r>
              <a:rPr lang="en-US" dirty="0"/>
              <a:t>F</a:t>
            </a:r>
            <a:r>
              <a:rPr lang="en-US" baseline="-25000" dirty="0"/>
              <a:t>0</a:t>
            </a:r>
            <a:r>
              <a:rPr lang="en-US" dirty="0"/>
              <a:t> is water-insoluble transmembrane protein with different 8 subunits</a:t>
            </a:r>
          </a:p>
          <a:p>
            <a:pPr lvl="1"/>
            <a:r>
              <a:rPr lang="en-US" dirty="0"/>
              <a:t>F</a:t>
            </a:r>
            <a:r>
              <a:rPr lang="en-US" baseline="-25000" dirty="0"/>
              <a:t>1</a:t>
            </a:r>
            <a:r>
              <a:rPr lang="en-US" dirty="0"/>
              <a:t> is water-soluble peripheral membrane of different 5 subunits.</a:t>
            </a:r>
          </a:p>
        </p:txBody>
      </p:sp>
      <p:pic>
        <p:nvPicPr>
          <p:cNvPr id="4" name="Picture 2" descr="voet4_fig_18_23"/>
          <p:cNvPicPr>
            <a:picLocks noChangeAspect="1" noChangeArrowheads="1"/>
          </p:cNvPicPr>
          <p:nvPr/>
        </p:nvPicPr>
        <p:blipFill rotWithShape="1">
          <a:blip r:embed="rId3">
            <a:extLst>
              <a:ext uri="{28A0092B-C50C-407E-A947-70E740481C1C}">
                <a14:useLocalDpi xmlns:a14="http://schemas.microsoft.com/office/drawing/2010/main" val="0"/>
              </a:ext>
            </a:extLst>
          </a:blip>
          <a:srcRect b="5962"/>
          <a:stretch/>
        </p:blipFill>
        <p:spPr bwMode="auto">
          <a:xfrm>
            <a:off x="6463144" y="400627"/>
            <a:ext cx="5609187" cy="6436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2925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a:t>
            </a:r>
            <a:r>
              <a:rPr lang="en-US" baseline="-25000" dirty="0"/>
              <a:t>1</a:t>
            </a:r>
            <a:r>
              <a:rPr lang="en-US" dirty="0"/>
              <a:t> component</a:t>
            </a:r>
          </a:p>
        </p:txBody>
      </p:sp>
      <p:sp>
        <p:nvSpPr>
          <p:cNvPr id="3" name="Content Placeholder 2"/>
          <p:cNvSpPr>
            <a:spLocks noGrp="1"/>
          </p:cNvSpPr>
          <p:nvPr>
            <p:ph idx="1"/>
          </p:nvPr>
        </p:nvSpPr>
        <p:spPr>
          <a:xfrm>
            <a:off x="1069848" y="2121408"/>
            <a:ext cx="6098725" cy="4050792"/>
          </a:xfrm>
        </p:spPr>
        <p:txBody>
          <a:bodyPr/>
          <a:lstStyle/>
          <a:p>
            <a:r>
              <a:rPr lang="en-US" dirty="0"/>
              <a:t>Comprised of </a:t>
            </a:r>
            <a:r>
              <a:rPr lang="el-GR" dirty="0">
                <a:latin typeface="Century Gothic" panose="020B0502020202020204" pitchFamily="34" charset="0"/>
              </a:rPr>
              <a:t>α</a:t>
            </a:r>
            <a:r>
              <a:rPr lang="en-US" baseline="-25000" dirty="0">
                <a:latin typeface="Century Gothic" panose="020B0502020202020204" pitchFamily="34" charset="0"/>
              </a:rPr>
              <a:t>3</a:t>
            </a:r>
            <a:r>
              <a:rPr lang="el-GR" dirty="0">
                <a:latin typeface="Century Gothic" panose="020B0502020202020204" pitchFamily="34" charset="0"/>
              </a:rPr>
              <a:t>β</a:t>
            </a:r>
            <a:r>
              <a:rPr lang="en-US" baseline="-25000" dirty="0">
                <a:latin typeface="Century Gothic" panose="020B0502020202020204" pitchFamily="34" charset="0"/>
              </a:rPr>
              <a:t>3</a:t>
            </a:r>
            <a:r>
              <a:rPr lang="el-GR" dirty="0">
                <a:latin typeface="Arial" panose="020B0604020202020204" pitchFamily="34" charset="0"/>
                <a:cs typeface="Arial" panose="020B0604020202020204" pitchFamily="34" charset="0"/>
              </a:rPr>
              <a:t>γδε</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a:t>
            </a:r>
            <a:r>
              <a:rPr lang="el-GR" dirty="0">
                <a:latin typeface="Century Gothic" panose="020B0502020202020204" pitchFamily="34" charset="0"/>
                <a:cs typeface="Arial" panose="020B0604020202020204" pitchFamily="34" charset="0"/>
              </a:rPr>
              <a:t>α</a:t>
            </a:r>
            <a:r>
              <a:rPr lang="en-US" dirty="0">
                <a:latin typeface="Century Gothic" panose="020B0502020202020204" pitchFamily="34" charset="0"/>
                <a:cs typeface="Arial" panose="020B0604020202020204" pitchFamily="34" charset="0"/>
              </a:rPr>
              <a:t> and </a:t>
            </a:r>
            <a:r>
              <a:rPr lang="el-GR" dirty="0">
                <a:latin typeface="Century Gothic" panose="020B0502020202020204" pitchFamily="34" charset="0"/>
                <a:cs typeface="Arial" panose="020B0604020202020204" pitchFamily="34" charset="0"/>
              </a:rPr>
              <a:t>β</a:t>
            </a:r>
            <a:r>
              <a:rPr lang="en-US" dirty="0">
                <a:latin typeface="Century Gothic" panose="020B0502020202020204" pitchFamily="34" charset="0"/>
                <a:cs typeface="Arial" panose="020B0604020202020204" pitchFamily="34" charset="0"/>
              </a:rPr>
              <a:t> subunits are nearly identical and are arrange alternately like the segments of an orange</a:t>
            </a:r>
            <a:r>
              <a:rPr lang="en-US" dirty="0"/>
              <a:t> around the upper portion of the </a:t>
            </a:r>
            <a:r>
              <a:rPr lang="el-GR" dirty="0">
                <a:latin typeface="Arial" panose="020B0604020202020204" pitchFamily="34" charset="0"/>
                <a:cs typeface="Arial" panose="020B0604020202020204" pitchFamily="34" charset="0"/>
              </a:rPr>
              <a:t>γ</a:t>
            </a:r>
            <a:r>
              <a:rPr lang="en-US" dirty="0">
                <a:latin typeface="Arial" panose="020B0604020202020204" pitchFamily="34" charset="0"/>
                <a:cs typeface="Arial" panose="020B0604020202020204" pitchFamily="34" charset="0"/>
              </a:rPr>
              <a:t> subunit.</a:t>
            </a:r>
            <a:endParaRPr lang="en-US" dirty="0">
              <a:latin typeface="Century Gothic" panose="020B0502020202020204" pitchFamily="34" charset="0"/>
              <a:cs typeface="Arial" panose="020B0604020202020204" pitchFamily="34" charset="0"/>
            </a:endParaRPr>
          </a:p>
          <a:p>
            <a:r>
              <a:rPr lang="en-US" dirty="0">
                <a:latin typeface="Century Gothic" panose="020B0502020202020204" pitchFamily="34" charset="0"/>
                <a:cs typeface="Arial" panose="020B0604020202020204" pitchFamily="34" charset="0"/>
              </a:rPr>
              <a:t>The </a:t>
            </a:r>
            <a:r>
              <a:rPr lang="el-GR" dirty="0">
                <a:latin typeface="Century Gothic" panose="020B0502020202020204" pitchFamily="34" charset="0"/>
                <a:cs typeface="Arial" panose="020B0604020202020204" pitchFamily="34" charset="0"/>
              </a:rPr>
              <a:t>α</a:t>
            </a:r>
            <a:r>
              <a:rPr lang="en-US" dirty="0">
                <a:latin typeface="Century Gothic" panose="020B0502020202020204" pitchFamily="34" charset="0"/>
                <a:cs typeface="Arial" panose="020B0604020202020204" pitchFamily="34" charset="0"/>
              </a:rPr>
              <a:t> and </a:t>
            </a:r>
            <a:r>
              <a:rPr lang="el-GR" dirty="0">
                <a:latin typeface="Century Gothic" panose="020B0502020202020204" pitchFamily="34" charset="0"/>
                <a:cs typeface="Arial" panose="020B0604020202020204" pitchFamily="34" charset="0"/>
              </a:rPr>
              <a:t>β</a:t>
            </a:r>
            <a:r>
              <a:rPr lang="en-US" dirty="0">
                <a:latin typeface="Century Gothic" panose="020B0502020202020204" pitchFamily="34" charset="0"/>
                <a:cs typeface="Arial" panose="020B0604020202020204" pitchFamily="34" charset="0"/>
              </a:rPr>
              <a:t> subunit arrangement gives pseudo-threefold symmetry. This protein is not actually symmetrical through because each </a:t>
            </a:r>
            <a:r>
              <a:rPr lang="el-GR" dirty="0">
                <a:latin typeface="Century Gothic" panose="020B0502020202020204" pitchFamily="34" charset="0"/>
                <a:cs typeface="Arial" panose="020B0604020202020204" pitchFamily="34" charset="0"/>
              </a:rPr>
              <a:t>αβ</a:t>
            </a:r>
            <a:r>
              <a:rPr lang="en-US" dirty="0">
                <a:latin typeface="Century Gothic" panose="020B0502020202020204" pitchFamily="34" charset="0"/>
                <a:cs typeface="Arial" panose="020B0604020202020204" pitchFamily="34" charset="0"/>
              </a:rPr>
              <a:t> pair adopts a different conformation, each with a different substrate affinity</a:t>
            </a:r>
            <a:endParaRPr lang="en-US" dirty="0">
              <a:latin typeface="Arial" panose="020B0604020202020204" pitchFamily="34" charset="0"/>
              <a:cs typeface="Arial" panose="020B0604020202020204" pitchFamily="34" charset="0"/>
            </a:endParaRPr>
          </a:p>
        </p:txBody>
      </p:sp>
      <p:pic>
        <p:nvPicPr>
          <p:cNvPr id="4" name="Picture 2" descr="voet4_fig_18_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8573" y="327891"/>
            <a:ext cx="4924425" cy="6446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0023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a:t>
            </a:r>
            <a:r>
              <a:rPr lang="en-US" baseline="-25000" dirty="0"/>
              <a:t>0</a:t>
            </a:r>
            <a:r>
              <a:rPr lang="en-US" dirty="0"/>
              <a:t> component</a:t>
            </a:r>
          </a:p>
        </p:txBody>
      </p:sp>
      <p:sp>
        <p:nvSpPr>
          <p:cNvPr id="3" name="Content Placeholder 2"/>
          <p:cNvSpPr>
            <a:spLocks noGrp="1"/>
          </p:cNvSpPr>
          <p:nvPr>
            <p:ph idx="1"/>
          </p:nvPr>
        </p:nvSpPr>
        <p:spPr>
          <a:xfrm>
            <a:off x="1069848" y="2121408"/>
            <a:ext cx="5798543" cy="4050792"/>
          </a:xfrm>
        </p:spPr>
        <p:txBody>
          <a:bodyPr/>
          <a:lstStyle/>
          <a:p>
            <a:r>
              <a:rPr lang="en-US" dirty="0"/>
              <a:t>Consists of multiple a, b, and c subunits: a</a:t>
            </a:r>
            <a:r>
              <a:rPr lang="en-US" baseline="-25000" dirty="0"/>
              <a:t>1</a:t>
            </a:r>
            <a:r>
              <a:rPr lang="en-US" dirty="0"/>
              <a:t>b</a:t>
            </a:r>
            <a:r>
              <a:rPr lang="en-US" baseline="-25000" dirty="0"/>
              <a:t>2</a:t>
            </a:r>
            <a:r>
              <a:rPr lang="en-US" dirty="0"/>
              <a:t>c</a:t>
            </a:r>
            <a:r>
              <a:rPr lang="en-US" baseline="-25000" dirty="0"/>
              <a:t>9-12  </a:t>
            </a:r>
          </a:p>
          <a:p>
            <a:r>
              <a:rPr lang="en-US" dirty="0"/>
              <a:t>The c subunits (2 a-helices) associate to form a ring embedded in the membrane.</a:t>
            </a:r>
          </a:p>
          <a:p>
            <a:r>
              <a:rPr lang="en-US" dirty="0"/>
              <a:t>The </a:t>
            </a:r>
            <a:r>
              <a:rPr lang="el-GR" dirty="0">
                <a:latin typeface="Arial" panose="020B0604020202020204" pitchFamily="34" charset="0"/>
                <a:cs typeface="Arial" panose="020B0604020202020204" pitchFamily="34" charset="0"/>
              </a:rPr>
              <a:t>ε</a:t>
            </a:r>
            <a:r>
              <a:rPr lang="en-US" dirty="0">
                <a:latin typeface="Arial" panose="020B0604020202020204" pitchFamily="34" charset="0"/>
                <a:cs typeface="Arial" panose="020B0604020202020204" pitchFamily="34" charset="0"/>
              </a:rPr>
              <a:t> subunit of F1 interfaces between the c ring of F0 and the </a:t>
            </a:r>
            <a:r>
              <a:rPr lang="el-GR" dirty="0">
                <a:latin typeface="Arial" panose="020B0604020202020204" pitchFamily="34" charset="0"/>
                <a:cs typeface="Arial" panose="020B0604020202020204" pitchFamily="34" charset="0"/>
              </a:rPr>
              <a:t>γ</a:t>
            </a:r>
            <a:r>
              <a:rPr lang="en-US" dirty="0">
                <a:latin typeface="Arial" panose="020B0604020202020204" pitchFamily="34" charset="0"/>
                <a:cs typeface="Arial" panose="020B0604020202020204" pitchFamily="34" charset="0"/>
              </a:rPr>
              <a:t> stem of F1 to create a foot like interface. </a:t>
            </a:r>
          </a:p>
          <a:p>
            <a:r>
              <a:rPr lang="en-US" dirty="0">
                <a:latin typeface="Arial" panose="020B0604020202020204" pitchFamily="34" charset="0"/>
                <a:cs typeface="Arial" panose="020B0604020202020204" pitchFamily="34" charset="0"/>
              </a:rPr>
              <a:t>The </a:t>
            </a:r>
            <a:r>
              <a:rPr lang="el-GR" dirty="0">
                <a:latin typeface="Arial" panose="020B0604020202020204" pitchFamily="34" charset="0"/>
                <a:cs typeface="Arial" panose="020B0604020202020204" pitchFamily="34" charset="0"/>
              </a:rPr>
              <a:t>δ</a:t>
            </a:r>
            <a:r>
              <a:rPr lang="en-US" dirty="0">
                <a:latin typeface="Arial" panose="020B0604020202020204" pitchFamily="34" charset="0"/>
                <a:cs typeface="Arial" panose="020B0604020202020204" pitchFamily="34" charset="0"/>
              </a:rPr>
              <a:t> creates an interface between the </a:t>
            </a:r>
            <a:r>
              <a:rPr lang="el-GR" dirty="0">
                <a:latin typeface="Century Gothic" panose="020B0502020202020204" pitchFamily="34" charset="0"/>
                <a:cs typeface="Arial" panose="020B0604020202020204" pitchFamily="34" charset="0"/>
              </a:rPr>
              <a:t>αβ</a:t>
            </a:r>
            <a:r>
              <a:rPr lang="en-US" dirty="0">
                <a:latin typeface="Arial" panose="020B0604020202020204" pitchFamily="34" charset="0"/>
                <a:cs typeface="Arial" panose="020B0604020202020204" pitchFamily="34" charset="0"/>
              </a:rPr>
              <a:t> pairs and the b helix that is anchored to the highly hydrophobic a subunit</a:t>
            </a:r>
            <a:endParaRPr lang="en-US" dirty="0"/>
          </a:p>
        </p:txBody>
      </p:sp>
      <p:pic>
        <p:nvPicPr>
          <p:cNvPr id="4" name="Picture 2" descr="voet4_fig_18_26"/>
          <p:cNvPicPr>
            <a:picLocks noChangeAspect="1" noChangeArrowheads="1"/>
          </p:cNvPicPr>
          <p:nvPr/>
        </p:nvPicPr>
        <p:blipFill rotWithShape="1">
          <a:blip r:embed="rId3">
            <a:extLst>
              <a:ext uri="{28A0092B-C50C-407E-A947-70E740481C1C}">
                <a14:useLocalDpi xmlns:a14="http://schemas.microsoft.com/office/drawing/2010/main" val="0"/>
              </a:ext>
            </a:extLst>
          </a:blip>
          <a:srcRect b="7200"/>
          <a:stretch/>
        </p:blipFill>
        <p:spPr bwMode="auto">
          <a:xfrm>
            <a:off x="6868391" y="328768"/>
            <a:ext cx="5388691" cy="6373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9983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Atp</a:t>
            </a:r>
            <a:r>
              <a:rPr lang="en-US" dirty="0"/>
              <a:t> is synthesized by interaction of both components</a:t>
            </a:r>
          </a:p>
        </p:txBody>
      </p:sp>
      <p:sp>
        <p:nvSpPr>
          <p:cNvPr id="3" name="Content Placeholder 2"/>
          <p:cNvSpPr>
            <a:spLocks noGrp="1"/>
          </p:cNvSpPr>
          <p:nvPr>
            <p:ph idx="1"/>
          </p:nvPr>
        </p:nvSpPr>
        <p:spPr>
          <a:xfrm>
            <a:off x="1069848" y="2121408"/>
            <a:ext cx="5694634" cy="4050792"/>
          </a:xfrm>
        </p:spPr>
        <p:txBody>
          <a:bodyPr/>
          <a:lstStyle/>
          <a:p>
            <a:pPr marL="457200" indent="-457200">
              <a:buFont typeface="+mj-lt"/>
              <a:buAutoNum type="arabicPeriod"/>
            </a:pPr>
            <a:r>
              <a:rPr lang="en-US" dirty="0"/>
              <a:t>Translocation of protons is carried out by F</a:t>
            </a:r>
            <a:r>
              <a:rPr lang="en-US" baseline="-25000" dirty="0"/>
              <a:t>0</a:t>
            </a:r>
          </a:p>
          <a:p>
            <a:pPr marL="457200" indent="-457200">
              <a:buFont typeface="+mj-lt"/>
              <a:buAutoNum type="arabicPeriod"/>
            </a:pPr>
            <a:r>
              <a:rPr lang="en-US" dirty="0"/>
              <a:t>Catalysis of formation of the </a:t>
            </a:r>
            <a:r>
              <a:rPr lang="en-US" dirty="0" err="1"/>
              <a:t>phosphoanydride</a:t>
            </a:r>
            <a:r>
              <a:rPr lang="en-US" dirty="0"/>
              <a:t> bond of ATP carrier out by F</a:t>
            </a:r>
            <a:r>
              <a:rPr lang="en-US" baseline="-25000" dirty="0"/>
              <a:t>1</a:t>
            </a:r>
          </a:p>
          <a:p>
            <a:pPr marL="457200" indent="-457200">
              <a:buFont typeface="+mj-lt"/>
              <a:buAutoNum type="arabicPeriod"/>
            </a:pPr>
            <a:r>
              <a:rPr lang="en-US" dirty="0"/>
              <a:t>Coupling of the dissipation of the proton gradient with ATP synthesis requires interaction of F</a:t>
            </a:r>
            <a:r>
              <a:rPr lang="en-US" baseline="-25000" dirty="0"/>
              <a:t>1</a:t>
            </a:r>
            <a:r>
              <a:rPr lang="en-US" dirty="0"/>
              <a:t> and F</a:t>
            </a:r>
            <a:r>
              <a:rPr lang="en-US" baseline="-25000" dirty="0"/>
              <a:t>0 </a:t>
            </a:r>
          </a:p>
          <a:p>
            <a:pPr marL="457200" indent="-457200">
              <a:buFont typeface="+mj-lt"/>
              <a:buAutoNum type="arabicPeriod"/>
            </a:pPr>
            <a:endParaRPr lang="en-US" baseline="-25000" dirty="0"/>
          </a:p>
        </p:txBody>
      </p:sp>
      <p:pic>
        <p:nvPicPr>
          <p:cNvPr id="4" name="Picture 2" descr="voet4_fig_18_26"/>
          <p:cNvPicPr>
            <a:picLocks noChangeAspect="1" noChangeArrowheads="1"/>
          </p:cNvPicPr>
          <p:nvPr/>
        </p:nvPicPr>
        <p:blipFill rotWithShape="1">
          <a:blip r:embed="rId3">
            <a:extLst>
              <a:ext uri="{28A0092B-C50C-407E-A947-70E740481C1C}">
                <a14:useLocalDpi xmlns:a14="http://schemas.microsoft.com/office/drawing/2010/main" val="0"/>
              </a:ext>
            </a:extLst>
          </a:blip>
          <a:srcRect b="7200"/>
          <a:stretch/>
        </p:blipFill>
        <p:spPr bwMode="auto">
          <a:xfrm>
            <a:off x="7200900" y="1224970"/>
            <a:ext cx="4733566" cy="559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29538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TC103090434[[fn=Wood Type]]</Template>
  <TotalTime>3239</TotalTime>
  <Words>3261</Words>
  <Application>Microsoft Office PowerPoint</Application>
  <PresentationFormat>Widescreen</PresentationFormat>
  <Paragraphs>121</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ＭＳ Ｐゴシック</vt:lpstr>
      <vt:lpstr>Arial</vt:lpstr>
      <vt:lpstr>Calibri</vt:lpstr>
      <vt:lpstr>Century Gothic</vt:lpstr>
      <vt:lpstr>Rockwell</vt:lpstr>
      <vt:lpstr>Rockwell Condensed</vt:lpstr>
      <vt:lpstr>Wingdings</vt:lpstr>
      <vt:lpstr>Wood Type</vt:lpstr>
      <vt:lpstr>Ch. 18 Oxidative Phosphorylation</vt:lpstr>
      <vt:lpstr>Learning Objectives</vt:lpstr>
      <vt:lpstr>Chemiosmotic Theory</vt:lpstr>
      <vt:lpstr>Chemiosmotic Theory</vt:lpstr>
      <vt:lpstr>Electron transport generates a proton gradient</vt:lpstr>
      <vt:lpstr>ATP Synthase</vt:lpstr>
      <vt:lpstr>The F1 component</vt:lpstr>
      <vt:lpstr>The F0 component</vt:lpstr>
      <vt:lpstr>Atp is synthesized by interaction of both components</vt:lpstr>
      <vt:lpstr>Binding change Mechanism</vt:lpstr>
      <vt:lpstr>ATP synthase is a rotary engine</vt:lpstr>
      <vt:lpstr>Rotation of C-ring</vt:lpstr>
      <vt:lpstr>The complete catabolism of glucose</vt:lpstr>
      <vt:lpstr>Uncoupling</vt:lpstr>
      <vt:lpstr>Control of Oxidative Metabolism</vt:lpstr>
      <vt:lpstr>Review regulation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18 Oxidative Phosphorylation</dc:title>
  <dc:creator>Hayden, Katherine Leigh</dc:creator>
  <cp:lastModifiedBy>Kate Hayden</cp:lastModifiedBy>
  <cp:revision>43</cp:revision>
  <dcterms:created xsi:type="dcterms:W3CDTF">2014-11-07T14:30:31Z</dcterms:created>
  <dcterms:modified xsi:type="dcterms:W3CDTF">2018-11-08T03:41:44Z</dcterms:modified>
</cp:coreProperties>
</file>