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71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 20 – Fatty Acid Metabolism Part 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 1, 2, &amp; 3</a:t>
            </a:r>
          </a:p>
          <a:p>
            <a:r>
              <a:rPr lang="en-US" dirty="0" smtClean="0"/>
              <a:t>Catabolism and Ketone Bodies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570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Oxidation of unsaturated fatty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all unsaturated fatty acids contain cis bonds.. Which are not substrates of HAD in step 3 of </a:t>
            </a:r>
            <a:r>
              <a:rPr lang="el-GR" dirty="0" smtClean="0"/>
              <a:t>β</a:t>
            </a:r>
            <a:r>
              <a:rPr lang="en-US" dirty="0" smtClean="0"/>
              <a:t> oxidation. Isomerases are used to convert from the cis to trans isomer. Reductases are used when double bonds come into conjugation.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487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fig_20_15_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94"/>
          <a:stretch/>
        </p:blipFill>
        <p:spPr bwMode="auto">
          <a:xfrm>
            <a:off x="2184399" y="226060"/>
            <a:ext cx="8079931" cy="650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9824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5894068" cy="13038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Oxidation of odd-chain fatty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5414009" cy="3318936"/>
          </a:xfrm>
        </p:spPr>
        <p:txBody>
          <a:bodyPr/>
          <a:lstStyle/>
          <a:p>
            <a:r>
              <a:rPr lang="en-US" dirty="0" smtClean="0"/>
              <a:t>Oxidation of an odd number FA leaves </a:t>
            </a:r>
            <a:r>
              <a:rPr lang="en-US" dirty="0" err="1" smtClean="0"/>
              <a:t>propionyl</a:t>
            </a:r>
            <a:r>
              <a:rPr lang="en-US" dirty="0" smtClean="0"/>
              <a:t>-CoA after the final round of </a:t>
            </a:r>
            <a:r>
              <a:rPr lang="el-GR" dirty="0" smtClean="0"/>
              <a:t>β</a:t>
            </a:r>
            <a:r>
              <a:rPr lang="en-US" dirty="0" smtClean="0"/>
              <a:t>-oxidation. This metabolite can be converted to </a:t>
            </a:r>
            <a:r>
              <a:rPr lang="en-US" dirty="0" err="1" smtClean="0"/>
              <a:t>succinyl</a:t>
            </a:r>
            <a:r>
              <a:rPr lang="en-US" dirty="0" smtClean="0"/>
              <a:t>-CoA in three steps:</a:t>
            </a:r>
          </a:p>
          <a:p>
            <a:endParaRPr lang="en-US" dirty="0"/>
          </a:p>
        </p:txBody>
      </p:sp>
      <p:pic>
        <p:nvPicPr>
          <p:cNvPr id="4" name="Picture 2" descr="voet4_fig_20_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636" y="114300"/>
            <a:ext cx="3920679" cy="674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1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Oxidation of FA is highly exergonic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round of </a:t>
            </a:r>
            <a:r>
              <a:rPr lang="el-GR" dirty="0" smtClean="0"/>
              <a:t>β</a:t>
            </a:r>
            <a:r>
              <a:rPr lang="en-US" dirty="0" smtClean="0"/>
              <a:t>-oxidation produces 1 NADH, 1 FADH</a:t>
            </a:r>
            <a:r>
              <a:rPr lang="en-US" baseline="-25000" dirty="0" smtClean="0"/>
              <a:t>2</a:t>
            </a:r>
            <a:r>
              <a:rPr lang="en-US" dirty="0" smtClean="0"/>
              <a:t>, and 1 acetyl CoA that can enter the TCA. If we were to fully oxidize </a:t>
            </a:r>
            <a:r>
              <a:rPr lang="en-US" dirty="0" err="1" smtClean="0"/>
              <a:t>palmitoyl</a:t>
            </a:r>
            <a:r>
              <a:rPr lang="en-US" dirty="0" smtClean="0"/>
              <a:t>-CoA… how many ATP total could we produce (under ideal conditions)…..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195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650662"/>
            <a:ext cx="4362448" cy="1303867"/>
          </a:xfrm>
        </p:spPr>
        <p:txBody>
          <a:bodyPr/>
          <a:lstStyle/>
          <a:p>
            <a:r>
              <a:rPr lang="en-US" dirty="0" smtClean="0"/>
              <a:t>Ketone 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6781" y="2659802"/>
            <a:ext cx="5848349" cy="33189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the liver, a significant amount of acetyl-CoA is converted to acetoacetate or D-</a:t>
            </a:r>
            <a:r>
              <a:rPr lang="el-GR" dirty="0" smtClean="0"/>
              <a:t>β</a:t>
            </a:r>
            <a:r>
              <a:rPr lang="en-US" dirty="0" smtClean="0"/>
              <a:t>-</a:t>
            </a:r>
            <a:r>
              <a:rPr lang="en-US" dirty="0" err="1" smtClean="0"/>
              <a:t>hydroxybutyrate</a:t>
            </a:r>
            <a:r>
              <a:rPr lang="en-US" dirty="0" smtClean="0"/>
              <a:t>. These compounds, along with acetone, are called ketone bodies.</a:t>
            </a:r>
          </a:p>
          <a:p>
            <a:r>
              <a:rPr lang="en-US" dirty="0" smtClean="0"/>
              <a:t>Important metabolic fuels for peripheral tissues such as the brain, heart and skeletal muscle. </a:t>
            </a:r>
          </a:p>
          <a:p>
            <a:r>
              <a:rPr lang="en-US" b="1" dirty="0" smtClean="0"/>
              <a:t>Ketosis</a:t>
            </a:r>
            <a:r>
              <a:rPr lang="en-US" dirty="0" smtClean="0"/>
              <a:t> – condition in which acetoacetate is produced faster than it is metabolized (related to diabetes), sweet smelling breath.</a:t>
            </a:r>
            <a:endParaRPr lang="en-US" b="1" dirty="0"/>
          </a:p>
        </p:txBody>
      </p:sp>
      <p:pic>
        <p:nvPicPr>
          <p:cNvPr id="6" name="Picture 2" descr="voet4_figun_20_p6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130" y="2737326"/>
            <a:ext cx="3872861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2050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fig_20_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440" y="306070"/>
            <a:ext cx="3729038" cy="644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20_2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5"/>
          <a:stretch/>
        </p:blipFill>
        <p:spPr bwMode="auto">
          <a:xfrm>
            <a:off x="0" y="685208"/>
            <a:ext cx="4857750" cy="568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voet4_figun_20_p67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971" y="1293540"/>
            <a:ext cx="2998469" cy="135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173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Define and use key terms</a:t>
            </a:r>
          </a:p>
          <a:p>
            <a:r>
              <a:rPr lang="en-US" dirty="0" smtClean="0"/>
              <a:t>Describe digestion of TG and how they are transported to various tissues for storage or oxidation</a:t>
            </a:r>
          </a:p>
          <a:p>
            <a:r>
              <a:rPr lang="en-US" dirty="0" smtClean="0"/>
              <a:t>Compare and contrast various lipoproteins</a:t>
            </a:r>
          </a:p>
          <a:p>
            <a:r>
              <a:rPr lang="en-US" dirty="0" smtClean="0"/>
              <a:t>Describe </a:t>
            </a:r>
            <a:r>
              <a:rPr lang="el-GR" dirty="0" smtClean="0"/>
              <a:t>β</a:t>
            </a:r>
            <a:r>
              <a:rPr lang="en-US" dirty="0" smtClean="0"/>
              <a:t>-oxidation of even numbered FAs, odd numbered FAs, and unsaturated FAs.</a:t>
            </a:r>
          </a:p>
          <a:p>
            <a:r>
              <a:rPr lang="en-US" dirty="0" smtClean="0"/>
              <a:t>Calculate the number of ATPs produced from a given FA.</a:t>
            </a:r>
          </a:p>
          <a:p>
            <a:r>
              <a:rPr lang="en-US" dirty="0" smtClean="0"/>
              <a:t>Describe ketone bodies and their role in the body.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79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Digestion and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TGs constitute 90% of dietary lipids and are the major form of metabolic energy storage. (review </a:t>
            </a:r>
            <a:r>
              <a:rPr lang="en-US" dirty="0" err="1" smtClean="0"/>
              <a:t>Ch</a:t>
            </a:r>
            <a:r>
              <a:rPr lang="en-US" dirty="0" smtClean="0"/>
              <a:t> 9)</a:t>
            </a:r>
          </a:p>
          <a:p>
            <a:r>
              <a:rPr lang="en-US" dirty="0" smtClean="0"/>
              <a:t>TGs are digested in the small intestine by pancreatic lipase</a:t>
            </a:r>
          </a:p>
          <a:p>
            <a:r>
              <a:rPr lang="en-US" dirty="0" smtClean="0"/>
              <a:t>Bile salts are used to help solubilize TGs for digestion</a:t>
            </a:r>
          </a:p>
          <a:p>
            <a:pPr lvl="1"/>
            <a:r>
              <a:rPr lang="en-US" dirty="0" smtClean="0"/>
              <a:t>Amphipathic cholesterol derivatives synthesized by the liver and stored in the gallbladder.</a:t>
            </a:r>
          </a:p>
        </p:txBody>
      </p:sp>
    </p:spTree>
    <p:extLst>
      <p:ext uri="{BB962C8B-B14F-4D97-AF65-F5344CB8AC3E}">
        <p14:creationId xmlns:p14="http://schemas.microsoft.com/office/powerpoint/2010/main" val="68885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Digestion and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partially digested fatty acids, mono and </a:t>
            </a:r>
            <a:r>
              <a:rPr lang="en-US" dirty="0" err="1" smtClean="0"/>
              <a:t>diacyl-glycerols</a:t>
            </a:r>
            <a:r>
              <a:rPr lang="en-US" dirty="0" smtClean="0"/>
              <a:t> are absorbed through the cell lining of the small intestines (also with the help of bile salts)</a:t>
            </a:r>
          </a:p>
          <a:p>
            <a:r>
              <a:rPr lang="en-US" dirty="0" smtClean="0"/>
              <a:t>Lipids are transported through the body as lipoproteins</a:t>
            </a:r>
          </a:p>
          <a:p>
            <a:pPr lvl="1"/>
            <a:r>
              <a:rPr lang="en-US" dirty="0" smtClean="0"/>
              <a:t>Chylomicrons – transports dietary fatty acids to muscle and adipose tissue and dietary cholesterol to the liver</a:t>
            </a:r>
          </a:p>
          <a:p>
            <a:pPr lvl="1"/>
            <a:r>
              <a:rPr lang="en-US" dirty="0" smtClean="0"/>
              <a:t>VLDL – transports endogenous TGs and Cholesterol</a:t>
            </a:r>
          </a:p>
          <a:p>
            <a:pPr lvl="1"/>
            <a:r>
              <a:rPr lang="en-US" dirty="0" smtClean="0"/>
              <a:t>IDL/LDL – after VLDL loses some TGs they begin to increase in density</a:t>
            </a:r>
          </a:p>
          <a:p>
            <a:pPr lvl="1"/>
            <a:r>
              <a:rPr lang="en-US" dirty="0" smtClean="0"/>
              <a:t>LDLs can then be taken up through endocytosis into cells needing cholesterol (through LDL receptors)</a:t>
            </a:r>
          </a:p>
          <a:p>
            <a:pPr lvl="1"/>
            <a:r>
              <a:rPr lang="en-US" dirty="0" smtClean="0"/>
              <a:t>HDL removes cholesterol from tissues and transports to the liver, the liver is the only organ capable of disposing of significant quantities of cholesterol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495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voet4_tab_20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777820"/>
            <a:ext cx="11160070" cy="537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4096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fig_20_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770" y="640170"/>
            <a:ext cx="6273800" cy="572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976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613064"/>
            <a:ext cx="9601196" cy="841663"/>
          </a:xfrm>
        </p:spPr>
        <p:txBody>
          <a:bodyPr/>
          <a:lstStyle/>
          <a:p>
            <a:r>
              <a:rPr lang="en-US" dirty="0" smtClean="0"/>
              <a:t>Fatty Acid Oxidation - Prep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141" y="1454727"/>
            <a:ext cx="9601196" cy="3318936"/>
          </a:xfrm>
        </p:spPr>
        <p:txBody>
          <a:bodyPr/>
          <a:lstStyle/>
          <a:p>
            <a:r>
              <a:rPr lang="en-US" dirty="0" err="1" smtClean="0"/>
              <a:t>Triacylglycerols</a:t>
            </a:r>
            <a:r>
              <a:rPr lang="en-US" dirty="0" smtClean="0"/>
              <a:t> stored in adipocytes are released for oxidative catabolism by hormone-sensitive lipase when energy is needed.</a:t>
            </a:r>
          </a:p>
          <a:p>
            <a:r>
              <a:rPr lang="en-US" dirty="0" smtClean="0"/>
              <a:t>To ready FA for oxidation, they are first activated by acyl-CoA synthases (located either in the ER or outer mitochondrial membrane)</a:t>
            </a:r>
          </a:p>
          <a:p>
            <a:pPr marL="0" indent="0">
              <a:buNone/>
            </a:pPr>
            <a:r>
              <a:rPr lang="en-US" dirty="0" smtClean="0"/>
              <a:t>Fatty Acid + CoA + ATP </a:t>
            </a:r>
            <a:r>
              <a:rPr lang="en-US" dirty="0" smtClean="0">
                <a:sym typeface="Wingdings" panose="05000000000000000000" pitchFamily="2" charset="2"/>
              </a:rPr>
              <a:t> Acyl-CoA + AMP + </a:t>
            </a:r>
            <a:r>
              <a:rPr lang="en-US" dirty="0" err="1" smtClean="0">
                <a:sym typeface="Wingdings" panose="05000000000000000000" pitchFamily="2" charset="2"/>
              </a:rPr>
              <a:t>PPi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Activated in the cytosol, Acyl-</a:t>
            </a:r>
            <a:r>
              <a:rPr lang="en-US" dirty="0" err="1" smtClean="0">
                <a:sym typeface="Wingdings" panose="05000000000000000000" pitchFamily="2" charset="2"/>
              </a:rPr>
              <a:t>CoAs</a:t>
            </a:r>
            <a:r>
              <a:rPr lang="en-US" dirty="0" smtClean="0">
                <a:sym typeface="Wingdings" panose="05000000000000000000" pitchFamily="2" charset="2"/>
              </a:rPr>
              <a:t> are brought into the mitochondria with carnitine.</a:t>
            </a:r>
            <a:endParaRPr lang="en-US" dirty="0"/>
          </a:p>
        </p:txBody>
      </p:sp>
      <p:pic>
        <p:nvPicPr>
          <p:cNvPr id="4" name="Picture 2" descr="figure 20-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88"/>
          <a:stretch/>
        </p:blipFill>
        <p:spPr bwMode="auto">
          <a:xfrm>
            <a:off x="3172143" y="4387786"/>
            <a:ext cx="5960427" cy="24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85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Oxidation degrades FA to Acetyl CoA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Acyl-CoA dehydrogenase creates a trans </a:t>
            </a:r>
            <a:r>
              <a:rPr lang="el-GR" dirty="0" smtClean="0"/>
              <a:t>αβ</a:t>
            </a:r>
            <a:r>
              <a:rPr lang="en-US" dirty="0" smtClean="0"/>
              <a:t> double bond, using FAD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Hydration of the double bond using </a:t>
            </a:r>
            <a:r>
              <a:rPr lang="en-US" dirty="0" err="1" smtClean="0"/>
              <a:t>enoyl</a:t>
            </a:r>
            <a:r>
              <a:rPr lang="en-US" dirty="0" smtClean="0"/>
              <a:t>-CoA </a:t>
            </a:r>
            <a:r>
              <a:rPr lang="en-US" dirty="0" err="1" smtClean="0"/>
              <a:t>hydratase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3-L-hydroxyacyl-CoA dehydrogenase (HAD) uses NAD+ to oxidize and form </a:t>
            </a:r>
            <a:r>
              <a:rPr lang="el-GR" dirty="0" smtClean="0"/>
              <a:t>β</a:t>
            </a:r>
            <a:r>
              <a:rPr lang="en-US" dirty="0" smtClean="0"/>
              <a:t>-</a:t>
            </a:r>
            <a:r>
              <a:rPr lang="en-US" dirty="0" err="1" smtClean="0"/>
              <a:t>ketoacyl</a:t>
            </a:r>
            <a:r>
              <a:rPr lang="en-US" dirty="0" smtClean="0"/>
              <a:t>-CoA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</a:t>
            </a:r>
            <a:r>
              <a:rPr lang="el-GR" dirty="0" smtClean="0"/>
              <a:t>α</a:t>
            </a:r>
            <a:r>
              <a:rPr lang="en-US" dirty="0" smtClean="0"/>
              <a:t>-C</a:t>
            </a:r>
            <a:r>
              <a:rPr lang="el-GR" dirty="0" smtClean="0"/>
              <a:t>β</a:t>
            </a:r>
            <a:r>
              <a:rPr lang="en-US" dirty="0" smtClean="0"/>
              <a:t> cleavage is catalyzed by </a:t>
            </a:r>
            <a:r>
              <a:rPr lang="el-GR" dirty="0" smtClean="0"/>
              <a:t>β</a:t>
            </a:r>
            <a:r>
              <a:rPr lang="en-US" dirty="0" smtClean="0"/>
              <a:t>-</a:t>
            </a:r>
            <a:r>
              <a:rPr lang="en-US" dirty="0" err="1" smtClean="0"/>
              <a:t>ketoacyl</a:t>
            </a:r>
            <a:r>
              <a:rPr lang="en-US" dirty="0" smtClean="0"/>
              <a:t>-CoA </a:t>
            </a:r>
            <a:r>
              <a:rPr lang="en-US" dirty="0" err="1" smtClean="0"/>
              <a:t>thiolase</a:t>
            </a:r>
            <a:r>
              <a:rPr lang="en-US" dirty="0" smtClean="0"/>
              <a:t> to form acetyl CoA and a new acyl-CoA containing two less C atoms.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843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fig_20_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85"/>
          <a:stretch/>
        </p:blipFill>
        <p:spPr bwMode="auto">
          <a:xfrm>
            <a:off x="2358390" y="274326"/>
            <a:ext cx="7082790" cy="658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37847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127</TotalTime>
  <Words>597</Words>
  <Application>Microsoft Office PowerPoint</Application>
  <PresentationFormat>Widescreen</PresentationFormat>
  <Paragraphs>43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Garamond</vt:lpstr>
      <vt:lpstr>Wingdings</vt:lpstr>
      <vt:lpstr>Organic</vt:lpstr>
      <vt:lpstr>Ch. 20 – Fatty Acid Metabolism Part I</vt:lpstr>
      <vt:lpstr>Learning Objectives</vt:lpstr>
      <vt:lpstr>Digestion and Transport</vt:lpstr>
      <vt:lpstr>Digestion and Transport</vt:lpstr>
      <vt:lpstr>PowerPoint Presentation</vt:lpstr>
      <vt:lpstr>PowerPoint Presentation</vt:lpstr>
      <vt:lpstr>Fatty Acid Oxidation - Prep</vt:lpstr>
      <vt:lpstr>Beta Oxidation degrades FA to Acetyl CoA</vt:lpstr>
      <vt:lpstr>PowerPoint Presentation</vt:lpstr>
      <vt:lpstr>Oxidation of unsaturated fatty acids</vt:lpstr>
      <vt:lpstr>PowerPoint Presentation</vt:lpstr>
      <vt:lpstr>Oxidation of odd-chain fatty acids</vt:lpstr>
      <vt:lpstr>Oxidation of FA is highly exergonic</vt:lpstr>
      <vt:lpstr>Ketone Bodies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20 – Fatty Acid Metabolism Part I</dc:title>
  <dc:creator>Kate</dc:creator>
  <cp:lastModifiedBy>Kate</cp:lastModifiedBy>
  <cp:revision>8</cp:revision>
  <dcterms:created xsi:type="dcterms:W3CDTF">2014-11-13T02:39:46Z</dcterms:created>
  <dcterms:modified xsi:type="dcterms:W3CDTF">2014-11-13T04:46:47Z</dcterms:modified>
</cp:coreProperties>
</file>