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45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20. Lipid Metabolism Part II - Biosynthesis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4,5 and 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374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Elongation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7437120" cy="4023360"/>
          </a:xfrm>
        </p:spPr>
        <p:txBody>
          <a:bodyPr/>
          <a:lstStyle/>
          <a:p>
            <a:r>
              <a:rPr lang="en-US" dirty="0" smtClean="0"/>
              <a:t>16:0 FA is converted to longer chain saturated FAs using </a:t>
            </a:r>
            <a:r>
              <a:rPr lang="en-US" dirty="0" err="1" smtClean="0"/>
              <a:t>elongases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Elongation occurs differently in mitochondria and ER. </a:t>
            </a:r>
          </a:p>
          <a:p>
            <a:r>
              <a:rPr lang="en-US" dirty="0" smtClean="0"/>
              <a:t>Mitochondrial elongation occurs very similar to opposite of </a:t>
            </a:r>
            <a:r>
              <a:rPr lang="el-GR" dirty="0" smtClean="0">
                <a:latin typeface="Calibri"/>
              </a:rPr>
              <a:t>β</a:t>
            </a:r>
            <a:r>
              <a:rPr lang="en-US" dirty="0" smtClean="0">
                <a:latin typeface="Calibri"/>
              </a:rPr>
              <a:t>-oxidation of FAs except that NADPH takes the place of FADH2 as the terminal </a:t>
            </a:r>
            <a:r>
              <a:rPr lang="en-US" dirty="0" err="1" smtClean="0">
                <a:latin typeface="Calibri"/>
              </a:rPr>
              <a:t>redoxcoenzyme</a:t>
            </a:r>
            <a:endParaRPr lang="en-US" dirty="0" smtClean="0">
              <a:latin typeface="Calibri"/>
            </a:endParaRPr>
          </a:p>
          <a:p>
            <a:r>
              <a:rPr lang="en-US" dirty="0" smtClean="0">
                <a:latin typeface="Calibri"/>
              </a:rPr>
              <a:t>ER elongation is similar to FA synthesis, except elongation occurs as its CoA derivative rather than ACP derivative.</a:t>
            </a:r>
            <a:endParaRPr lang="en-US" dirty="0"/>
          </a:p>
        </p:txBody>
      </p:sp>
      <p:pic>
        <p:nvPicPr>
          <p:cNvPr id="4" name="Picture 2" descr="voet4_fig_20_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30"/>
          <a:stretch/>
        </p:blipFill>
        <p:spPr bwMode="auto">
          <a:xfrm>
            <a:off x="8585199" y="203200"/>
            <a:ext cx="3413125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994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Unsaturation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 can become unsaturated using </a:t>
            </a:r>
            <a:r>
              <a:rPr lang="en-US" dirty="0" err="1" smtClean="0"/>
              <a:t>desaturases</a:t>
            </a:r>
            <a:r>
              <a:rPr lang="en-US" dirty="0" smtClean="0"/>
              <a:t>. Specific </a:t>
            </a:r>
            <a:r>
              <a:rPr lang="en-US" dirty="0" err="1" smtClean="0"/>
              <a:t>desaturases</a:t>
            </a:r>
            <a:r>
              <a:rPr lang="en-US" dirty="0" smtClean="0"/>
              <a:t> insert double bonds at either C9, C6, C5, or C4 and can only have more than one double bond if the first double bond is after 5 C from the end and additional double bonds can not be in conjugation.</a:t>
            </a:r>
          </a:p>
          <a:p>
            <a:r>
              <a:rPr lang="en-US" dirty="0" smtClean="0"/>
              <a:t>Certain poly-unsaturated FAs must be obtained from diet</a:t>
            </a:r>
            <a:endParaRPr lang="en-US" dirty="0"/>
          </a:p>
        </p:txBody>
      </p:sp>
      <p:pic>
        <p:nvPicPr>
          <p:cNvPr id="4" name="Picture 2" descr="voet4_figun_20_p6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1" y="3288586"/>
            <a:ext cx="6489700" cy="29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760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6603"/>
            <a:ext cx="5702300" cy="1450757"/>
          </a:xfrm>
        </p:spPr>
        <p:txBody>
          <a:bodyPr/>
          <a:lstStyle/>
          <a:p>
            <a:r>
              <a:rPr lang="en-US" dirty="0" smtClean="0"/>
              <a:t>FA are esterified to form TG/PL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11020"/>
            <a:ext cx="4064000" cy="4023360"/>
          </a:xfrm>
        </p:spPr>
        <p:txBody>
          <a:bodyPr/>
          <a:lstStyle/>
          <a:p>
            <a:r>
              <a:rPr lang="en-US" dirty="0" smtClean="0"/>
              <a:t>3 FA esters + glycerol = TG</a:t>
            </a:r>
          </a:p>
          <a:p>
            <a:r>
              <a:rPr lang="en-US" dirty="0" smtClean="0"/>
              <a:t>Catalyzed by glycerol-3-phosphate acyl </a:t>
            </a:r>
            <a:r>
              <a:rPr lang="en-US" dirty="0" err="1" smtClean="0"/>
              <a:t>transferase</a:t>
            </a:r>
            <a:r>
              <a:rPr lang="en-US" dirty="0" smtClean="0"/>
              <a:t> in mitochondria and ER or by </a:t>
            </a:r>
            <a:r>
              <a:rPr lang="en-US" dirty="0" err="1" smtClean="0"/>
              <a:t>dihydroxyacetone</a:t>
            </a:r>
            <a:r>
              <a:rPr lang="en-US" dirty="0" smtClean="0"/>
              <a:t> phosphate acyl </a:t>
            </a:r>
            <a:r>
              <a:rPr lang="en-US" dirty="0" err="1" smtClean="0"/>
              <a:t>transferase</a:t>
            </a:r>
            <a:r>
              <a:rPr lang="en-US" dirty="0" smtClean="0"/>
              <a:t> in ER or peroxisomes. </a:t>
            </a:r>
            <a:endParaRPr lang="en-US" dirty="0"/>
          </a:p>
        </p:txBody>
      </p:sp>
      <p:pic>
        <p:nvPicPr>
          <p:cNvPr id="4" name="Picture 2" descr="voet4_fig_20_2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36"/>
          <a:stretch/>
        </p:blipFill>
        <p:spPr bwMode="auto">
          <a:xfrm>
            <a:off x="4889500" y="91911"/>
            <a:ext cx="7302500" cy="667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681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of FA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mammals, glycogen and TGs are used as primary fuel for energy and are synthesized in times of plenty for future use. </a:t>
            </a:r>
          </a:p>
          <a:p>
            <a:r>
              <a:rPr lang="en-US" dirty="0" smtClean="0"/>
              <a:t>FA oxidation is controlled by the concentration of FA in the blood. </a:t>
            </a:r>
          </a:p>
          <a:p>
            <a:r>
              <a:rPr lang="en-US" dirty="0" smtClean="0"/>
              <a:t>Glucagon, epinephrine and </a:t>
            </a:r>
            <a:r>
              <a:rPr lang="en-US" dirty="0" err="1" smtClean="0"/>
              <a:t>norephinephrine</a:t>
            </a:r>
            <a:r>
              <a:rPr lang="en-US" dirty="0" smtClean="0"/>
              <a:t> (released in times of metabolic need) increase </a:t>
            </a:r>
            <a:r>
              <a:rPr lang="en-US" dirty="0" err="1" smtClean="0"/>
              <a:t>cAMP</a:t>
            </a:r>
            <a:r>
              <a:rPr lang="en-US" dirty="0" smtClean="0"/>
              <a:t> concentrations, which activates PKA, which phosphorylates hormone sensitive lipase and activates it.  Activation of lipase, increases the blood FA concentrations, activating </a:t>
            </a:r>
            <a:r>
              <a:rPr lang="el-GR" dirty="0" smtClean="0">
                <a:latin typeface="Calibri"/>
              </a:rPr>
              <a:t>β</a:t>
            </a:r>
            <a:r>
              <a:rPr lang="en-US" dirty="0" smtClean="0">
                <a:latin typeface="Calibri"/>
              </a:rPr>
              <a:t>-oxidation. </a:t>
            </a:r>
          </a:p>
          <a:p>
            <a:r>
              <a:rPr lang="en-US" dirty="0" smtClean="0">
                <a:latin typeface="Calibri"/>
              </a:rPr>
              <a:t>PKA also phosphorylates </a:t>
            </a:r>
            <a:r>
              <a:rPr lang="en-US" dirty="0" err="1" smtClean="0">
                <a:latin typeface="Calibri"/>
              </a:rPr>
              <a:t>acteyl</a:t>
            </a:r>
            <a:r>
              <a:rPr lang="en-US" dirty="0" smtClean="0">
                <a:latin typeface="Calibri"/>
              </a:rPr>
              <a:t>-CoA carboxylase which inhibits FA synthesis. </a:t>
            </a:r>
          </a:p>
          <a:p>
            <a:r>
              <a:rPr lang="en-US" dirty="0" smtClean="0">
                <a:latin typeface="Calibri"/>
              </a:rPr>
              <a:t>Insulin has the opposite effect.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138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voet4_fig_20_3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2"/>
          <a:stretch/>
        </p:blipFill>
        <p:spPr bwMode="auto">
          <a:xfrm>
            <a:off x="3530601" y="-51662"/>
            <a:ext cx="6015466" cy="690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716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of other lipids</a:t>
            </a:r>
            <a:endParaRPr lang="en-US" dirty="0"/>
          </a:p>
        </p:txBody>
      </p:sp>
      <p:pic>
        <p:nvPicPr>
          <p:cNvPr id="4" name="Picture 3" descr="figure 20-3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03"/>
          <a:stretch/>
        </p:blipFill>
        <p:spPr bwMode="auto">
          <a:xfrm>
            <a:off x="7531099" y="101599"/>
            <a:ext cx="4473759" cy="656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voet4_figun_20_p696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2019078"/>
            <a:ext cx="3454400" cy="4110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7874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figun_20_p696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279399"/>
            <a:ext cx="10147300" cy="3406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956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Compare and contrast FA break down and biosynthesis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Describe biosynthesis of FAs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Describe elongation and desaturation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Discuss the regulatory mechanisms involved in regulating FA metabolism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Give examples of how other lipids are synthesized from FAs.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Discuss how acetyl-CoA stored in the mitochondria are transported into the cytosol for FA synthesis. </a:t>
            </a:r>
          </a:p>
        </p:txBody>
      </p:sp>
    </p:spTree>
    <p:extLst>
      <p:ext uri="{BB962C8B-B14F-4D97-AF65-F5344CB8AC3E}">
        <p14:creationId xmlns:p14="http://schemas.microsoft.com/office/powerpoint/2010/main" val="266551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Fatty Acid Biosynthesis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Fatty Acid biosynthesis is the condensation of C2 units to form an acyl chain.</a:t>
            </a:r>
          </a:p>
          <a:p>
            <a:r>
              <a:rPr lang="en-US" dirty="0" smtClean="0"/>
              <a:t>Requires acetyl-CoA, bicarbonate, and </a:t>
            </a:r>
            <a:r>
              <a:rPr lang="en-US" dirty="0" err="1" smtClean="0"/>
              <a:t>malonyl</a:t>
            </a:r>
            <a:r>
              <a:rPr lang="en-US" dirty="0" smtClean="0"/>
              <a:t>-CoA as an intermediate. </a:t>
            </a:r>
            <a:endParaRPr lang="en-US" dirty="0"/>
          </a:p>
        </p:txBody>
      </p:sp>
      <p:pic>
        <p:nvPicPr>
          <p:cNvPr id="4" name="Picture 2" descr="voet4_fig_20_2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56"/>
          <a:stretch/>
        </p:blipFill>
        <p:spPr bwMode="auto">
          <a:xfrm>
            <a:off x="2663538" y="2822987"/>
            <a:ext cx="6437836" cy="3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629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Mitochondrial acetyl-CoA is transported into the cytosol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5677593" cy="4023360"/>
          </a:xfrm>
        </p:spPr>
        <p:txBody>
          <a:bodyPr/>
          <a:lstStyle/>
          <a:p>
            <a:r>
              <a:rPr lang="en-US" dirty="0" err="1" smtClean="0"/>
              <a:t>Actyl</a:t>
            </a:r>
            <a:r>
              <a:rPr lang="en-US" dirty="0" smtClean="0"/>
              <a:t>-CoA generated in the mitochondria from oxidative decarboxylation of pyruvate must be transported into the cytosol if it is to be used in FA biosynthesis. </a:t>
            </a:r>
          </a:p>
          <a:p>
            <a:endParaRPr lang="en-US" dirty="0"/>
          </a:p>
          <a:p>
            <a:r>
              <a:rPr lang="en-US" dirty="0" err="1" smtClean="0"/>
              <a:t>Actyl</a:t>
            </a:r>
            <a:r>
              <a:rPr lang="en-US" dirty="0" smtClean="0"/>
              <a:t>-CoA enters into the cytosol as citrate through a transport protein, ATP is then used to regenerate </a:t>
            </a:r>
            <a:r>
              <a:rPr lang="en-US" dirty="0" err="1" smtClean="0"/>
              <a:t>Actyl</a:t>
            </a:r>
            <a:r>
              <a:rPr lang="en-US" dirty="0" smtClean="0"/>
              <a:t>-CoA from citrate, forming oxaloacetate.</a:t>
            </a:r>
          </a:p>
          <a:p>
            <a:endParaRPr lang="en-US" dirty="0"/>
          </a:p>
          <a:p>
            <a:r>
              <a:rPr lang="en-US" dirty="0" err="1" smtClean="0"/>
              <a:t>Malonyl</a:t>
            </a:r>
            <a:r>
              <a:rPr lang="en-US" dirty="0" smtClean="0"/>
              <a:t>-CoA inhibits transport of fatty acyl-CoA into the mitochondria to reduce further FA oxidation</a:t>
            </a:r>
            <a:endParaRPr lang="en-US" dirty="0"/>
          </a:p>
        </p:txBody>
      </p:sp>
      <p:pic>
        <p:nvPicPr>
          <p:cNvPr id="4" name="Picture 3" descr="figure 20-2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18"/>
          <a:stretch/>
        </p:blipFill>
        <p:spPr bwMode="auto">
          <a:xfrm>
            <a:off x="6774873" y="1160631"/>
            <a:ext cx="4384964" cy="561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210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 biosynthesis – making </a:t>
            </a:r>
            <a:r>
              <a:rPr lang="en-US" dirty="0" err="1" smtClean="0"/>
              <a:t>malonyl</a:t>
            </a:r>
            <a:r>
              <a:rPr lang="en-US" dirty="0" smtClean="0"/>
              <a:t>-CoA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Acetyl-CoA carboxylase (first committed step) is activated by CO2 from bicarbonate, then carboxylates acetyl-CoA to form </a:t>
            </a:r>
            <a:r>
              <a:rPr lang="en-US" dirty="0" err="1" smtClean="0"/>
              <a:t>malonyl</a:t>
            </a:r>
            <a:r>
              <a:rPr lang="en-US" dirty="0" smtClean="0"/>
              <a:t>-CoA.</a:t>
            </a:r>
          </a:p>
          <a:p>
            <a:r>
              <a:rPr lang="en-US" dirty="0" smtClean="0"/>
              <a:t>Controlled </a:t>
            </a:r>
            <a:r>
              <a:rPr lang="en-US" dirty="0" err="1" smtClean="0"/>
              <a:t>allosterically</a:t>
            </a:r>
            <a:r>
              <a:rPr lang="en-US" dirty="0" smtClean="0"/>
              <a:t> – stimulated by citrate, inhibited by long chain fatty acyl-</a:t>
            </a:r>
            <a:r>
              <a:rPr lang="en-US" dirty="0" err="1" smtClean="0"/>
              <a:t>CoAs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Controlled hormonally – glucagon and epinephrine promote phosphorylation which inhibits the enzyme, while insulin promotes </a:t>
            </a:r>
            <a:r>
              <a:rPr lang="en-US" dirty="0" err="1" smtClean="0"/>
              <a:t>dephosphorylation</a:t>
            </a:r>
            <a:r>
              <a:rPr lang="en-US" dirty="0" smtClean="0"/>
              <a:t> which activates the enzyme.</a:t>
            </a:r>
          </a:p>
          <a:p>
            <a:endParaRPr lang="en-US" dirty="0"/>
          </a:p>
        </p:txBody>
      </p:sp>
      <p:pic>
        <p:nvPicPr>
          <p:cNvPr id="4" name="Picture 2" descr="voet4_figun_20_p6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27" y="3857414"/>
            <a:ext cx="8531225" cy="229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566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16697"/>
          </a:xfrm>
        </p:spPr>
        <p:txBody>
          <a:bodyPr/>
          <a:lstStyle/>
          <a:p>
            <a:r>
              <a:rPr lang="en-US" dirty="0" smtClean="0"/>
              <a:t>Fatty Acid Synthase catalyzes 7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3919220" cy="402336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Acteyl</a:t>
            </a:r>
            <a:r>
              <a:rPr lang="en-US" dirty="0"/>
              <a:t>-</a:t>
            </a:r>
            <a:r>
              <a:rPr lang="en-US" dirty="0" smtClean="0"/>
              <a:t>CoA and </a:t>
            </a:r>
            <a:r>
              <a:rPr lang="en-US" dirty="0" err="1" smtClean="0"/>
              <a:t>malonyl</a:t>
            </a:r>
            <a:r>
              <a:rPr lang="en-US" dirty="0" smtClean="0"/>
              <a:t>-CoA condense to form fatty acids, takes 7 reactions, governed by the enzyme complex FA synthase</a:t>
            </a:r>
          </a:p>
          <a:p>
            <a:r>
              <a:rPr lang="en-US" dirty="0" smtClean="0"/>
              <a:t>1a. As the FA chain is growing, it is anchored to acyl-carrier protein (ACP)</a:t>
            </a:r>
          </a:p>
          <a:p>
            <a:r>
              <a:rPr lang="en-US" dirty="0" smtClean="0"/>
              <a:t>1b. Transfers </a:t>
            </a:r>
            <a:r>
              <a:rPr lang="en-US" dirty="0" err="1" smtClean="0"/>
              <a:t>malonyl</a:t>
            </a:r>
            <a:r>
              <a:rPr lang="en-US" dirty="0"/>
              <a:t> </a:t>
            </a:r>
            <a:r>
              <a:rPr lang="en-US" dirty="0" smtClean="0"/>
              <a:t>from CoA to ACP.</a:t>
            </a:r>
          </a:p>
          <a:p>
            <a:r>
              <a:rPr lang="en-US" dirty="0" smtClean="0"/>
              <a:t>2a. Acetyl is transferred from ACP to </a:t>
            </a:r>
            <a:r>
              <a:rPr lang="en-US" dirty="0" err="1" smtClean="0"/>
              <a:t>Cys</a:t>
            </a:r>
            <a:r>
              <a:rPr lang="en-US" dirty="0" smtClean="0"/>
              <a:t> residue of KS</a:t>
            </a:r>
          </a:p>
          <a:p>
            <a:r>
              <a:rPr lang="en-US" dirty="0" smtClean="0"/>
              <a:t>2b. </a:t>
            </a:r>
            <a:r>
              <a:rPr lang="en-US" dirty="0" err="1" smtClean="0"/>
              <a:t>Malonyl</a:t>
            </a:r>
            <a:r>
              <a:rPr lang="en-US" dirty="0" smtClean="0"/>
              <a:t>-ACP is </a:t>
            </a:r>
            <a:r>
              <a:rPr lang="en-US" dirty="0" err="1" smtClean="0"/>
              <a:t>decarboxylated</a:t>
            </a:r>
            <a:r>
              <a:rPr lang="en-US" dirty="0" smtClean="0"/>
              <a:t> and the resulting </a:t>
            </a:r>
            <a:r>
              <a:rPr lang="en-US" dirty="0" err="1" smtClean="0"/>
              <a:t>carboanion</a:t>
            </a:r>
            <a:r>
              <a:rPr lang="en-US" dirty="0" smtClean="0"/>
              <a:t> attacks the acetyl </a:t>
            </a:r>
            <a:r>
              <a:rPr lang="en-US" dirty="0" err="1" smtClean="0"/>
              <a:t>thioester</a:t>
            </a:r>
            <a:r>
              <a:rPr lang="en-US" dirty="0" smtClean="0"/>
              <a:t> to form 4 carbon </a:t>
            </a:r>
            <a:r>
              <a:rPr lang="en-US" dirty="0" err="1" smtClean="0"/>
              <a:t>acetoacyl</a:t>
            </a:r>
            <a:r>
              <a:rPr lang="en-US" dirty="0" smtClean="0"/>
              <a:t>-ACP</a:t>
            </a:r>
            <a:endParaRPr lang="en-US" dirty="0" smtClean="0"/>
          </a:p>
        </p:txBody>
      </p:sp>
      <p:pic>
        <p:nvPicPr>
          <p:cNvPr id="4" name="Picture 3" descr="figure 20-2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795"/>
          <a:stretch/>
        </p:blipFill>
        <p:spPr bwMode="auto">
          <a:xfrm>
            <a:off x="5456239" y="918246"/>
            <a:ext cx="5897562" cy="345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voet4_figun_20_p68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42"/>
          <a:stretch/>
        </p:blipFill>
        <p:spPr bwMode="auto">
          <a:xfrm>
            <a:off x="9906000" y="3052352"/>
            <a:ext cx="1892233" cy="302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18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998720" cy="4023360"/>
          </a:xfrm>
        </p:spPr>
        <p:txBody>
          <a:bodyPr/>
          <a:lstStyle/>
          <a:p>
            <a:r>
              <a:rPr lang="en-US" dirty="0" smtClean="0"/>
              <a:t>3-5. Two reductions and a dehydration convert the </a:t>
            </a:r>
            <a:r>
              <a:rPr lang="el-GR" dirty="0" smtClean="0">
                <a:latin typeface="Calibri"/>
              </a:rPr>
              <a:t>β</a:t>
            </a:r>
            <a:r>
              <a:rPr lang="en-US" dirty="0" err="1" smtClean="0">
                <a:latin typeface="Calibri"/>
              </a:rPr>
              <a:t>keto</a:t>
            </a:r>
            <a:r>
              <a:rPr lang="en-US" dirty="0" smtClean="0">
                <a:latin typeface="Calibri"/>
              </a:rPr>
              <a:t> group to an alkyl group. Uses coenzyme NADPH</a:t>
            </a:r>
          </a:p>
          <a:p>
            <a:r>
              <a:rPr lang="en-US" dirty="0" smtClean="0">
                <a:latin typeface="Calibri"/>
              </a:rPr>
              <a:t>At this point the acetyl group has been extended by 2 carbon units</a:t>
            </a:r>
            <a:endParaRPr lang="en-US" dirty="0">
              <a:latin typeface="Calibri"/>
            </a:endParaRP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97280" y="286603"/>
            <a:ext cx="10058400" cy="7166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Fatty Acid Synthase catalyzes 7 reactions</a:t>
            </a:r>
            <a:endParaRPr lang="en-US" dirty="0"/>
          </a:p>
        </p:txBody>
      </p:sp>
      <p:pic>
        <p:nvPicPr>
          <p:cNvPr id="5" name="Picture 3" descr="figure 20-2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02" b="22638"/>
          <a:stretch/>
        </p:blipFill>
        <p:spPr bwMode="auto">
          <a:xfrm>
            <a:off x="6096000" y="1981200"/>
            <a:ext cx="549217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024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998720" cy="4023360"/>
          </a:xfrm>
        </p:spPr>
        <p:txBody>
          <a:bodyPr/>
          <a:lstStyle/>
          <a:p>
            <a:r>
              <a:rPr lang="en-US" dirty="0" err="1" smtClean="0"/>
              <a:t>Butyryl</a:t>
            </a:r>
            <a:r>
              <a:rPr lang="en-US" dirty="0"/>
              <a:t> </a:t>
            </a:r>
            <a:r>
              <a:rPr lang="en-US" dirty="0" smtClean="0"/>
              <a:t>is transferred from ACP to the </a:t>
            </a:r>
            <a:r>
              <a:rPr lang="en-US" dirty="0" err="1" smtClean="0"/>
              <a:t>cystine</a:t>
            </a:r>
            <a:r>
              <a:rPr lang="en-US" dirty="0" smtClean="0"/>
              <a:t> residue of KS (step 2a) and the cycle repeats (6 more times for 16:0 FA).</a:t>
            </a:r>
          </a:p>
          <a:p>
            <a:r>
              <a:rPr lang="en-US" dirty="0" smtClean="0"/>
              <a:t>6. After enough cycles, the </a:t>
            </a:r>
            <a:r>
              <a:rPr lang="en-US" dirty="0" err="1" smtClean="0"/>
              <a:t>thioester</a:t>
            </a:r>
            <a:r>
              <a:rPr lang="en-US" dirty="0" smtClean="0"/>
              <a:t> bond is hydrolyzed by TE</a:t>
            </a:r>
          </a:p>
          <a:p>
            <a:endParaRPr lang="en-US" dirty="0"/>
          </a:p>
          <a:p>
            <a:r>
              <a:rPr lang="en-US" dirty="0" smtClean="0"/>
              <a:t>Note – the FA grows from the </a:t>
            </a:r>
            <a:r>
              <a:rPr lang="en-US" dirty="0" err="1" smtClean="0"/>
              <a:t>thioester</a:t>
            </a:r>
            <a:r>
              <a:rPr lang="en-US" dirty="0" smtClean="0"/>
              <a:t> end, not the methyl end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97280" y="286603"/>
            <a:ext cx="10058400" cy="7166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Fatty Acid Synthase catalyzes 7 reactions</a:t>
            </a:r>
            <a:endParaRPr lang="en-US" dirty="0"/>
          </a:p>
        </p:txBody>
      </p:sp>
      <p:pic>
        <p:nvPicPr>
          <p:cNvPr id="5" name="Picture 3" descr="figure 20-2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69" b="5309"/>
          <a:stretch/>
        </p:blipFill>
        <p:spPr bwMode="auto">
          <a:xfrm>
            <a:off x="6215380" y="2133600"/>
            <a:ext cx="5492175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408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 synthase</a:t>
            </a:r>
            <a:endParaRPr lang="en-US" dirty="0"/>
          </a:p>
        </p:txBody>
      </p:sp>
      <p:pic>
        <p:nvPicPr>
          <p:cNvPr id="4" name="Picture 2" descr="voet4_fig_20_27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" t="356" r="-149" b="24898"/>
          <a:stretch/>
        </p:blipFill>
        <p:spPr bwMode="auto">
          <a:xfrm>
            <a:off x="2265363" y="97917"/>
            <a:ext cx="8534400" cy="1006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20_27b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5"/>
          <a:stretch/>
        </p:blipFill>
        <p:spPr bwMode="auto">
          <a:xfrm>
            <a:off x="6731000" y="1101935"/>
            <a:ext cx="4826000" cy="570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4400" y="2349500"/>
            <a:ext cx="4699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Dimer – able to synthesize two FA simultaneously</a:t>
            </a:r>
          </a:p>
          <a:p>
            <a:endParaRPr lang="en-US" dirty="0"/>
          </a:p>
          <a:p>
            <a:r>
              <a:rPr lang="en-US" dirty="0" smtClean="0"/>
              <a:t>In well nourished individuals, FA synthase operates at a slow rate. Certain tissues, especially cancers, express high levels of FA synthase and produce FAs at high rates. </a:t>
            </a:r>
          </a:p>
          <a:p>
            <a:endParaRPr lang="en-US" dirty="0"/>
          </a:p>
          <a:p>
            <a:r>
              <a:rPr lang="en-US" dirty="0" smtClean="0"/>
              <a:t>The antibacterial agent – </a:t>
            </a:r>
            <a:r>
              <a:rPr lang="en-US" dirty="0" err="1" smtClean="0"/>
              <a:t>Triclosan</a:t>
            </a:r>
            <a:r>
              <a:rPr lang="en-US" dirty="0" smtClean="0"/>
              <a:t> is a FA synthase inhibitor in bacteria.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89710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317</TotalTime>
  <Words>732</Words>
  <Application>Microsoft Office PowerPoint</Application>
  <PresentationFormat>Custom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Retrospect</vt:lpstr>
      <vt:lpstr>Ch 20. Lipid Metabolism Part II - Biosynthesis</vt:lpstr>
      <vt:lpstr>Learning Objectives</vt:lpstr>
      <vt:lpstr>Fatty Acid Biosynthesis</vt:lpstr>
      <vt:lpstr>Mitochondrial acetyl-CoA is transported into the cytosol</vt:lpstr>
      <vt:lpstr>FA biosynthesis – making malonyl-CoA</vt:lpstr>
      <vt:lpstr>Fatty Acid Synthase catalyzes 7 reactions</vt:lpstr>
      <vt:lpstr>PowerPoint Presentation</vt:lpstr>
      <vt:lpstr>PowerPoint Presentation</vt:lpstr>
      <vt:lpstr>FA synthase</vt:lpstr>
      <vt:lpstr>Elongation</vt:lpstr>
      <vt:lpstr>Unsaturation</vt:lpstr>
      <vt:lpstr>FA are esterified to form TG/PL</vt:lpstr>
      <vt:lpstr>Regulation of FA metabolism</vt:lpstr>
      <vt:lpstr>PowerPoint Presentation</vt:lpstr>
      <vt:lpstr>Synthesis of other lipids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20. Lipid Metabolism Part II - Biosynthesis</dc:title>
  <dc:creator>Hayden, Katherine Leigh</dc:creator>
  <cp:lastModifiedBy>Kate Hayden</cp:lastModifiedBy>
  <cp:revision>11</cp:revision>
  <dcterms:created xsi:type="dcterms:W3CDTF">2014-11-14T16:56:06Z</dcterms:created>
  <dcterms:modified xsi:type="dcterms:W3CDTF">2014-11-15T19:39:28Z</dcterms:modified>
</cp:coreProperties>
</file>