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85D38CE-D040-4488-93D5-33CF731AC382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693E6B-BE32-475F-B4CA-2EC6123CC2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21 Amino Acid Metabolism, Part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Catabolism</a:t>
            </a:r>
          </a:p>
          <a:p>
            <a:r>
              <a:rPr lang="en-US" dirty="0" smtClean="0"/>
              <a:t>Sec 1,2,3 and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992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Deamination of Amino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Glutamate’s amino group can then be transferred to oxaloacetate making aspartate</a:t>
            </a:r>
            <a:endParaRPr lang="en-US" dirty="0"/>
          </a:p>
        </p:txBody>
      </p:sp>
      <p:pic>
        <p:nvPicPr>
          <p:cNvPr id="4" name="Picture 2" descr="voet4_figun_21_p71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5753100" cy="311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56388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enzymes that govern these reactions are called aminotransferases or transaminases and require PLP (derivative of vitamin B6)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4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1_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984" y="396377"/>
            <a:ext cx="5594350" cy="644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1162"/>
            <a:ext cx="3111784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Deamination of Amino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3416584" cy="4876800"/>
          </a:xfrm>
        </p:spPr>
        <p:txBody>
          <a:bodyPr/>
          <a:lstStyle/>
          <a:p>
            <a:r>
              <a:rPr lang="en-US" dirty="0" smtClean="0"/>
              <a:t>This reaction occurs in two stages – conversion of amino acid to a </a:t>
            </a:r>
            <a:r>
              <a:rPr lang="en-US" dirty="0" err="1" smtClean="0"/>
              <a:t>keto</a:t>
            </a:r>
            <a:r>
              <a:rPr lang="en-US" dirty="0" smtClean="0"/>
              <a:t> acid, followed by conversion of </a:t>
            </a:r>
            <a:r>
              <a:rPr lang="el-GR" dirty="0" smtClean="0">
                <a:latin typeface="Calibri"/>
              </a:rPr>
              <a:t>α</a:t>
            </a:r>
            <a:r>
              <a:rPr lang="en-US" dirty="0" err="1" smtClean="0"/>
              <a:t>keto</a:t>
            </a:r>
            <a:r>
              <a:rPr lang="en-US" dirty="0" smtClean="0"/>
              <a:t> acid to an amino acid. And utilizes a Schiff base reaction.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086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Glutamate can be </a:t>
            </a:r>
            <a:r>
              <a:rPr lang="en-US" dirty="0" err="1" smtClean="0"/>
              <a:t>oxidatively</a:t>
            </a:r>
            <a:r>
              <a:rPr lang="en-US" dirty="0" smtClean="0"/>
              <a:t> </a:t>
            </a:r>
            <a:r>
              <a:rPr lang="en-US" dirty="0" err="1" smtClean="0"/>
              <a:t>deaminated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Glutamate dehydrogenase (GDH) can remove the ammonia group from glutamate yielding ammonia and </a:t>
            </a:r>
            <a:r>
              <a:rPr lang="el-GR" dirty="0" smtClean="0">
                <a:latin typeface="Calibri"/>
              </a:rPr>
              <a:t>α</a:t>
            </a:r>
            <a:r>
              <a:rPr lang="en-US" dirty="0" smtClean="0"/>
              <a:t>–</a:t>
            </a:r>
            <a:r>
              <a:rPr lang="en-US" dirty="0" err="1" smtClean="0"/>
              <a:t>ketoglutarate</a:t>
            </a:r>
            <a:r>
              <a:rPr lang="en-US" dirty="0" smtClean="0"/>
              <a:t> for use in additional transamination reactions.</a:t>
            </a:r>
          </a:p>
          <a:p>
            <a:r>
              <a:rPr lang="en-US" dirty="0" smtClean="0"/>
              <a:t>Found in the mitochondria</a:t>
            </a:r>
          </a:p>
          <a:p>
            <a:r>
              <a:rPr lang="en-US" dirty="0" smtClean="0"/>
              <a:t>Can accept either NAD+ or NADP+ as its redox coenzyme</a:t>
            </a:r>
          </a:p>
          <a:p>
            <a:r>
              <a:rPr lang="en-US" dirty="0" smtClean="0"/>
              <a:t>Inhibited by GTP and NADH, activated by ADP and NAD+</a:t>
            </a:r>
            <a:endParaRPr lang="en-US" dirty="0"/>
          </a:p>
        </p:txBody>
      </p:sp>
      <p:pic>
        <p:nvPicPr>
          <p:cNvPr id="4" name="Picture 2" descr="voet4_figun_21_p7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97" y="4876800"/>
            <a:ext cx="8531225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124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Urea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Excess ammonia is removed via urea</a:t>
            </a:r>
          </a:p>
          <a:p>
            <a:r>
              <a:rPr lang="en-US" dirty="0" smtClean="0"/>
              <a:t>Urea is formed in the liver by enzymes of the urea cycle, secreted into the blood stream, sequestered in the kidneys and excreted in urine.</a:t>
            </a:r>
            <a:endParaRPr lang="en-US" dirty="0"/>
          </a:p>
        </p:txBody>
      </p:sp>
      <p:pic>
        <p:nvPicPr>
          <p:cNvPr id="4" name="Picture 2" descr="voet4_figun_21_p723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3276600"/>
            <a:ext cx="4228658" cy="344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261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Carbonyl Phosphate </a:t>
            </a:r>
            <a:r>
              <a:rPr lang="en-US" dirty="0" err="1" smtClean="0"/>
              <a:t>Synthetase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CPS (not technically a member of the urea cycle) catalyzes the condensation of NH</a:t>
            </a:r>
            <a:r>
              <a:rPr lang="en-US" baseline="-25000" dirty="0" smtClean="0"/>
              <a:t>3</a:t>
            </a:r>
            <a:r>
              <a:rPr lang="en-US" dirty="0" smtClean="0"/>
              <a:t> and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to form </a:t>
            </a:r>
            <a:r>
              <a:rPr lang="en-US" dirty="0" err="1" smtClean="0"/>
              <a:t>carbamoly</a:t>
            </a:r>
            <a:r>
              <a:rPr lang="en-US" dirty="0" smtClean="0"/>
              <a:t> phosphate.</a:t>
            </a:r>
          </a:p>
          <a:p>
            <a:r>
              <a:rPr lang="en-US" dirty="0" smtClean="0"/>
              <a:t>Requires two ATP</a:t>
            </a:r>
            <a:endParaRPr lang="en-US" dirty="0"/>
          </a:p>
        </p:txBody>
      </p:sp>
      <p:pic>
        <p:nvPicPr>
          <p:cNvPr id="4" name="Picture 2" descr="voet4_fig_21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1" y="3581400"/>
            <a:ext cx="8531225" cy="266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03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Ornithine </a:t>
            </a:r>
            <a:r>
              <a:rPr lang="en-US" dirty="0" err="1" smtClean="0"/>
              <a:t>transcarbamolyase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Transfers </a:t>
            </a:r>
            <a:r>
              <a:rPr lang="en-US" dirty="0" err="1" smtClean="0"/>
              <a:t>carbamoyl</a:t>
            </a:r>
            <a:r>
              <a:rPr lang="en-US" dirty="0" smtClean="0"/>
              <a:t> group of </a:t>
            </a:r>
            <a:r>
              <a:rPr lang="en-US" dirty="0" err="1" smtClean="0"/>
              <a:t>carbamoyl</a:t>
            </a:r>
            <a:r>
              <a:rPr lang="en-US" dirty="0" smtClean="0"/>
              <a:t> phosphate to ornithine to yield </a:t>
            </a:r>
            <a:r>
              <a:rPr lang="en-US" dirty="0" err="1" smtClean="0"/>
              <a:t>citrulline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reaction occurs in the mitochondria and must be transported out to finish the urea cycle</a:t>
            </a:r>
            <a:endParaRPr lang="en-US" dirty="0"/>
          </a:p>
        </p:txBody>
      </p:sp>
      <p:pic>
        <p:nvPicPr>
          <p:cNvPr id="4" name="Picture 2" descr="voet4_fig_21_09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8" r="32992" b="73091"/>
          <a:stretch/>
        </p:blipFill>
        <p:spPr bwMode="auto">
          <a:xfrm>
            <a:off x="2899012" y="3657600"/>
            <a:ext cx="3982317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65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Argininosuccinate</a:t>
            </a:r>
            <a:r>
              <a:rPr lang="en-US" dirty="0" smtClean="0"/>
              <a:t> </a:t>
            </a:r>
            <a:r>
              <a:rPr lang="en-US" dirty="0" err="1" smtClean="0"/>
              <a:t>Synthetase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Inserts a second nitrogen atom by condensation of </a:t>
            </a:r>
            <a:r>
              <a:rPr lang="en-US" dirty="0" err="1" smtClean="0"/>
              <a:t>citrulline’s</a:t>
            </a:r>
            <a:r>
              <a:rPr lang="en-US" dirty="0" smtClean="0"/>
              <a:t> </a:t>
            </a:r>
            <a:r>
              <a:rPr lang="en-US" dirty="0" err="1" smtClean="0"/>
              <a:t>ureido</a:t>
            </a:r>
            <a:r>
              <a:rPr lang="en-US" dirty="0" smtClean="0"/>
              <a:t> group with an aspartate amino group. Uses ATP </a:t>
            </a:r>
            <a:r>
              <a:rPr lang="en-US" dirty="0" smtClean="0">
                <a:sym typeface="Wingdings" panose="05000000000000000000" pitchFamily="2" charset="2"/>
              </a:rPr>
              <a:t> AMP + </a:t>
            </a:r>
            <a:r>
              <a:rPr lang="en-US" dirty="0" err="1" smtClean="0">
                <a:sym typeface="Wingdings" panose="05000000000000000000" pitchFamily="2" charset="2"/>
              </a:rPr>
              <a:t>PPi</a:t>
            </a:r>
            <a:endParaRPr lang="en-US" dirty="0"/>
          </a:p>
        </p:txBody>
      </p:sp>
      <p:pic>
        <p:nvPicPr>
          <p:cNvPr id="4" name="Picture 2" descr="voet4_fig_21_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7" y="3465322"/>
            <a:ext cx="853122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190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Argininosuccinase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Catalyzes the elimination of </a:t>
            </a:r>
            <a:r>
              <a:rPr lang="en-US" dirty="0" err="1" smtClean="0"/>
              <a:t>fumarate</a:t>
            </a:r>
            <a:r>
              <a:rPr lang="en-US" dirty="0" smtClean="0"/>
              <a:t>, leaving arginine. </a:t>
            </a:r>
            <a:r>
              <a:rPr lang="en-US" dirty="0" err="1" smtClean="0"/>
              <a:t>Fumarate</a:t>
            </a:r>
            <a:r>
              <a:rPr lang="en-US" dirty="0" smtClean="0"/>
              <a:t> is then converted to oxaloacetate and </a:t>
            </a:r>
            <a:r>
              <a:rPr lang="en-US" dirty="0" err="1" smtClean="0"/>
              <a:t>oaa</a:t>
            </a:r>
            <a:r>
              <a:rPr lang="en-US" dirty="0" smtClean="0"/>
              <a:t> can then be used for </a:t>
            </a:r>
            <a:r>
              <a:rPr lang="en-US" dirty="0" err="1" smtClean="0"/>
              <a:t>gluconeogensis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2" descr="voet4_fig_21_09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37"/>
          <a:stretch/>
        </p:blipFill>
        <p:spPr bwMode="auto">
          <a:xfrm>
            <a:off x="1524000" y="3124200"/>
            <a:ext cx="6405563" cy="322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886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Arginase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Hydrolysis of arginine to yield urea and regenerate ornithine.</a:t>
            </a:r>
            <a:endParaRPr lang="en-US" dirty="0"/>
          </a:p>
        </p:txBody>
      </p:sp>
      <p:pic>
        <p:nvPicPr>
          <p:cNvPr id="4" name="Picture 2" descr="voet4_fig_21_09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71" r="64951" b="27788"/>
          <a:stretch/>
        </p:blipFill>
        <p:spPr bwMode="auto">
          <a:xfrm>
            <a:off x="4953000" y="2209800"/>
            <a:ext cx="2778457" cy="439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2895600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Urea Cycle Regulation:</a:t>
            </a:r>
          </a:p>
          <a:p>
            <a:r>
              <a:rPr lang="en-US" dirty="0" smtClean="0"/>
              <a:t>CPS is activated by n-</a:t>
            </a:r>
            <a:r>
              <a:rPr lang="en-US" dirty="0" err="1" smtClean="0"/>
              <a:t>acetylglutamate</a:t>
            </a:r>
            <a:r>
              <a:rPr lang="en-US" dirty="0" smtClean="0"/>
              <a:t> (metabolite in amino acid degradation).</a:t>
            </a:r>
          </a:p>
          <a:p>
            <a:r>
              <a:rPr lang="en-US" dirty="0" smtClean="0"/>
              <a:t>The other enzymes are controlled by their substrate concentrations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6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_21_09_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5"/>
          <a:stretch/>
        </p:blipFill>
        <p:spPr bwMode="auto">
          <a:xfrm>
            <a:off x="994902" y="0"/>
            <a:ext cx="72640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704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various stages of protein degradation at the </a:t>
            </a:r>
            <a:r>
              <a:rPr lang="en-US" dirty="0" err="1" smtClean="0"/>
              <a:t>oligo</a:t>
            </a:r>
            <a:r>
              <a:rPr lang="en-US" dirty="0" smtClean="0"/>
              <a:t> level, and amino acid level. Compare and contrast the difference in how dietary proteins and biosynthesized proteins are broken down.</a:t>
            </a:r>
          </a:p>
          <a:p>
            <a:r>
              <a:rPr lang="en-US" dirty="0" smtClean="0"/>
              <a:t>Discuss the role of ubiquitin</a:t>
            </a:r>
          </a:p>
          <a:p>
            <a:r>
              <a:rPr lang="en-US" dirty="0" smtClean="0"/>
              <a:t>Discuss how excess nitrogen is removed from the body</a:t>
            </a:r>
          </a:p>
          <a:p>
            <a:r>
              <a:rPr lang="en-US" dirty="0" smtClean="0"/>
              <a:t>Explain and discuss the urea cycle, including how it is regulated</a:t>
            </a:r>
          </a:p>
          <a:p>
            <a:r>
              <a:rPr lang="en-US" dirty="0" smtClean="0"/>
              <a:t>Categorize the standard amino acids by their metabolic end products in catabolism. Discuss how these metabolites can be further used by the body.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253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of amino acids</a:t>
            </a:r>
            <a:endParaRPr lang="en-US" dirty="0"/>
          </a:p>
        </p:txBody>
      </p:sp>
      <p:pic>
        <p:nvPicPr>
          <p:cNvPr id="4" name="Picture 2" descr="voet4_fig_21_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67868"/>
            <a:ext cx="3657600" cy="548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676400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metabolized to CO2 and H2O or used in gluconeogenesis</a:t>
            </a:r>
          </a:p>
          <a:p>
            <a:endParaRPr lang="en-US" dirty="0"/>
          </a:p>
          <a:p>
            <a:r>
              <a:rPr lang="en-US" dirty="0" smtClean="0"/>
              <a:t>The standard amino acids are degraded to one of seven metabolic intermediates, which can be divided into two groups:</a:t>
            </a:r>
          </a:p>
          <a:p>
            <a:r>
              <a:rPr lang="en-US" dirty="0"/>
              <a:t>	</a:t>
            </a:r>
            <a:r>
              <a:rPr lang="en-US" dirty="0" err="1" smtClean="0"/>
              <a:t>Glucogenic</a:t>
            </a:r>
            <a:r>
              <a:rPr lang="en-US" dirty="0" smtClean="0"/>
              <a:t> Amino Acids</a:t>
            </a:r>
          </a:p>
          <a:p>
            <a:r>
              <a:rPr lang="en-US" dirty="0"/>
              <a:t>	</a:t>
            </a:r>
            <a:r>
              <a:rPr lang="en-US" dirty="0" err="1" smtClean="0"/>
              <a:t>Ketogenic</a:t>
            </a:r>
            <a:r>
              <a:rPr lang="en-US" dirty="0" smtClean="0"/>
              <a:t> Amino Acids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642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990600"/>
          </a:xfrm>
        </p:spPr>
        <p:txBody>
          <a:bodyPr/>
          <a:lstStyle/>
          <a:p>
            <a:r>
              <a:rPr lang="en-US" dirty="0" smtClean="0"/>
              <a:t>Pyruvate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8702"/>
            <a:ext cx="3810000" cy="4876800"/>
          </a:xfrm>
        </p:spPr>
        <p:txBody>
          <a:bodyPr/>
          <a:lstStyle/>
          <a:p>
            <a:r>
              <a:rPr lang="en-US" dirty="0" smtClean="0"/>
              <a:t>Alanine, Cysteine, Glycine, Serine and Threonine</a:t>
            </a:r>
            <a:endParaRPr lang="en-US" dirty="0"/>
          </a:p>
        </p:txBody>
      </p:sp>
      <p:pic>
        <p:nvPicPr>
          <p:cNvPr id="4" name="Picture 2" descr="voet4_fig_21_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4"/>
          <a:stretch/>
        </p:blipFill>
        <p:spPr bwMode="auto">
          <a:xfrm>
            <a:off x="4114800" y="248966"/>
            <a:ext cx="5029200" cy="6650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939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Oxaloacetate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/>
          <a:lstStyle/>
          <a:p>
            <a:r>
              <a:rPr lang="en-US" dirty="0" smtClean="0"/>
              <a:t>Asparagine and Aspartate</a:t>
            </a:r>
            <a:endParaRPr lang="en-US" dirty="0"/>
          </a:p>
        </p:txBody>
      </p:sp>
      <p:pic>
        <p:nvPicPr>
          <p:cNvPr id="4" name="Picture 2" descr="voet4_figun_21_p730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57"/>
          <a:stretch/>
        </p:blipFill>
        <p:spPr bwMode="auto">
          <a:xfrm>
            <a:off x="457200" y="2133600"/>
            <a:ext cx="8531225" cy="454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40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igure 21-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6"/>
          <a:stretch/>
        </p:blipFill>
        <p:spPr bwMode="auto">
          <a:xfrm>
            <a:off x="3171742" y="496712"/>
            <a:ext cx="5972258" cy="636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54" y="457200"/>
            <a:ext cx="8229600" cy="990600"/>
          </a:xfrm>
        </p:spPr>
        <p:txBody>
          <a:bodyPr/>
          <a:lstStyle/>
          <a:p>
            <a:r>
              <a:rPr lang="el-GR" dirty="0" smtClean="0">
                <a:latin typeface="Calibri"/>
              </a:rPr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ketoglutarate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124200" cy="4876800"/>
          </a:xfrm>
        </p:spPr>
        <p:txBody>
          <a:bodyPr/>
          <a:lstStyle/>
          <a:p>
            <a:r>
              <a:rPr lang="en-US" dirty="0" err="1" smtClean="0"/>
              <a:t>Argnine</a:t>
            </a:r>
            <a:r>
              <a:rPr lang="en-US" dirty="0" smtClean="0"/>
              <a:t>, glutamate, glutamine, histidine, and </a:t>
            </a:r>
            <a:r>
              <a:rPr lang="en-US" dirty="0" err="1" smtClean="0"/>
              <a:t>proline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553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0" y="533400"/>
            <a:ext cx="8229600" cy="990600"/>
          </a:xfrm>
        </p:spPr>
        <p:txBody>
          <a:bodyPr/>
          <a:lstStyle/>
          <a:p>
            <a:r>
              <a:rPr lang="en-US" dirty="0" err="1" smtClean="0"/>
              <a:t>Succinyl</a:t>
            </a:r>
            <a:r>
              <a:rPr lang="en-US" dirty="0" smtClean="0"/>
              <a:t>-CoA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3049587" cy="4876800"/>
          </a:xfrm>
        </p:spPr>
        <p:txBody>
          <a:bodyPr/>
          <a:lstStyle/>
          <a:p>
            <a:r>
              <a:rPr lang="en-US" dirty="0" smtClean="0"/>
              <a:t>Isoleucine, methionine and </a:t>
            </a:r>
            <a:r>
              <a:rPr lang="en-US" dirty="0" err="1" smtClean="0"/>
              <a:t>valine</a:t>
            </a:r>
            <a:endParaRPr lang="en-US" dirty="0"/>
          </a:p>
        </p:txBody>
      </p:sp>
      <p:pic>
        <p:nvPicPr>
          <p:cNvPr id="4" name="Picture 2" descr="voet4_fig_21_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8"/>
          <a:stretch/>
        </p:blipFill>
        <p:spPr bwMode="auto">
          <a:xfrm>
            <a:off x="3276601" y="504457"/>
            <a:ext cx="5867400" cy="634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031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42672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Acetyl-CoA/Acetoacetate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Leucine and Lysine</a:t>
            </a:r>
            <a:endParaRPr lang="en-US" dirty="0"/>
          </a:p>
        </p:txBody>
      </p:sp>
      <p:pic>
        <p:nvPicPr>
          <p:cNvPr id="4" name="Picture 2" descr="voet4_fig_21_2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5"/>
          <a:stretch/>
        </p:blipFill>
        <p:spPr bwMode="auto">
          <a:xfrm>
            <a:off x="4038600" y="11373"/>
            <a:ext cx="5040621" cy="688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574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Tryptophan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r>
              <a:rPr lang="en-US" dirty="0" smtClean="0"/>
              <a:t>Degraded to alanine and acetoacetate</a:t>
            </a:r>
            <a:endParaRPr lang="en-US" dirty="0"/>
          </a:p>
        </p:txBody>
      </p:sp>
      <p:pic>
        <p:nvPicPr>
          <p:cNvPr id="4" name="Picture 2" descr="voet4_fig_21_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93167"/>
            <a:ext cx="7772400" cy="504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312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Phenylalanine and Tyrosine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295400"/>
            <a:ext cx="7772400" cy="4876800"/>
          </a:xfrm>
        </p:spPr>
        <p:txBody>
          <a:bodyPr/>
          <a:lstStyle/>
          <a:p>
            <a:r>
              <a:rPr lang="en-US" dirty="0" smtClean="0"/>
              <a:t>Degraded to </a:t>
            </a:r>
            <a:r>
              <a:rPr lang="en-US" dirty="0" err="1" smtClean="0"/>
              <a:t>fumarate</a:t>
            </a:r>
            <a:r>
              <a:rPr lang="en-US" dirty="0" smtClean="0"/>
              <a:t> and acetoacetate</a:t>
            </a:r>
            <a:endParaRPr lang="en-US" dirty="0"/>
          </a:p>
        </p:txBody>
      </p:sp>
      <p:pic>
        <p:nvPicPr>
          <p:cNvPr id="4" name="Picture 2" descr="voet4_fig_21_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48" y="1828800"/>
            <a:ext cx="8501704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41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Involves the element nitrogen</a:t>
            </a:r>
          </a:p>
          <a:p>
            <a:r>
              <a:rPr lang="en-US" dirty="0" smtClean="0"/>
              <a:t>There is no “reserve storage” for amino acids</a:t>
            </a:r>
          </a:p>
          <a:p>
            <a:pPr lvl="1"/>
            <a:r>
              <a:rPr lang="en-US" dirty="0" smtClean="0"/>
              <a:t>Must continually synthesize or obtain AA from diet</a:t>
            </a:r>
          </a:p>
          <a:p>
            <a:r>
              <a:rPr lang="en-US" dirty="0" smtClean="0"/>
              <a:t>Excess dietary AA is not simply excreted, but metabolized into common metabolites that can be used for other processes</a:t>
            </a:r>
          </a:p>
          <a:p>
            <a:r>
              <a:rPr lang="en-US" dirty="0" smtClean="0"/>
              <a:t>In this chapter we will</a:t>
            </a:r>
          </a:p>
          <a:p>
            <a:pPr lvl="1"/>
            <a:r>
              <a:rPr lang="en-US" dirty="0" smtClean="0"/>
              <a:t>Examine protein degradation and deamination</a:t>
            </a:r>
          </a:p>
          <a:p>
            <a:pPr lvl="1"/>
            <a:r>
              <a:rPr lang="en-US" dirty="0" smtClean="0"/>
              <a:t>Examine how nitrogen is excreted through urea</a:t>
            </a:r>
          </a:p>
          <a:p>
            <a:pPr lvl="1"/>
            <a:r>
              <a:rPr lang="en-US" dirty="0" smtClean="0"/>
              <a:t>Examine how amino acids are broken down and synthesized</a:t>
            </a:r>
          </a:p>
        </p:txBody>
      </p:sp>
    </p:spTree>
    <p:extLst>
      <p:ext uri="{BB962C8B-B14F-4D97-AF65-F5344CB8AC3E}">
        <p14:creationId xmlns:p14="http://schemas.microsoft.com/office/powerpoint/2010/main" val="1507611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Degradation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7" y="1572419"/>
            <a:ext cx="5181600" cy="4876800"/>
          </a:xfrm>
        </p:spPr>
        <p:txBody>
          <a:bodyPr/>
          <a:lstStyle/>
          <a:p>
            <a:r>
              <a:rPr lang="en-US" dirty="0" smtClean="0"/>
              <a:t>Proteins have lifetimes that range from a few minutes to weeks or longer. </a:t>
            </a:r>
          </a:p>
          <a:p>
            <a:r>
              <a:rPr lang="en-US" dirty="0" smtClean="0"/>
              <a:t>Degradation allows the cell to: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Store nutrients in the form of proteins and to break them down in times of metabolic need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Eliminate abnormal proteins whose accumulation would be harmful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dirty="0" smtClean="0"/>
              <a:t>Permit regulation of cellular metabolism by eliminating excessive enzymes and regulatory proteins.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2" descr="voet4_tab_21_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3679504" cy="43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171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Lysosomes Degrade Many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~50 hydrolytic enzymes</a:t>
            </a:r>
          </a:p>
          <a:p>
            <a:r>
              <a:rPr lang="en-US" dirty="0" smtClean="0"/>
              <a:t>Internal pH is 5.0, most lysosome enzymes are inactive at cytosol pH</a:t>
            </a:r>
          </a:p>
          <a:p>
            <a:r>
              <a:rPr lang="en-US" dirty="0" smtClean="0"/>
              <a:t>In well-</a:t>
            </a:r>
            <a:r>
              <a:rPr lang="en-US" dirty="0" err="1" smtClean="0"/>
              <a:t>nurished</a:t>
            </a:r>
            <a:r>
              <a:rPr lang="en-US" dirty="0" smtClean="0"/>
              <a:t> cells, lysosome enzymes are non-selective; in starvation states however, they become selective to proteins from atrophy tissues (liver and kidney), and not from tissues such as brain</a:t>
            </a:r>
          </a:p>
          <a:p>
            <a:r>
              <a:rPr lang="en-US" dirty="0" smtClean="0"/>
              <a:t>Rheumatoid arthritis involves the extracellular release of </a:t>
            </a:r>
            <a:r>
              <a:rPr lang="en-US" dirty="0" err="1" smtClean="0"/>
              <a:t>lysosomal</a:t>
            </a:r>
            <a:r>
              <a:rPr lang="en-US" dirty="0" smtClean="0"/>
              <a:t> enzymes.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88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Ubiquitin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876800"/>
          </a:xfrm>
        </p:spPr>
        <p:txBody>
          <a:bodyPr/>
          <a:lstStyle/>
          <a:p>
            <a:r>
              <a:rPr lang="en-US" dirty="0" smtClean="0"/>
              <a:t>Independent of </a:t>
            </a:r>
            <a:r>
              <a:rPr lang="en-US" dirty="0" err="1" smtClean="0"/>
              <a:t>lysosomal</a:t>
            </a:r>
            <a:r>
              <a:rPr lang="en-US" dirty="0" smtClean="0"/>
              <a:t> degradation. </a:t>
            </a:r>
          </a:p>
          <a:p>
            <a:r>
              <a:rPr lang="en-US" dirty="0" smtClean="0"/>
              <a:t>Ubiquitin becomes covalently attached to the protein in three steps.</a:t>
            </a:r>
          </a:p>
          <a:p>
            <a:r>
              <a:rPr lang="en-US" dirty="0" smtClean="0"/>
              <a:t>Efficient degradation requires a chain of at least 4 </a:t>
            </a:r>
            <a:r>
              <a:rPr lang="en-US" dirty="0" err="1" smtClean="0"/>
              <a:t>tandemly</a:t>
            </a:r>
            <a:r>
              <a:rPr lang="en-US" dirty="0" smtClean="0"/>
              <a:t> linked ubiquitin molecules.</a:t>
            </a:r>
            <a:endParaRPr lang="en-US" dirty="0"/>
          </a:p>
        </p:txBody>
      </p:sp>
      <p:pic>
        <p:nvPicPr>
          <p:cNvPr id="4" name="Picture 2" descr="voet4_fig_21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376" y="685800"/>
            <a:ext cx="3437183" cy="575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262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Proteasome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being tagged by a chain of ubiquitin, 26S proteasome  unfolds and hydrolyzes the protein using ATP.</a:t>
            </a:r>
          </a:p>
          <a:p>
            <a:r>
              <a:rPr lang="en-US" dirty="0" smtClean="0"/>
              <a:t>The different proteolytic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 subunits have different substrates:</a:t>
            </a:r>
          </a:p>
          <a:p>
            <a:pPr lvl="1"/>
            <a:r>
              <a:rPr lang="el-GR" dirty="0">
                <a:latin typeface="Calibri"/>
              </a:rPr>
              <a:t>β </a:t>
            </a:r>
            <a:r>
              <a:rPr lang="en-US" dirty="0" smtClean="0">
                <a:latin typeface="Calibri"/>
              </a:rPr>
              <a:t>1 = acidic residues</a:t>
            </a:r>
          </a:p>
          <a:p>
            <a:pPr lvl="1"/>
            <a:r>
              <a:rPr lang="el-GR" dirty="0">
                <a:latin typeface="Calibri"/>
              </a:rPr>
              <a:t>β </a:t>
            </a:r>
            <a:r>
              <a:rPr lang="en-US" dirty="0" smtClean="0">
                <a:latin typeface="Calibri"/>
              </a:rPr>
              <a:t>2 </a:t>
            </a:r>
            <a:r>
              <a:rPr lang="en-US" dirty="0">
                <a:latin typeface="Calibri"/>
              </a:rPr>
              <a:t>= </a:t>
            </a:r>
            <a:r>
              <a:rPr lang="en-US" dirty="0" smtClean="0">
                <a:latin typeface="Calibri"/>
              </a:rPr>
              <a:t>basic </a:t>
            </a:r>
            <a:r>
              <a:rPr lang="en-US" dirty="0">
                <a:latin typeface="Calibri"/>
              </a:rPr>
              <a:t>residues</a:t>
            </a:r>
          </a:p>
          <a:p>
            <a:pPr lvl="1"/>
            <a:r>
              <a:rPr lang="el-GR" dirty="0">
                <a:latin typeface="Calibri"/>
              </a:rPr>
              <a:t>β </a:t>
            </a:r>
            <a:r>
              <a:rPr lang="en-US" dirty="0">
                <a:latin typeface="Calibri"/>
              </a:rPr>
              <a:t>1 = </a:t>
            </a:r>
            <a:r>
              <a:rPr lang="en-US" dirty="0" smtClean="0">
                <a:latin typeface="Calibri"/>
              </a:rPr>
              <a:t>hydrophobic residues</a:t>
            </a:r>
            <a:endParaRPr lang="en-US" dirty="0" smtClean="0"/>
          </a:p>
          <a:p>
            <a:r>
              <a:rPr lang="en-US" dirty="0" smtClean="0">
                <a:latin typeface="Calibri"/>
              </a:rPr>
              <a:t>Leaves ~8-residue fragments after digestion.</a:t>
            </a:r>
          </a:p>
          <a:p>
            <a:r>
              <a:rPr lang="en-US" dirty="0" smtClean="0">
                <a:latin typeface="Calibri"/>
              </a:rPr>
              <a:t>Peptidases then degrade the fragments into amino acids</a:t>
            </a:r>
          </a:p>
          <a:p>
            <a:r>
              <a:rPr lang="en-US" dirty="0" smtClean="0">
                <a:latin typeface="Calibri"/>
              </a:rPr>
              <a:t>Ubiquitin is released and returned to the cell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9373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Degradation of dietary protein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0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Gastric protease – pepsin</a:t>
            </a:r>
          </a:p>
          <a:p>
            <a:r>
              <a:rPr lang="en-US" dirty="0" smtClean="0"/>
              <a:t>Pancreatic enzymes – trypsin, chymotrypsin, and </a:t>
            </a:r>
            <a:r>
              <a:rPr lang="en-US" dirty="0" err="1" smtClean="0"/>
              <a:t>elastase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Degrade polypeptides to </a:t>
            </a:r>
            <a:r>
              <a:rPr lang="en-US" dirty="0" err="1" smtClean="0"/>
              <a:t>oligopeptides</a:t>
            </a:r>
            <a:r>
              <a:rPr lang="en-US" dirty="0" smtClean="0"/>
              <a:t> and amino acids, these substances are then absorbed by intestinal mucosa and transported via bloodstream to other tissues</a:t>
            </a:r>
          </a:p>
          <a:p>
            <a:endParaRPr lang="en-US" dirty="0"/>
          </a:p>
          <a:p>
            <a:r>
              <a:rPr lang="en-US" dirty="0" smtClean="0"/>
              <a:t>Further AA degradation </a:t>
            </a:r>
          </a:p>
          <a:p>
            <a:pPr marL="0" indent="0">
              <a:buNone/>
            </a:pPr>
            <a:r>
              <a:rPr lang="en-US" dirty="0" smtClean="0"/>
              <a:t>occurs </a:t>
            </a:r>
            <a:r>
              <a:rPr lang="en-US" dirty="0" err="1" smtClean="0"/>
              <a:t>intracellularly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voet4_fig_21_0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1"/>
          <a:stretch/>
        </p:blipFill>
        <p:spPr bwMode="auto">
          <a:xfrm>
            <a:off x="3886200" y="3886200"/>
            <a:ext cx="4800600" cy="281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506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Deamination of Amino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amino acids are </a:t>
            </a:r>
            <a:r>
              <a:rPr lang="en-US" dirty="0" err="1" smtClean="0"/>
              <a:t>deaminated</a:t>
            </a:r>
            <a:r>
              <a:rPr lang="en-US" dirty="0" smtClean="0"/>
              <a:t> by transamination. </a:t>
            </a:r>
          </a:p>
          <a:p>
            <a:pPr lvl="1"/>
            <a:r>
              <a:rPr lang="en-US" dirty="0" smtClean="0"/>
              <a:t>Often transferred to </a:t>
            </a:r>
            <a:r>
              <a:rPr lang="el-GR" dirty="0" smtClean="0">
                <a:latin typeface="Calibri"/>
              </a:rPr>
              <a:t>α</a:t>
            </a:r>
            <a:r>
              <a:rPr lang="en-US" dirty="0" smtClean="0">
                <a:latin typeface="Calibri"/>
              </a:rPr>
              <a:t>-</a:t>
            </a:r>
            <a:r>
              <a:rPr lang="en-US" dirty="0" err="1" smtClean="0">
                <a:latin typeface="Calibri"/>
              </a:rPr>
              <a:t>ketoglutarate</a:t>
            </a:r>
            <a:r>
              <a:rPr lang="en-US" dirty="0" smtClean="0">
                <a:latin typeface="Calibri"/>
              </a:rPr>
              <a:t> making glutamate</a:t>
            </a:r>
            <a:endParaRPr lang="en-US" dirty="0"/>
          </a:p>
        </p:txBody>
      </p:sp>
      <p:pic>
        <p:nvPicPr>
          <p:cNvPr id="4" name="Picture 2" descr="voet4_figun_21_p719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819400"/>
            <a:ext cx="4800600" cy="310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995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511</TotalTime>
  <Words>865</Words>
  <Application>Microsoft Office PowerPoint</Application>
  <PresentationFormat>On-screen Show (4:3)</PresentationFormat>
  <Paragraphs>101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Clarity</vt:lpstr>
      <vt:lpstr>Ch 21 Amino Acid Metabolism, Part i</vt:lpstr>
      <vt:lpstr>Learning Objectives</vt:lpstr>
      <vt:lpstr>Protein Metabolism</vt:lpstr>
      <vt:lpstr>Protein Degradation</vt:lpstr>
      <vt:lpstr>Lysosomes Degrade Many Proteins</vt:lpstr>
      <vt:lpstr>Ubiquitin</vt:lpstr>
      <vt:lpstr>Proteasome</vt:lpstr>
      <vt:lpstr>Degradation of dietary protein</vt:lpstr>
      <vt:lpstr>Deamination of Amino Acids</vt:lpstr>
      <vt:lpstr>Deamination of Amino Acids</vt:lpstr>
      <vt:lpstr>Deamination of Amino Acids</vt:lpstr>
      <vt:lpstr>Glutamate can be oxidatively deaminated</vt:lpstr>
      <vt:lpstr>The Urea Cycle</vt:lpstr>
      <vt:lpstr>1. Carbonyl Phosphate Synthetase</vt:lpstr>
      <vt:lpstr>2. Ornithine transcarbamolyase</vt:lpstr>
      <vt:lpstr>3. Argininosuccinate Synthetase</vt:lpstr>
      <vt:lpstr>4. Argininosuccinase</vt:lpstr>
      <vt:lpstr>5. Arginase</vt:lpstr>
      <vt:lpstr>PowerPoint Presentation</vt:lpstr>
      <vt:lpstr>Breakdown of amino acids</vt:lpstr>
      <vt:lpstr>Pyruvate</vt:lpstr>
      <vt:lpstr>Oxaloacetate</vt:lpstr>
      <vt:lpstr>α-ketoglutarate</vt:lpstr>
      <vt:lpstr>Succinyl-CoA</vt:lpstr>
      <vt:lpstr>Acetyl-CoA/Acetoacetate</vt:lpstr>
      <vt:lpstr>Tryptophan</vt:lpstr>
      <vt:lpstr>Phenylalanine and Tyrosine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21 Amino Acid Metabolism, Part i</dc:title>
  <dc:creator>Kate Hayden</dc:creator>
  <cp:lastModifiedBy>Kate Hayden</cp:lastModifiedBy>
  <cp:revision>15</cp:revision>
  <dcterms:created xsi:type="dcterms:W3CDTF">2014-11-17T19:31:45Z</dcterms:created>
  <dcterms:modified xsi:type="dcterms:W3CDTF">2014-11-18T04:03:43Z</dcterms:modified>
</cp:coreProperties>
</file>