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buClr>
                <a:schemeClr val="bg1"/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buClr>
                <a:schemeClr val="bg1"/>
              </a:buClr>
              <a:defRPr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600"/>
              </a:spcBef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Integrated Metabolism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BI/CH 308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31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Starvation/ Long Term Fasting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long term starvation occurs, the body adapts to regulate storage of nutrients</a:t>
            </a:r>
          </a:p>
          <a:p>
            <a:r>
              <a:rPr lang="en-US" dirty="0" err="1" smtClean="0"/>
              <a:t>Triacylglycerols</a:t>
            </a:r>
            <a:r>
              <a:rPr lang="en-US" dirty="0" smtClean="0"/>
              <a:t>, from adipose tissue, will be primary source of energy</a:t>
            </a:r>
          </a:p>
          <a:p>
            <a:pPr lvl="1"/>
            <a:r>
              <a:rPr lang="en-US" dirty="0" smtClean="0"/>
              <a:t>Adipose TG provide fatty acids to the liver for ketone body production</a:t>
            </a:r>
          </a:p>
          <a:p>
            <a:r>
              <a:rPr lang="en-US" dirty="0" smtClean="0"/>
              <a:t>Ketosis occurs when oxaloacetate levels are depleted</a:t>
            </a:r>
          </a:p>
          <a:p>
            <a:r>
              <a:rPr lang="en-US" dirty="0" smtClean="0"/>
              <a:t>With no intake of nutrients, depletion of fats and proteins occur</a:t>
            </a:r>
          </a:p>
          <a:p>
            <a:r>
              <a:rPr lang="en-US" dirty="0" smtClean="0"/>
              <a:t>After two days, brain will largely reduce the glucose stores, and will switch to “fuel sparing” mode and use ketone bodies for energy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298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Major Metabolic Pathways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Glycolysis</a:t>
            </a:r>
          </a:p>
          <a:p>
            <a:r>
              <a:rPr lang="en-US" dirty="0" smtClean="0"/>
              <a:t>Gluconeogenesis </a:t>
            </a:r>
          </a:p>
          <a:p>
            <a:r>
              <a:rPr lang="en-US" dirty="0" smtClean="0"/>
              <a:t>Glycogen Metabolism</a:t>
            </a:r>
          </a:p>
          <a:p>
            <a:r>
              <a:rPr lang="en-US" dirty="0" smtClean="0"/>
              <a:t>Fatty Acid Metabolism</a:t>
            </a:r>
          </a:p>
          <a:p>
            <a:r>
              <a:rPr lang="en-US" dirty="0" smtClean="0"/>
              <a:t>Citric Acid Cycle</a:t>
            </a:r>
          </a:p>
          <a:p>
            <a:r>
              <a:rPr lang="en-US" dirty="0" smtClean="0"/>
              <a:t>Fatty Acid Metabolism</a:t>
            </a:r>
          </a:p>
          <a:p>
            <a:r>
              <a:rPr lang="en-US" dirty="0" smtClean="0"/>
              <a:t>Oxidative Phosphorylation </a:t>
            </a:r>
          </a:p>
          <a:p>
            <a:r>
              <a:rPr lang="en-US" dirty="0" smtClean="0"/>
              <a:t>Amino Acid Metabolism </a:t>
            </a:r>
            <a:endParaRPr lang="en-US" dirty="0"/>
          </a:p>
        </p:txBody>
      </p:sp>
      <p:pic>
        <p:nvPicPr>
          <p:cNvPr id="9" name="Content Placeholder 8" descr="Screen Shot 2015-11-15 at 10.40.51 PM.pn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05" r="-59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4847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Metabolism Summary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31891" r="-31891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21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Producing Macromolecules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Carbohydrates</a:t>
            </a:r>
          </a:p>
          <a:p>
            <a:pPr lvl="1"/>
            <a:r>
              <a:rPr lang="en-US" dirty="0" smtClean="0"/>
              <a:t>Limited capacity to be stored</a:t>
            </a:r>
          </a:p>
          <a:p>
            <a:r>
              <a:rPr lang="en-US" dirty="0" smtClean="0"/>
              <a:t>Fats/Lipids</a:t>
            </a:r>
          </a:p>
          <a:p>
            <a:pPr lvl="1"/>
            <a:r>
              <a:rPr lang="en-US" dirty="0" smtClean="0"/>
              <a:t>Unlimited capacity to be stored</a:t>
            </a:r>
          </a:p>
          <a:p>
            <a:r>
              <a:rPr lang="en-US" dirty="0" smtClean="0"/>
              <a:t>Proteins</a:t>
            </a:r>
          </a:p>
          <a:p>
            <a:pPr lvl="1"/>
            <a:r>
              <a:rPr lang="en-US" dirty="0" smtClean="0"/>
              <a:t>No capacity to be stored</a:t>
            </a:r>
          </a:p>
        </p:txBody>
      </p:sp>
    </p:spTree>
    <p:extLst>
      <p:ext uri="{BB962C8B-B14F-4D97-AF65-F5344CB8AC3E}">
        <p14:creationId xmlns:p14="http://schemas.microsoft.com/office/powerpoint/2010/main" val="2294483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Organ’s Obtain Energy?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Brain</a:t>
            </a:r>
          </a:p>
          <a:p>
            <a:pPr lvl="1"/>
            <a:r>
              <a:rPr lang="en-US" dirty="0" smtClean="0"/>
              <a:t>Glucose is the primary fuel,  switched to ketone bodies when under duress</a:t>
            </a:r>
          </a:p>
          <a:p>
            <a:r>
              <a:rPr lang="en-US" dirty="0" smtClean="0"/>
              <a:t>Muscle</a:t>
            </a:r>
          </a:p>
          <a:p>
            <a:pPr lvl="1"/>
            <a:r>
              <a:rPr lang="en-US" dirty="0" smtClean="0"/>
              <a:t>Uses fatty acids when resting, glucose when exercising, amino acids when fasting</a:t>
            </a:r>
          </a:p>
          <a:p>
            <a:pPr lvl="1"/>
            <a:r>
              <a:rPr lang="en-US" dirty="0" smtClean="0"/>
              <a:t>Heart Muscle is unique in that is prefers fatty acids and ketone bodies over glucose</a:t>
            </a:r>
          </a:p>
          <a:p>
            <a:r>
              <a:rPr lang="en-US" dirty="0" smtClean="0"/>
              <a:t>Kidney</a:t>
            </a:r>
          </a:p>
          <a:p>
            <a:pPr lvl="1"/>
            <a:r>
              <a:rPr lang="en-US" dirty="0" smtClean="0"/>
              <a:t>Glucose and fatty acids are the source of energy</a:t>
            </a:r>
          </a:p>
          <a:p>
            <a:r>
              <a:rPr lang="en-US" dirty="0" smtClean="0"/>
              <a:t>Liver</a:t>
            </a:r>
          </a:p>
          <a:p>
            <a:pPr lvl="1"/>
            <a:r>
              <a:rPr lang="en-US" dirty="0" smtClean="0"/>
              <a:t>Prefers fatty acids and a-</a:t>
            </a:r>
            <a:r>
              <a:rPr lang="en-US" dirty="0" err="1" smtClean="0"/>
              <a:t>keto</a:t>
            </a:r>
            <a:r>
              <a:rPr lang="en-US" dirty="0" smtClean="0"/>
              <a:t> acids over glucose and ketone bodies</a:t>
            </a:r>
          </a:p>
          <a:p>
            <a:pPr lvl="1"/>
            <a:r>
              <a:rPr lang="en-US" dirty="0" smtClean="0"/>
              <a:t>Liver produces ketone bodies from fatty acids when fasting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152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Metabolism of Fed-Fast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Fed State</a:t>
            </a:r>
          </a:p>
          <a:p>
            <a:pPr lvl="1"/>
            <a:r>
              <a:rPr lang="en-US" dirty="0" smtClean="0"/>
              <a:t>Occurs from 0-3 hours after meal</a:t>
            </a:r>
          </a:p>
          <a:p>
            <a:r>
              <a:rPr lang="en-US" dirty="0" err="1" smtClean="0"/>
              <a:t>Postabsorptive</a:t>
            </a:r>
            <a:r>
              <a:rPr lang="en-US" dirty="0" smtClean="0"/>
              <a:t>/Short Term Fasting</a:t>
            </a:r>
          </a:p>
          <a:p>
            <a:pPr lvl="1"/>
            <a:r>
              <a:rPr lang="en-US" dirty="0" smtClean="0"/>
              <a:t>Occurs from 3-18 hours after meal</a:t>
            </a:r>
          </a:p>
          <a:p>
            <a:r>
              <a:rPr lang="en-US" dirty="0" smtClean="0"/>
              <a:t>Fasting State</a:t>
            </a:r>
          </a:p>
          <a:p>
            <a:pPr lvl="1"/>
            <a:r>
              <a:rPr lang="en-US" dirty="0" smtClean="0"/>
              <a:t>Occurs 18-48 hours after meal</a:t>
            </a:r>
          </a:p>
          <a:p>
            <a:r>
              <a:rPr lang="en-US" dirty="0" smtClean="0"/>
              <a:t>Starvation/Long Term Fasting </a:t>
            </a:r>
          </a:p>
          <a:p>
            <a:pPr lvl="1"/>
            <a:r>
              <a:rPr lang="en-US" dirty="0" smtClean="0"/>
              <a:t>Fully adapted state of food deprivation for several weeks</a:t>
            </a:r>
          </a:p>
        </p:txBody>
      </p:sp>
    </p:spTree>
    <p:extLst>
      <p:ext uri="{BB962C8B-B14F-4D97-AF65-F5344CB8AC3E}">
        <p14:creationId xmlns:p14="http://schemas.microsoft.com/office/powerpoint/2010/main" val="245251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Regulated by insulin due to high blood glucose levels</a:t>
            </a:r>
          </a:p>
          <a:p>
            <a:pPr lvl="1"/>
            <a:r>
              <a:rPr lang="en-US" dirty="0"/>
              <a:t>Accelerates glycolysis, leads to fatty acid synthesis, and synthesis of proteins</a:t>
            </a:r>
          </a:p>
          <a:p>
            <a:pPr lvl="1"/>
            <a:r>
              <a:rPr lang="en-US" dirty="0"/>
              <a:t>Liver and skeletal muscle begin to increase </a:t>
            </a:r>
            <a:r>
              <a:rPr lang="en-US" dirty="0" smtClean="0"/>
              <a:t>glycogen storage</a:t>
            </a:r>
          </a:p>
          <a:p>
            <a:r>
              <a:rPr lang="en-US" dirty="0" smtClean="0"/>
              <a:t>Carbohydrate reservoir is primary meant to the CNS </a:t>
            </a:r>
          </a:p>
          <a:p>
            <a:r>
              <a:rPr lang="en-US" dirty="0" smtClean="0"/>
              <a:t>The CNS primarily depends on the glucose of the reservoir for its energy source</a:t>
            </a:r>
          </a:p>
          <a:p>
            <a:r>
              <a:rPr lang="en-US" dirty="0" smtClean="0"/>
              <a:t>Muscles and Adipose Tissue convert glucose to glycerol and fatty acids </a:t>
            </a:r>
          </a:p>
        </p:txBody>
      </p:sp>
    </p:spTree>
    <p:extLst>
      <p:ext uri="{BB962C8B-B14F-4D97-AF65-F5344CB8AC3E}">
        <p14:creationId xmlns:p14="http://schemas.microsoft.com/office/powerpoint/2010/main" val="3566534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Postabsorptive</a:t>
            </a:r>
            <a:r>
              <a:rPr lang="en-US" dirty="0" smtClean="0"/>
              <a:t>/ Short Term Fasting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Mainly focuses on maintaining blood glucose levels via glucagon</a:t>
            </a:r>
          </a:p>
          <a:p>
            <a:r>
              <a:rPr lang="en-US" dirty="0" smtClean="0"/>
              <a:t>Glucagon mobilizes glycogen storage because there is no intake of glucose </a:t>
            </a:r>
          </a:p>
          <a:p>
            <a:r>
              <a:rPr lang="en-US" dirty="0" err="1" smtClean="0"/>
              <a:t>Glycogenolysis</a:t>
            </a:r>
            <a:r>
              <a:rPr lang="en-US" dirty="0" smtClean="0"/>
              <a:t> occurs, the glycogen and triacylglycerol synthesis decreases in the liver, and gluconeogenesis occurs to maintain blood glucose levels</a:t>
            </a:r>
          </a:p>
          <a:p>
            <a:r>
              <a:rPr lang="en-US" dirty="0" smtClean="0"/>
              <a:t>Muscle </a:t>
            </a:r>
            <a:r>
              <a:rPr lang="en-US" dirty="0" err="1" smtClean="0"/>
              <a:t>glycogenolysis</a:t>
            </a:r>
            <a:r>
              <a:rPr lang="en-US" dirty="0" smtClean="0"/>
              <a:t> occurs for muscle cells</a:t>
            </a:r>
          </a:p>
          <a:p>
            <a:r>
              <a:rPr lang="en-US" dirty="0" smtClean="0"/>
              <a:t>Glucose Use &gt; Glucose Production so glycogen stores diminish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081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Fasting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source of energy comes from AA breakdown</a:t>
            </a:r>
          </a:p>
          <a:p>
            <a:r>
              <a:rPr lang="en-US" dirty="0" smtClean="0"/>
              <a:t>Glycerol and Lactate used in gluconeogenesis</a:t>
            </a:r>
          </a:p>
          <a:p>
            <a:r>
              <a:rPr lang="en-US" dirty="0" smtClean="0"/>
              <a:t>Ketone Bodies are formed</a:t>
            </a:r>
          </a:p>
          <a:p>
            <a:r>
              <a:rPr lang="en-US" dirty="0" smtClean="0"/>
              <a:t>Fasting State sees a large daily loss of nitrogen in urine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1696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141</TotalTime>
  <Words>417</Words>
  <Application>Microsoft Office PowerPoint</Application>
  <PresentationFormat>On-screen Show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Expo</vt:lpstr>
      <vt:lpstr>Integrated Metabolism</vt:lpstr>
      <vt:lpstr>The Major Metabolic Pathways</vt:lpstr>
      <vt:lpstr>Metabolism Summary </vt:lpstr>
      <vt:lpstr>Energy Producing Macromolecules</vt:lpstr>
      <vt:lpstr>How do Organ’s Obtain Energy?</vt:lpstr>
      <vt:lpstr>Metabolism of Fed-Fast Cycle</vt:lpstr>
      <vt:lpstr>Fed State</vt:lpstr>
      <vt:lpstr>Postabsorptive/ Short Term Fasting</vt:lpstr>
      <vt:lpstr>Fasting State</vt:lpstr>
      <vt:lpstr>Starvation/ Long Term Fasting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Metabolism</dc:title>
  <dc:creator>Sean McCarthy</dc:creator>
  <cp:lastModifiedBy>Olin 104 User</cp:lastModifiedBy>
  <cp:revision>14</cp:revision>
  <dcterms:created xsi:type="dcterms:W3CDTF">2015-11-16T04:14:15Z</dcterms:created>
  <dcterms:modified xsi:type="dcterms:W3CDTF">2015-11-19T01:57:13Z</dcterms:modified>
</cp:coreProperties>
</file>