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1"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88" d="100"/>
          <a:sy n="88" d="100"/>
        </p:scale>
        <p:origin x="57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9/10/2015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9/10/2015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9/10/2015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9/10/2015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9/10/2015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hyperlink" Target="https://en.wikipedia.org/wiki/Triple-resonance_nuclear_magnetic_resonance_spectroscop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Structural Determination of Proteins</a:t>
            </a:r>
            <a:endParaRPr lang="en-US" dirty="0"/>
          </a:p>
        </p:txBody>
      </p:sp>
      <p:sp>
        <p:nvSpPr>
          <p:cNvPr id="3" name="Subtitle 2"/>
          <p:cNvSpPr>
            <a:spLocks noGrp="1"/>
          </p:cNvSpPr>
          <p:nvPr>
            <p:ph type="subTitle" idx="1"/>
          </p:nvPr>
        </p:nvSpPr>
        <p:spPr/>
        <p:txBody>
          <a:bodyPr/>
          <a:lstStyle/>
          <a:p>
            <a:r>
              <a:rPr lang="en-US" dirty="0" err="1" smtClean="0"/>
              <a:t>Ch</a:t>
            </a:r>
            <a:r>
              <a:rPr lang="en-US" dirty="0" smtClean="0"/>
              <a:t> 6 section 2A from </a:t>
            </a:r>
            <a:r>
              <a:rPr lang="en-US" dirty="0" err="1" smtClean="0"/>
              <a:t>Voet</a:t>
            </a:r>
            <a:r>
              <a:rPr lang="en-US" dirty="0" smtClean="0"/>
              <a:t>, </a:t>
            </a:r>
            <a:r>
              <a:rPr lang="en-US" dirty="0" err="1" smtClean="0"/>
              <a:t>Voet</a:t>
            </a:r>
            <a:r>
              <a:rPr lang="en-US" dirty="0" smtClean="0"/>
              <a:t> and Pratt</a:t>
            </a:r>
          </a:p>
          <a:p>
            <a:r>
              <a:rPr lang="en-US" dirty="0" err="1" smtClean="0"/>
              <a:t>Ch</a:t>
            </a:r>
            <a:r>
              <a:rPr lang="en-US" dirty="0" smtClean="0"/>
              <a:t> 5 section C of Boyer</a:t>
            </a:r>
            <a:endParaRPr lang="en-US" dirty="0"/>
          </a:p>
        </p:txBody>
      </p:sp>
    </p:spTree>
    <p:extLst>
      <p:ext uri="{BB962C8B-B14F-4D97-AF65-F5344CB8AC3E}">
        <p14:creationId xmlns:p14="http://schemas.microsoft.com/office/powerpoint/2010/main" val="2294791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90936"/>
            <a:ext cx="10058400" cy="714883"/>
          </a:xfrm>
        </p:spPr>
        <p:txBody>
          <a:bodyPr/>
          <a:lstStyle/>
          <a:p>
            <a:r>
              <a:rPr lang="en-US" dirty="0" smtClean="0"/>
              <a:t>X-ray Crystallography</a:t>
            </a:r>
            <a:endParaRPr lang="en-US" dirty="0"/>
          </a:p>
        </p:txBody>
      </p:sp>
      <p:sp>
        <p:nvSpPr>
          <p:cNvPr id="3" name="Content Placeholder 2"/>
          <p:cNvSpPr>
            <a:spLocks noGrp="1"/>
          </p:cNvSpPr>
          <p:nvPr>
            <p:ph idx="1"/>
          </p:nvPr>
        </p:nvSpPr>
        <p:spPr>
          <a:xfrm>
            <a:off x="130629" y="1783625"/>
            <a:ext cx="9914165" cy="4023360"/>
          </a:xfrm>
        </p:spPr>
        <p:txBody>
          <a:bodyPr/>
          <a:lstStyle/>
          <a:p>
            <a:pPr lvl="1"/>
            <a:r>
              <a:rPr lang="en-US" dirty="0" smtClean="0"/>
              <a:t>Because macromolecules, such as proteins, are highly solvated by water molecules, diffraction patterns, or electron density maps, typically poorly resolved. Most protein crystals are too poorly resolved for their electron density maps to reveal clear positions of individual atoms. However, the clear shape of the polypeptide backbone can be traced and the positions of the AA R groups can be deduced on a good crystal.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4794" y="0"/>
            <a:ext cx="2038350" cy="22155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285" y="3429000"/>
            <a:ext cx="6631832" cy="2377985"/>
          </a:xfrm>
          <a:prstGeom prst="rect">
            <a:avLst/>
          </a:prstGeom>
        </p:spPr>
      </p:pic>
      <p:sp>
        <p:nvSpPr>
          <p:cNvPr id="6" name="TextBox 5"/>
          <p:cNvSpPr txBox="1"/>
          <p:nvPr/>
        </p:nvSpPr>
        <p:spPr>
          <a:xfrm>
            <a:off x="1097281" y="805819"/>
            <a:ext cx="8743406" cy="1200329"/>
          </a:xfrm>
          <a:prstGeom prst="rect">
            <a:avLst/>
          </a:prstGeom>
          <a:noFill/>
        </p:spPr>
        <p:txBody>
          <a:bodyPr wrap="square" rtlCol="0">
            <a:spAutoFit/>
          </a:bodyPr>
          <a:lstStyle/>
          <a:p>
            <a:r>
              <a:rPr lang="en-US" dirty="0"/>
              <a:t>utilizes x-ray </a:t>
            </a:r>
            <a:r>
              <a:rPr lang="en-US" b="1" dirty="0"/>
              <a:t>diffraction patterns </a:t>
            </a:r>
            <a:r>
              <a:rPr lang="en-US" dirty="0"/>
              <a:t>off a solid crystal to directly image molecules. More specifically, the x-rays interact with the electrons in matter, and the resulting image is the </a:t>
            </a:r>
            <a:r>
              <a:rPr lang="en-US" b="1" dirty="0"/>
              <a:t>electron density </a:t>
            </a:r>
            <a:r>
              <a:rPr lang="en-US" dirty="0"/>
              <a:t>of an object under study.</a:t>
            </a:r>
          </a:p>
          <a:p>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8490" y="2825985"/>
            <a:ext cx="4024393" cy="3584013"/>
          </a:xfrm>
          <a:prstGeom prst="rect">
            <a:avLst/>
          </a:prstGeom>
        </p:spPr>
      </p:pic>
    </p:spTree>
    <p:extLst>
      <p:ext uri="{BB962C8B-B14F-4D97-AF65-F5344CB8AC3E}">
        <p14:creationId xmlns:p14="http://schemas.microsoft.com/office/powerpoint/2010/main" val="72243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0"/>
            <a:ext cx="10058400" cy="816429"/>
          </a:xfrm>
        </p:spPr>
        <p:txBody>
          <a:bodyPr/>
          <a:lstStyle/>
          <a:p>
            <a:r>
              <a:rPr lang="en-US" dirty="0" smtClean="0"/>
              <a:t>Getting the crystal</a:t>
            </a:r>
            <a:endParaRPr lang="en-US" dirty="0"/>
          </a:p>
        </p:txBody>
      </p:sp>
      <p:sp>
        <p:nvSpPr>
          <p:cNvPr id="3" name="Content Placeholder 2"/>
          <p:cNvSpPr>
            <a:spLocks noGrp="1"/>
          </p:cNvSpPr>
          <p:nvPr>
            <p:ph idx="1"/>
          </p:nvPr>
        </p:nvSpPr>
        <p:spPr>
          <a:xfrm>
            <a:off x="228600" y="1845734"/>
            <a:ext cx="10927080" cy="4023360"/>
          </a:xfrm>
        </p:spPr>
        <p:txBody>
          <a:bodyPr/>
          <a:lstStyle/>
          <a:p>
            <a:pPr lvl="1"/>
            <a:r>
              <a:rPr lang="en-US" dirty="0" smtClean="0"/>
              <a:t>Determining the ideal environment – temperature, pressure, solvent, additives, protein concentration, </a:t>
            </a:r>
            <a:r>
              <a:rPr lang="en-US" dirty="0" err="1" smtClean="0"/>
              <a:t>pH.</a:t>
            </a:r>
            <a:endParaRPr lang="en-US" dirty="0" smtClean="0"/>
          </a:p>
          <a:p>
            <a:pPr lvl="1"/>
            <a:r>
              <a:rPr lang="en-US" dirty="0" smtClean="0"/>
              <a:t>Selecting the crystal</a:t>
            </a:r>
          </a:p>
          <a:p>
            <a:pPr lvl="1"/>
            <a:r>
              <a:rPr lang="en-US" dirty="0" smtClean="0"/>
              <a:t>Preparing the crystal for diffraction collection</a:t>
            </a:r>
          </a:p>
          <a:p>
            <a:pPr lvl="1"/>
            <a:r>
              <a:rPr lang="en-US" dirty="0" smtClean="0"/>
              <a:t>Selecting the proper X-ray source.</a:t>
            </a:r>
            <a:endParaRPr lang="en-US" dirty="0"/>
          </a:p>
        </p:txBody>
      </p:sp>
      <p:sp>
        <p:nvSpPr>
          <p:cNvPr id="4" name="TextBox 3"/>
          <p:cNvSpPr txBox="1"/>
          <p:nvPr/>
        </p:nvSpPr>
        <p:spPr>
          <a:xfrm>
            <a:off x="1021080" y="816429"/>
            <a:ext cx="6087291" cy="923330"/>
          </a:xfrm>
          <a:prstGeom prst="rect">
            <a:avLst/>
          </a:prstGeom>
          <a:noFill/>
        </p:spPr>
        <p:txBody>
          <a:bodyPr wrap="square" rtlCol="0">
            <a:spAutoFit/>
          </a:bodyPr>
          <a:lstStyle/>
          <a:p>
            <a:r>
              <a:rPr lang="en-US" dirty="0"/>
              <a:t>Probably the most challenging aspect of crystallography is getting a good crystal of your macromolecule. This means:</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5326" y="2813530"/>
            <a:ext cx="4953000" cy="349567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51224" y="2370004"/>
            <a:ext cx="2733947" cy="181931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19766"/>
            <a:ext cx="3839398" cy="2149328"/>
          </a:xfrm>
          <a:prstGeom prst="rect">
            <a:avLst/>
          </a:prstGeom>
        </p:spPr>
      </p:pic>
    </p:spTree>
    <p:extLst>
      <p:ext uri="{BB962C8B-B14F-4D97-AF65-F5344CB8AC3E}">
        <p14:creationId xmlns:p14="http://schemas.microsoft.com/office/powerpoint/2010/main" val="911747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X-ray Crystallography</a:t>
            </a:r>
            <a:endParaRPr lang="en-US" dirty="0"/>
          </a:p>
        </p:txBody>
      </p:sp>
      <p:sp>
        <p:nvSpPr>
          <p:cNvPr id="3" name="Content Placeholder 2"/>
          <p:cNvSpPr>
            <a:spLocks noGrp="1"/>
          </p:cNvSpPr>
          <p:nvPr>
            <p:ph idx="1"/>
          </p:nvPr>
        </p:nvSpPr>
        <p:spPr/>
        <p:txBody>
          <a:bodyPr/>
          <a:lstStyle/>
          <a:p>
            <a:r>
              <a:rPr lang="en-US" dirty="0" smtClean="0"/>
              <a:t>Takes a lot of time and money to grow the crystal</a:t>
            </a:r>
          </a:p>
          <a:p>
            <a:r>
              <a:rPr lang="en-US" dirty="0" smtClean="0"/>
              <a:t>Solvation required to maintain structure decreases resolution</a:t>
            </a:r>
          </a:p>
          <a:p>
            <a:r>
              <a:rPr lang="en-US" dirty="0" smtClean="0"/>
              <a:t>Requires more sophisticated sources and software to analyze than universities typically have in house</a:t>
            </a:r>
          </a:p>
          <a:p>
            <a:r>
              <a:rPr lang="en-US" dirty="0" smtClean="0"/>
              <a:t>Crystal packing and </a:t>
            </a:r>
            <a:r>
              <a:rPr lang="en-US" dirty="0" err="1" smtClean="0"/>
              <a:t>desolvation</a:t>
            </a:r>
            <a:r>
              <a:rPr lang="en-US" dirty="0" smtClean="0"/>
              <a:t> can alter the native structure</a:t>
            </a:r>
          </a:p>
          <a:p>
            <a:r>
              <a:rPr lang="en-US" dirty="0" smtClean="0"/>
              <a:t>Proteins are dynamic</a:t>
            </a:r>
            <a:endParaRPr lang="en-US" dirty="0"/>
          </a:p>
        </p:txBody>
      </p:sp>
    </p:spTree>
    <p:extLst>
      <p:ext uri="{BB962C8B-B14F-4D97-AF65-F5344CB8AC3E}">
        <p14:creationId xmlns:p14="http://schemas.microsoft.com/office/powerpoint/2010/main" val="5518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638683"/>
          </a:xfrm>
        </p:spPr>
        <p:txBody>
          <a:bodyPr>
            <a:normAutofit fontScale="90000"/>
          </a:bodyPr>
          <a:lstStyle/>
          <a:p>
            <a:r>
              <a:rPr lang="en-US" dirty="0" smtClean="0"/>
              <a:t>NMR</a:t>
            </a:r>
            <a:endParaRPr lang="en-US" dirty="0"/>
          </a:p>
        </p:txBody>
      </p:sp>
      <p:sp>
        <p:nvSpPr>
          <p:cNvPr id="3" name="Content Placeholder 2"/>
          <p:cNvSpPr>
            <a:spLocks noGrp="1"/>
          </p:cNvSpPr>
          <p:nvPr>
            <p:ph idx="1"/>
          </p:nvPr>
        </p:nvSpPr>
        <p:spPr>
          <a:xfrm>
            <a:off x="1066800" y="822477"/>
            <a:ext cx="10058400" cy="777723"/>
          </a:xfrm>
        </p:spPr>
        <p:txBody>
          <a:bodyPr/>
          <a:lstStyle/>
          <a:p>
            <a:r>
              <a:rPr lang="en-US" dirty="0" smtClean="0"/>
              <a:t>Utilizing 13C, 1H and 15N NMR with computational modeling, we can analyze macromolecules in their native solvation environment and crystal growth is not required.</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7635" y="1461160"/>
            <a:ext cx="4269377" cy="4562627"/>
          </a:xfrm>
          <a:prstGeom prst="rect">
            <a:avLst/>
          </a:prstGeom>
        </p:spPr>
      </p:pic>
      <p:sp>
        <p:nvSpPr>
          <p:cNvPr id="5" name="TextBox 4"/>
          <p:cNvSpPr txBox="1"/>
          <p:nvPr/>
        </p:nvSpPr>
        <p:spPr>
          <a:xfrm>
            <a:off x="1097280" y="1828800"/>
            <a:ext cx="5159829" cy="1200329"/>
          </a:xfrm>
          <a:prstGeom prst="rect">
            <a:avLst/>
          </a:prstGeom>
          <a:noFill/>
        </p:spPr>
        <p:txBody>
          <a:bodyPr wrap="square" rtlCol="0">
            <a:spAutoFit/>
          </a:bodyPr>
          <a:lstStyle/>
          <a:p>
            <a:r>
              <a:rPr lang="en-US" dirty="0" smtClean="0"/>
              <a:t>1D analysis (or looking at one nuclei in one dimension) is very hard to analyze directly for protein structure, so we must utilize 2D or 3D NMR analysis to resolve peaks and find local interactions.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029129"/>
            <a:ext cx="5802085" cy="3227387"/>
          </a:xfrm>
          <a:prstGeom prst="rect">
            <a:avLst/>
          </a:prstGeom>
        </p:spPr>
      </p:pic>
    </p:spTree>
    <p:extLst>
      <p:ext uri="{BB962C8B-B14F-4D97-AF65-F5344CB8AC3E}">
        <p14:creationId xmlns:p14="http://schemas.microsoft.com/office/powerpoint/2010/main" val="1090047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COSY/TOCSY</a:t>
            </a:r>
            <a:br>
              <a:rPr lang="en-US" dirty="0" smtClean="0"/>
            </a:br>
            <a:r>
              <a:rPr lang="en-US" sz="3200" dirty="0" smtClean="0"/>
              <a:t>Correlation Spectroscopy</a:t>
            </a:r>
            <a:endParaRPr lang="en-US" dirty="0"/>
          </a:p>
        </p:txBody>
      </p:sp>
      <p:sp>
        <p:nvSpPr>
          <p:cNvPr id="3" name="Content Placeholder 2"/>
          <p:cNvSpPr>
            <a:spLocks noGrp="1"/>
          </p:cNvSpPr>
          <p:nvPr>
            <p:ph idx="1"/>
          </p:nvPr>
        </p:nvSpPr>
        <p:spPr/>
        <p:txBody>
          <a:bodyPr/>
          <a:lstStyle/>
          <a:p>
            <a:r>
              <a:rPr lang="en-US" dirty="0" smtClean="0"/>
              <a:t>Helps us determine </a:t>
            </a:r>
            <a:r>
              <a:rPr lang="en-US" dirty="0" err="1" smtClean="0"/>
              <a:t>homonuclear</a:t>
            </a:r>
            <a:r>
              <a:rPr lang="en-US" dirty="0" smtClean="0"/>
              <a:t> through bond correlations.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5507" y="2326383"/>
            <a:ext cx="5260521" cy="3902967"/>
          </a:xfrm>
          <a:prstGeom prst="rect">
            <a:avLst/>
          </a:prstGeom>
        </p:spPr>
      </p:pic>
    </p:spTree>
    <p:extLst>
      <p:ext uri="{BB962C8B-B14F-4D97-AF65-F5344CB8AC3E}">
        <p14:creationId xmlns:p14="http://schemas.microsoft.com/office/powerpoint/2010/main" val="426293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HSQC and HMBC</a:t>
            </a:r>
            <a:endParaRPr lang="en-US" dirty="0"/>
          </a:p>
        </p:txBody>
      </p:sp>
      <p:sp>
        <p:nvSpPr>
          <p:cNvPr id="3" name="Content Placeholder 2"/>
          <p:cNvSpPr>
            <a:spLocks noGrp="1"/>
          </p:cNvSpPr>
          <p:nvPr>
            <p:ph idx="1"/>
          </p:nvPr>
        </p:nvSpPr>
        <p:spPr/>
        <p:txBody>
          <a:bodyPr/>
          <a:lstStyle/>
          <a:p>
            <a:r>
              <a:rPr lang="en-US" dirty="0" err="1" smtClean="0"/>
              <a:t>Heteronuclear</a:t>
            </a:r>
            <a:r>
              <a:rPr lang="en-US" dirty="0" smtClean="0"/>
              <a:t> through bond correlations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364" y="2168979"/>
            <a:ext cx="6667500" cy="4000500"/>
          </a:xfrm>
          <a:prstGeom prst="rect">
            <a:avLst/>
          </a:prstGeom>
        </p:spPr>
      </p:pic>
    </p:spTree>
    <p:extLst>
      <p:ext uri="{BB962C8B-B14F-4D97-AF65-F5344CB8AC3E}">
        <p14:creationId xmlns:p14="http://schemas.microsoft.com/office/powerpoint/2010/main" val="2941627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NOESY and ROESY</a:t>
            </a:r>
            <a:endParaRPr lang="en-US" dirty="0"/>
          </a:p>
        </p:txBody>
      </p:sp>
      <p:sp>
        <p:nvSpPr>
          <p:cNvPr id="3" name="Content Placeholder 2"/>
          <p:cNvSpPr>
            <a:spLocks noGrp="1"/>
          </p:cNvSpPr>
          <p:nvPr>
            <p:ph idx="1"/>
          </p:nvPr>
        </p:nvSpPr>
        <p:spPr/>
        <p:txBody>
          <a:bodyPr/>
          <a:lstStyle/>
          <a:p>
            <a:r>
              <a:rPr lang="en-US" dirty="0" smtClean="0"/>
              <a:t>Gives us through space homo or </a:t>
            </a:r>
            <a:r>
              <a:rPr lang="en-US" dirty="0" err="1" smtClean="0"/>
              <a:t>heteronuclear</a:t>
            </a:r>
            <a:r>
              <a:rPr lang="en-US" dirty="0" smtClean="0"/>
              <a:t> correlations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908" y="2547257"/>
            <a:ext cx="6399258" cy="3321837"/>
          </a:xfrm>
          <a:prstGeom prst="rect">
            <a:avLst/>
          </a:prstGeom>
        </p:spPr>
      </p:pic>
    </p:spTree>
    <p:extLst>
      <p:ext uri="{BB962C8B-B14F-4D97-AF65-F5344CB8AC3E}">
        <p14:creationId xmlns:p14="http://schemas.microsoft.com/office/powerpoint/2010/main" val="3985253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NMR</a:t>
            </a:r>
            <a:endParaRPr lang="en-US" dirty="0"/>
          </a:p>
        </p:txBody>
      </p:sp>
      <p:sp>
        <p:nvSpPr>
          <p:cNvPr id="3" name="Content Placeholder 2"/>
          <p:cNvSpPr>
            <a:spLocks noGrp="1"/>
          </p:cNvSpPr>
          <p:nvPr>
            <p:ph idx="1"/>
          </p:nvPr>
        </p:nvSpPr>
        <p:spPr/>
        <p:txBody>
          <a:bodyPr/>
          <a:lstStyle/>
          <a:p>
            <a:r>
              <a:rPr lang="en-US" dirty="0" smtClean="0"/>
              <a:t>We look at correlations through bond or through space across three nuclei. There are TONS of various pulse sequences you can use.</a:t>
            </a:r>
          </a:p>
          <a:p>
            <a:r>
              <a:rPr lang="en-US" dirty="0">
                <a:hlinkClick r:id="rId2"/>
              </a:rPr>
              <a:t>https://en.wikipedia.org/wiki/Triple-resonance_nuclear_magnetic_resonance_spectroscopy</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8769" y="2969583"/>
            <a:ext cx="5010831" cy="3007885"/>
          </a:xfrm>
          <a:prstGeom prst="rect">
            <a:avLst/>
          </a:prstGeom>
        </p:spPr>
      </p:pic>
      <p:sp>
        <p:nvSpPr>
          <p:cNvPr id="5" name="TextBox 4"/>
          <p:cNvSpPr txBox="1"/>
          <p:nvPr/>
        </p:nvSpPr>
        <p:spPr>
          <a:xfrm>
            <a:off x="1652451" y="5715858"/>
            <a:ext cx="10223013" cy="523220"/>
          </a:xfrm>
          <a:prstGeom prst="rect">
            <a:avLst/>
          </a:prstGeom>
          <a:noFill/>
        </p:spPr>
        <p:txBody>
          <a:bodyPr wrap="square" rtlCol="0">
            <a:spAutoFit/>
          </a:bodyPr>
          <a:lstStyle/>
          <a:p>
            <a:r>
              <a:rPr lang="en-US" sz="1400" dirty="0"/>
              <a:t>"HNCACB experiment" by Axb3 - Own work. Licensed under CC BY-SA 3.0 via Commons - https://commons.wikimedia.org/wiki/File:HNCACB_experiment.JPG#/media/File:HNCACB_experiment.JPG</a:t>
            </a:r>
          </a:p>
        </p:txBody>
      </p:sp>
    </p:spTree>
    <p:extLst>
      <p:ext uri="{BB962C8B-B14F-4D97-AF65-F5344CB8AC3E}">
        <p14:creationId xmlns:p14="http://schemas.microsoft.com/office/powerpoint/2010/main" val="1514365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61</TotalTime>
  <Words>384</Words>
  <Application>Microsoft Office PowerPoint</Application>
  <PresentationFormat>Widescreen</PresentationFormat>
  <Paragraphs>31</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Structural Determination of Proteins</vt:lpstr>
      <vt:lpstr>X-ray Crystallography</vt:lpstr>
      <vt:lpstr>Getting the crystal</vt:lpstr>
      <vt:lpstr>Limitations of X-ray Crystallography</vt:lpstr>
      <vt:lpstr>NMR</vt:lpstr>
      <vt:lpstr>COSY/TOCSY Correlation Spectroscopy</vt:lpstr>
      <vt:lpstr>HSQC and HMBC</vt:lpstr>
      <vt:lpstr>NOESY and ROESY</vt:lpstr>
      <vt:lpstr>3D NMR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Determination of Proteins</dc:title>
  <dc:creator>Hayden, Katherine Leigh</dc:creator>
  <cp:lastModifiedBy>Hayden, Katherine Leigh</cp:lastModifiedBy>
  <cp:revision>7</cp:revision>
  <dcterms:created xsi:type="dcterms:W3CDTF">2015-09-10T12:41:31Z</dcterms:created>
  <dcterms:modified xsi:type="dcterms:W3CDTF">2015-09-10T13:42:44Z</dcterms:modified>
</cp:coreProperties>
</file>