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604745A-855F-427F-A373-31C20DD448C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1B2499D-4106-49E0-8AE8-EFB7A83C91AD}" type="datetimeFigureOut">
              <a:rPr lang="en-US" smtClean="0"/>
              <a:t>9/26/2014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11. Enzyme Catalysis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66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Zymogens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Zymogens (or </a:t>
            </a:r>
            <a:r>
              <a:rPr lang="en-US" dirty="0" err="1" smtClean="0"/>
              <a:t>proenzymes</a:t>
            </a:r>
            <a:r>
              <a:rPr lang="en-US" dirty="0" smtClean="0"/>
              <a:t>) are inactive precursors of enzymes</a:t>
            </a:r>
          </a:p>
          <a:p>
            <a:endParaRPr lang="en-US" dirty="0"/>
          </a:p>
        </p:txBody>
      </p:sp>
      <p:pic>
        <p:nvPicPr>
          <p:cNvPr id="4" name="Picture 2" descr="voet4_fig_11_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708163"/>
            <a:ext cx="5257800" cy="356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8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Activation Energy and Transition States</a:t>
            </a:r>
            <a:endParaRPr lang="en-US" dirty="0"/>
          </a:p>
        </p:txBody>
      </p:sp>
      <p:pic>
        <p:nvPicPr>
          <p:cNvPr id="4" name="Picture 2" descr="voet4_fig_11_07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787" y="1600200"/>
            <a:ext cx="5494826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356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Rate-determining step</a:t>
            </a:r>
            <a:endParaRPr lang="en-US" dirty="0"/>
          </a:p>
        </p:txBody>
      </p:sp>
      <p:pic>
        <p:nvPicPr>
          <p:cNvPr id="4" name="Picture 2" descr="voet4_fig_11_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5715000" cy="476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38717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Catalytic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7620000" cy="5181600"/>
          </a:xfrm>
        </p:spPr>
        <p:txBody>
          <a:bodyPr>
            <a:normAutofit/>
          </a:bodyPr>
          <a:lstStyle/>
          <a:p>
            <a:r>
              <a:rPr lang="en-US" b="1" dirty="0" smtClean="0"/>
              <a:t>Acid-Base Catalysis</a:t>
            </a:r>
            <a:r>
              <a:rPr lang="en-US" dirty="0" smtClean="0"/>
              <a:t>: transition state is stabilized through the donation or acceptance of protons to or from the substrate</a:t>
            </a:r>
          </a:p>
          <a:p>
            <a:r>
              <a:rPr lang="en-US" b="1" dirty="0" smtClean="0"/>
              <a:t>Covalent Catalysis</a:t>
            </a:r>
            <a:r>
              <a:rPr lang="en-US" dirty="0" smtClean="0"/>
              <a:t>: a covalent bond is formed between enzyme and substrate to stabilize transition state.</a:t>
            </a:r>
          </a:p>
          <a:p>
            <a:r>
              <a:rPr lang="en-US" b="1" dirty="0" smtClean="0"/>
              <a:t>Metal Ion Catalysis</a:t>
            </a:r>
            <a:r>
              <a:rPr lang="en-US" dirty="0" smtClean="0"/>
              <a:t>: metal ions bind to the substrate to orient it properly, mediate oxidation/reduction reactions, and electrostatically stabilize or shield negative charges of transition state</a:t>
            </a:r>
          </a:p>
          <a:p>
            <a:r>
              <a:rPr lang="en-US" b="1" dirty="0" smtClean="0"/>
              <a:t>Proximity and Orientation Effects: </a:t>
            </a:r>
            <a:r>
              <a:rPr lang="en-US" dirty="0" smtClean="0"/>
              <a:t>Brings together two substrates within close proximity and orients them for reaction</a:t>
            </a:r>
            <a:endParaRPr lang="en-US" b="1" dirty="0" smtClean="0"/>
          </a:p>
          <a:p>
            <a:r>
              <a:rPr lang="en-US" b="1" dirty="0" smtClean="0"/>
              <a:t>Preferential Binding of the transition state complex: </a:t>
            </a:r>
            <a:r>
              <a:rPr lang="en-US" dirty="0" smtClean="0"/>
              <a:t>binds to the transition state of a reaction with greater affinity than the substrate or product.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19813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09600"/>
            <a:ext cx="4114800" cy="1143000"/>
          </a:xfrm>
        </p:spPr>
        <p:txBody>
          <a:bodyPr/>
          <a:lstStyle/>
          <a:p>
            <a:r>
              <a:rPr lang="en-US" sz="4000" dirty="0" smtClean="0"/>
              <a:t>Example of enzyme catalysis:</a:t>
            </a:r>
            <a:br>
              <a:rPr lang="en-US" sz="4000" dirty="0" smtClean="0"/>
            </a:br>
            <a:r>
              <a:rPr lang="en-US" sz="4000" b="1" dirty="0" smtClean="0"/>
              <a:t>Proteases</a:t>
            </a:r>
            <a:endParaRPr lang="en-US" sz="4000" b="1" dirty="0"/>
          </a:p>
        </p:txBody>
      </p:sp>
      <p:pic>
        <p:nvPicPr>
          <p:cNvPr id="4" name="Picture 2" descr="voet4_fig_11_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037" y="411162"/>
            <a:ext cx="5033963" cy="6446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3386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Chymotrypsin Mechanism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2328858"/>
            <a:ext cx="8762999" cy="2200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10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and use </a:t>
            </a:r>
            <a:r>
              <a:rPr lang="en-US" dirty="0" err="1" smtClean="0"/>
              <a:t>keyterms</a:t>
            </a:r>
            <a:r>
              <a:rPr lang="en-US" dirty="0" smtClean="0"/>
              <a:t>: enzyme, activation energy, substrate, induced fit, cofactor, coenzyme, </a:t>
            </a:r>
            <a:r>
              <a:rPr lang="en-US" dirty="0" err="1" smtClean="0"/>
              <a:t>apoenzyme</a:t>
            </a:r>
            <a:r>
              <a:rPr lang="en-US" dirty="0" smtClean="0"/>
              <a:t>, </a:t>
            </a:r>
            <a:r>
              <a:rPr lang="en-US" dirty="0" err="1" smtClean="0"/>
              <a:t>holoenzyme</a:t>
            </a:r>
            <a:r>
              <a:rPr lang="en-US" dirty="0" smtClean="0"/>
              <a:t>, zymogen, protease, </a:t>
            </a:r>
            <a:r>
              <a:rPr lang="en-US" dirty="0" err="1" smtClean="0"/>
              <a:t>cosubstrate</a:t>
            </a:r>
            <a:r>
              <a:rPr lang="en-US" dirty="0" smtClean="0"/>
              <a:t>, prosthetic group, rate-determining step</a:t>
            </a:r>
          </a:p>
          <a:p>
            <a:r>
              <a:rPr lang="en-US" dirty="0" smtClean="0"/>
              <a:t>Discuss how enzymes speed up chemical reactions</a:t>
            </a:r>
          </a:p>
          <a:p>
            <a:r>
              <a:rPr lang="en-US" dirty="0" smtClean="0"/>
              <a:t>Discuss the advantages for utilizing enzymes in biochemical reactions</a:t>
            </a:r>
          </a:p>
          <a:p>
            <a:r>
              <a:rPr lang="en-US" dirty="0" smtClean="0"/>
              <a:t>Compare and contrast the different enzyme mechanisms</a:t>
            </a:r>
          </a:p>
          <a:p>
            <a:r>
              <a:rPr lang="en-US" dirty="0" smtClean="0"/>
              <a:t>Compare and contrast 3 different proteases</a:t>
            </a:r>
          </a:p>
          <a:p>
            <a:r>
              <a:rPr lang="en-US" dirty="0" smtClean="0"/>
              <a:t>Discuss the mechanism of chymotrypsin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3250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Proteins that catalyze a reaction</a:t>
            </a:r>
          </a:p>
          <a:p>
            <a:pPr lvl="1"/>
            <a:r>
              <a:rPr lang="en-US" dirty="0" smtClean="0"/>
              <a:t>Mediate nearly ALL biochemical reactions in the cell</a:t>
            </a:r>
          </a:p>
          <a:p>
            <a:pPr lvl="1"/>
            <a:r>
              <a:rPr lang="en-US" dirty="0" smtClean="0"/>
              <a:t>Increase the rate of reactions by lowering the energy of activation of reactions</a:t>
            </a:r>
            <a:endParaRPr lang="en-US" dirty="0"/>
          </a:p>
        </p:txBody>
      </p:sp>
      <p:pic>
        <p:nvPicPr>
          <p:cNvPr id="4" name="Picture 2" descr="voet4_fig_11_0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7" t="6774" b="10587"/>
          <a:stretch/>
        </p:blipFill>
        <p:spPr bwMode="auto">
          <a:xfrm>
            <a:off x="1600200" y="3309257"/>
            <a:ext cx="5193888" cy="3284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5147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they do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Through various mechanisms that we will explore</a:t>
            </a:r>
          </a:p>
          <a:p>
            <a:r>
              <a:rPr lang="en-US" dirty="0" smtClean="0"/>
              <a:t>Using the arrangement of functional groups within an </a:t>
            </a:r>
            <a:r>
              <a:rPr lang="en-US" b="1" dirty="0" smtClean="0"/>
              <a:t>active site</a:t>
            </a:r>
            <a:r>
              <a:rPr lang="en-US" dirty="0" smtClean="0"/>
              <a:t> – region of the enzyme where catalysis occurs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494314"/>
            <a:ext cx="3505199" cy="2547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55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Reactions governed by 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reactions rates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Milder reaction conditions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Greater reaction specificity</a:t>
            </a:r>
          </a:p>
          <a:p>
            <a:pPr marL="114300" indent="0">
              <a:buNone/>
            </a:pPr>
            <a:endParaRPr lang="en-US" dirty="0" smtClean="0"/>
          </a:p>
          <a:p>
            <a:r>
              <a:rPr lang="en-US" dirty="0" smtClean="0"/>
              <a:t>Capacity for regulation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146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 Classifications</a:t>
            </a:r>
            <a:endParaRPr lang="en-US" dirty="0"/>
          </a:p>
        </p:txBody>
      </p:sp>
      <p:pic>
        <p:nvPicPr>
          <p:cNvPr id="4" name="Picture 2" descr="voet4_tab_11_0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65891"/>
            <a:ext cx="5029199" cy="5502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923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 are specific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4267200" cy="5029200"/>
          </a:xfrm>
        </p:spPr>
        <p:txBody>
          <a:bodyPr/>
          <a:lstStyle/>
          <a:p>
            <a:r>
              <a:rPr lang="en-US" dirty="0" smtClean="0"/>
              <a:t>The active site has </a:t>
            </a:r>
            <a:r>
              <a:rPr lang="en-US" b="1" dirty="0" smtClean="0"/>
              <a:t>geometric complementarity</a:t>
            </a:r>
            <a:r>
              <a:rPr lang="en-US" dirty="0" smtClean="0"/>
              <a:t> to its substrate and often </a:t>
            </a:r>
            <a:r>
              <a:rPr lang="en-US" b="1" dirty="0" smtClean="0"/>
              <a:t>electronic complementarity</a:t>
            </a:r>
            <a:r>
              <a:rPr lang="en-US" dirty="0" smtClean="0"/>
              <a:t> as well.</a:t>
            </a:r>
          </a:p>
          <a:p>
            <a:r>
              <a:rPr lang="en-US" b="1" dirty="0" smtClean="0"/>
              <a:t>Induced fit</a:t>
            </a:r>
            <a:r>
              <a:rPr lang="en-US" dirty="0" smtClean="0"/>
              <a:t> – the active site is largely preformed but undergoes some confirmation changes upon binding</a:t>
            </a:r>
          </a:p>
          <a:p>
            <a:pPr marL="114300" indent="0">
              <a:buNone/>
            </a:pPr>
            <a:endParaRPr lang="en-US" b="1" dirty="0"/>
          </a:p>
        </p:txBody>
      </p:sp>
      <p:pic>
        <p:nvPicPr>
          <p:cNvPr id="4" name="Picture 2" descr="voet4_fig_11_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295400"/>
            <a:ext cx="3184525" cy="4582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7995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 are stereospecific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Because enzymes themselves are chiral (made of L-amino acids) they are stereospecific for their substrate as well</a:t>
            </a:r>
            <a:endParaRPr lang="en-US" dirty="0"/>
          </a:p>
        </p:txBody>
      </p:sp>
      <p:pic>
        <p:nvPicPr>
          <p:cNvPr id="4" name="Picture 2" descr="voet4_fig_11_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904145"/>
            <a:ext cx="3289300" cy="3745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24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62000"/>
          </a:xfrm>
        </p:spPr>
        <p:txBody>
          <a:bodyPr/>
          <a:lstStyle/>
          <a:p>
            <a:r>
              <a:rPr lang="en-US" dirty="0" smtClean="0"/>
              <a:t>Cofactors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620000" cy="5791200"/>
          </a:xfrm>
        </p:spPr>
        <p:txBody>
          <a:bodyPr/>
          <a:lstStyle/>
          <a:p>
            <a:r>
              <a:rPr lang="en-US" b="1" dirty="0" smtClean="0"/>
              <a:t>Cofactors</a:t>
            </a:r>
            <a:r>
              <a:rPr lang="en-US" dirty="0" smtClean="0"/>
              <a:t>: Molecules that enzymes require to function</a:t>
            </a:r>
          </a:p>
          <a:p>
            <a:pPr lvl="1"/>
            <a:r>
              <a:rPr lang="en-US" b="1" dirty="0" smtClean="0"/>
              <a:t>Coenzymes</a:t>
            </a:r>
            <a:r>
              <a:rPr lang="en-US" dirty="0" smtClean="0"/>
              <a:t>: organic cofactors</a:t>
            </a:r>
          </a:p>
          <a:p>
            <a:pPr lvl="2"/>
            <a:r>
              <a:rPr lang="en-US" b="1" dirty="0" err="1" smtClean="0"/>
              <a:t>Cosubstrates</a:t>
            </a:r>
            <a:r>
              <a:rPr lang="en-US" b="1" dirty="0" smtClean="0"/>
              <a:t>: </a:t>
            </a:r>
            <a:r>
              <a:rPr lang="en-US" dirty="0" smtClean="0"/>
              <a:t>transient coenzymes</a:t>
            </a:r>
          </a:p>
          <a:p>
            <a:pPr lvl="2"/>
            <a:r>
              <a:rPr lang="en-US" b="1" dirty="0" smtClean="0"/>
              <a:t>Prosthetic groups</a:t>
            </a:r>
            <a:r>
              <a:rPr lang="en-US" dirty="0" smtClean="0"/>
              <a:t>: </a:t>
            </a:r>
            <a:r>
              <a:rPr lang="en-US" dirty="0" err="1" smtClean="0"/>
              <a:t>permenant</a:t>
            </a:r>
            <a:r>
              <a:rPr lang="en-US" dirty="0" smtClean="0"/>
              <a:t> coenzymes </a:t>
            </a:r>
          </a:p>
          <a:p>
            <a:pPr lvl="1"/>
            <a:r>
              <a:rPr lang="en-US" b="1" dirty="0" err="1" smtClean="0"/>
              <a:t>Apoenzyme</a:t>
            </a:r>
            <a:r>
              <a:rPr lang="en-US" dirty="0" smtClean="0"/>
              <a:t>: inactive enzyme without its cofactor</a:t>
            </a:r>
          </a:p>
          <a:p>
            <a:pPr lvl="1"/>
            <a:r>
              <a:rPr lang="en-US" b="1" dirty="0" err="1" smtClean="0"/>
              <a:t>Holoenzyme</a:t>
            </a:r>
            <a:r>
              <a:rPr lang="en-US" dirty="0" smtClean="0"/>
              <a:t>: active enzyme with cofactor</a:t>
            </a:r>
          </a:p>
          <a:p>
            <a:pPr lvl="1"/>
            <a:r>
              <a:rPr lang="en-US" dirty="0" smtClean="0"/>
              <a:t>Unlike enzymes, cofactors must be regenerated</a:t>
            </a:r>
            <a:endParaRPr lang="en-US" dirty="0"/>
          </a:p>
        </p:txBody>
      </p:sp>
      <p:pic>
        <p:nvPicPr>
          <p:cNvPr id="5" name="Picture 2" descr="voet4_fig_11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429000"/>
            <a:ext cx="5978857" cy="3309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84489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111</TotalTime>
  <Words>388</Words>
  <Application>Microsoft Office PowerPoint</Application>
  <PresentationFormat>On-screen Show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Adjacency</vt:lpstr>
      <vt:lpstr>Chapter 11. Enzyme Catalysis</vt:lpstr>
      <vt:lpstr>Learning Objectives</vt:lpstr>
      <vt:lpstr>What are enzymes</vt:lpstr>
      <vt:lpstr>How do they do it?</vt:lpstr>
      <vt:lpstr>Properties of Reactions governed by Enzymes</vt:lpstr>
      <vt:lpstr>Enzyme Classifications</vt:lpstr>
      <vt:lpstr>Enzymes are specific</vt:lpstr>
      <vt:lpstr>Enzymes are stereospecific</vt:lpstr>
      <vt:lpstr>Cofactors</vt:lpstr>
      <vt:lpstr>Zymogens</vt:lpstr>
      <vt:lpstr>Activation Energy and Transition States</vt:lpstr>
      <vt:lpstr>Rate-determining step</vt:lpstr>
      <vt:lpstr>Catalytic Mechanisms</vt:lpstr>
      <vt:lpstr>Example of enzyme catalysis: Proteases</vt:lpstr>
      <vt:lpstr>Chymotrypsin Mechanism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11. Enzyme Catalysis</dc:title>
  <dc:creator>Hayden, Katherine Leigh</dc:creator>
  <cp:lastModifiedBy>Kate Hayden</cp:lastModifiedBy>
  <cp:revision>10</cp:revision>
  <dcterms:created xsi:type="dcterms:W3CDTF">2014-09-26T15:11:28Z</dcterms:created>
  <dcterms:modified xsi:type="dcterms:W3CDTF">2014-09-27T02:46:32Z</dcterms:modified>
</cp:coreProperties>
</file>