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showGuides="1">
      <p:cViewPr varScale="1">
        <p:scale>
          <a:sx n="81" d="100"/>
          <a:sy n="81" d="100"/>
        </p:scale>
        <p:origin x="126" y="25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pPr/>
              <a:t>10/2/2015</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10/2/2015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dirty="0"/>
              <a:t>10/2/2015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dirty="0"/>
              <a:t>10/2/2015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10/2/2015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10/2/2015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10/2/2015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10/2/2015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10/2/2015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10/2/2015</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bcove.me/ndwaax5w" TargetMode="External"/><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hyperlink" Target="https://www.youtube.com/watch?v=dyxoQWknNJ8"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en.wikipedia.org/wiki/Nucleoside_analog_reverse-transcriptase_inhibitor" TargetMode="External"/><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Enzymes Inhibition</a:t>
            </a:r>
            <a:endParaRPr lang="en-US" dirty="0"/>
          </a:p>
        </p:txBody>
      </p:sp>
      <p:sp>
        <p:nvSpPr>
          <p:cNvPr id="3" name="Subtitle 2"/>
          <p:cNvSpPr>
            <a:spLocks noGrp="1"/>
          </p:cNvSpPr>
          <p:nvPr>
            <p:ph type="subTitle" idx="1"/>
          </p:nvPr>
        </p:nvSpPr>
        <p:spPr/>
        <p:txBody>
          <a:bodyPr/>
          <a:lstStyle/>
          <a:p>
            <a:r>
              <a:rPr lang="en-US" dirty="0" smtClean="0"/>
              <a:t>At the molecular level</a:t>
            </a:r>
            <a:endParaRPr lang="en-US" dirty="0"/>
          </a:p>
        </p:txBody>
      </p:sp>
    </p:spTree>
    <p:extLst>
      <p:ext uri="{BB962C8B-B14F-4D97-AF65-F5344CB8AC3E}">
        <p14:creationId xmlns:p14="http://schemas.microsoft.com/office/powerpoint/2010/main" val="25474936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Competitive inhibition</a:t>
            </a:r>
            <a:endParaRPr lang="en-US" dirty="0"/>
          </a:p>
        </p:txBody>
      </p:sp>
      <p:sp>
        <p:nvSpPr>
          <p:cNvPr id="3" name="Content Placeholder 2"/>
          <p:cNvSpPr>
            <a:spLocks noGrp="1"/>
          </p:cNvSpPr>
          <p:nvPr>
            <p:ph idx="1"/>
          </p:nvPr>
        </p:nvSpPr>
        <p:spPr/>
        <p:txBody>
          <a:bodyPr/>
          <a:lstStyle/>
          <a:p>
            <a:r>
              <a:rPr lang="en-US" dirty="0" smtClean="0"/>
              <a:t>In competitive inhibition, the inhibitor binds to the active site, blocking the substrate.</a:t>
            </a:r>
          </a:p>
          <a:p>
            <a:r>
              <a:rPr lang="en-US" dirty="0" smtClean="0"/>
              <a:t>This translates as an increase in KM (substrate affinity is decreased) but the Vmax stays constant (because if we increase the substrate concentration sufficiently, we can overcome the effects of the inhibitor). </a:t>
            </a:r>
          </a:p>
          <a:p>
            <a:r>
              <a:rPr lang="en-US" dirty="0" smtClean="0"/>
              <a:t>What does that L-B plot look like?</a:t>
            </a:r>
            <a:endParaRPr lang="en-US" dirty="0"/>
          </a:p>
        </p:txBody>
      </p:sp>
    </p:spTree>
    <p:extLst>
      <p:ext uri="{BB962C8B-B14F-4D97-AF65-F5344CB8AC3E}">
        <p14:creationId xmlns:p14="http://schemas.microsoft.com/office/powerpoint/2010/main" val="15648034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L-B plot of competitive inhibitor:</a:t>
            </a:r>
            <a:endParaRPr lang="en-US" dirty="0"/>
          </a:p>
        </p:txBody>
      </p:sp>
      <p:pic>
        <p:nvPicPr>
          <p:cNvPr id="1026" name="Picture 2" descr="http://oregonstate.edu/instruct/bb450/fall14/stryer7/8/figure_08_19.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864429" y="2460357"/>
            <a:ext cx="4615542" cy="36320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7211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052" name="Picture 4" descr="voet4_fig_11_29"/>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073729" y="-83629"/>
            <a:ext cx="6474032" cy="7248177"/>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249382" y="237506"/>
            <a:ext cx="2636322" cy="3785652"/>
          </a:xfrm>
          <a:prstGeom prst="rect">
            <a:avLst/>
          </a:prstGeom>
          <a:noFill/>
        </p:spPr>
        <p:txBody>
          <a:bodyPr wrap="square" rtlCol="0">
            <a:spAutoFit/>
          </a:bodyPr>
          <a:lstStyle/>
          <a:p>
            <a:r>
              <a:rPr lang="en-US" sz="2000" dirty="0" smtClean="0"/>
              <a:t>To see how inhibition works at the molecular level, we must first understand how the enzyme works on the substrate at the molecular level.</a:t>
            </a:r>
          </a:p>
          <a:p>
            <a:endParaRPr lang="en-US" sz="2000" dirty="0"/>
          </a:p>
          <a:p>
            <a:r>
              <a:rPr lang="en-US" sz="2000" dirty="0" smtClean="0"/>
              <a:t>Here we have the general enzymatic mechanism for a serine protease</a:t>
            </a:r>
            <a:r>
              <a:rPr lang="en-US" dirty="0" smtClean="0"/>
              <a:t>.</a:t>
            </a:r>
            <a:endParaRPr lang="en-US" dirty="0"/>
          </a:p>
        </p:txBody>
      </p:sp>
    </p:spTree>
    <p:extLst>
      <p:ext uri="{BB962C8B-B14F-4D97-AF65-F5344CB8AC3E}">
        <p14:creationId xmlns:p14="http://schemas.microsoft.com/office/powerpoint/2010/main" val="33774998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Looking closer at the substrate/enzyme interactions of serine protease</a:t>
            </a:r>
            <a:endParaRPr lang="en-US" dirty="0"/>
          </a:p>
        </p:txBody>
      </p:sp>
      <p:pic>
        <p:nvPicPr>
          <p:cNvPr id="3074" name="Picture 2" descr="voet4_fig_11_30"/>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805049" y="2379995"/>
            <a:ext cx="8526483" cy="36968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17159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2" y="400241"/>
            <a:ext cx="9601196" cy="1303867"/>
          </a:xfrm>
        </p:spPr>
        <p:txBody>
          <a:bodyPr/>
          <a:lstStyle/>
          <a:p>
            <a:r>
              <a:rPr lang="en-US" dirty="0" smtClean="0"/>
              <a:t>HIV protease inhibitors</a:t>
            </a:r>
            <a:endParaRPr lang="en-US" dirty="0"/>
          </a:p>
        </p:txBody>
      </p:sp>
      <p:pic>
        <p:nvPicPr>
          <p:cNvPr id="4098" name="Picture 2" descr="voet4_box_12_03_0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870862" y="1278504"/>
            <a:ext cx="4857008" cy="557949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238992" y="1383455"/>
            <a:ext cx="4215740" cy="646331"/>
          </a:xfrm>
          <a:prstGeom prst="rect">
            <a:avLst/>
          </a:prstGeom>
          <a:noFill/>
        </p:spPr>
        <p:txBody>
          <a:bodyPr wrap="square" rtlCol="0">
            <a:spAutoFit/>
          </a:bodyPr>
          <a:lstStyle/>
          <a:p>
            <a:r>
              <a:rPr lang="en-US" dirty="0" smtClean="0">
                <a:hlinkClick r:id="rId3"/>
              </a:rPr>
              <a:t>Quick video showing HIV protease inhibition</a:t>
            </a:r>
            <a:endParaRPr lang="en-US" dirty="0"/>
          </a:p>
        </p:txBody>
      </p:sp>
      <p:sp>
        <p:nvSpPr>
          <p:cNvPr id="5" name="TextBox 4"/>
          <p:cNvSpPr txBox="1"/>
          <p:nvPr/>
        </p:nvSpPr>
        <p:spPr>
          <a:xfrm>
            <a:off x="1520041" y="2524703"/>
            <a:ext cx="4120738" cy="3416320"/>
          </a:xfrm>
          <a:prstGeom prst="rect">
            <a:avLst/>
          </a:prstGeom>
          <a:noFill/>
        </p:spPr>
        <p:txBody>
          <a:bodyPr wrap="square" rtlCol="0">
            <a:spAutoFit/>
          </a:bodyPr>
          <a:lstStyle/>
          <a:p>
            <a:r>
              <a:rPr lang="en-US" dirty="0" smtClean="0"/>
              <a:t>HIV proteases cleave the peptide bond between </a:t>
            </a:r>
            <a:r>
              <a:rPr lang="en-US" dirty="0" err="1" smtClean="0"/>
              <a:t>Phe</a:t>
            </a:r>
            <a:r>
              <a:rPr lang="en-US" dirty="0"/>
              <a:t> </a:t>
            </a:r>
            <a:r>
              <a:rPr lang="en-US" dirty="0" smtClean="0"/>
              <a:t>and Pro. The drugs </a:t>
            </a:r>
            <a:r>
              <a:rPr lang="en-US" dirty="0" err="1" smtClean="0"/>
              <a:t>Saquinavin</a:t>
            </a:r>
            <a:r>
              <a:rPr lang="en-US" dirty="0" smtClean="0"/>
              <a:t> and Ritonavir both mimic the substrate so that it can fit into the active site quite well but both lack the carbonyl carbon and instead have a hydroxyl functional group. The hydroxyl group mimics the transition state of the substrate but will not react as the substrate, therefor inhibiting the enzyme.</a:t>
            </a:r>
          </a:p>
          <a:p>
            <a:r>
              <a:rPr lang="en-US" dirty="0" smtClean="0">
                <a:hlinkClick r:id="rId4"/>
              </a:rPr>
              <a:t>Here is another great video about inhibitors and drug design for HIV proteases</a:t>
            </a:r>
            <a:endParaRPr lang="en-US" dirty="0" smtClean="0"/>
          </a:p>
        </p:txBody>
      </p:sp>
    </p:spTree>
    <p:extLst>
      <p:ext uri="{BB962C8B-B14F-4D97-AF65-F5344CB8AC3E}">
        <p14:creationId xmlns:p14="http://schemas.microsoft.com/office/powerpoint/2010/main" val="40256535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2" y="191027"/>
            <a:ext cx="9601196" cy="1303867"/>
          </a:xfrm>
        </p:spPr>
        <p:txBody>
          <a:bodyPr/>
          <a:lstStyle/>
          <a:p>
            <a:r>
              <a:rPr lang="en-US" dirty="0" smtClean="0"/>
              <a:t>Noncompetitive Inhibitors</a:t>
            </a:r>
            <a:endParaRPr lang="en-US" dirty="0"/>
          </a:p>
        </p:txBody>
      </p:sp>
      <p:sp>
        <p:nvSpPr>
          <p:cNvPr id="3" name="Content Placeholder 2"/>
          <p:cNvSpPr>
            <a:spLocks noGrp="1"/>
          </p:cNvSpPr>
          <p:nvPr>
            <p:ph idx="1"/>
          </p:nvPr>
        </p:nvSpPr>
        <p:spPr>
          <a:xfrm>
            <a:off x="1295402" y="1123875"/>
            <a:ext cx="9601196" cy="3318936"/>
          </a:xfrm>
        </p:spPr>
        <p:txBody>
          <a:bodyPr/>
          <a:lstStyle/>
          <a:p>
            <a:r>
              <a:rPr lang="en-US" dirty="0" smtClean="0"/>
              <a:t>Bind to an allosteric site (non-active site) which causes a structural change in the enzyme at the active site to either prevent substrate binding or to prevent the enzymatic reaction on the substrate. </a:t>
            </a:r>
            <a:endParaRPr lang="en-US" dirty="0"/>
          </a:p>
        </p:txBody>
      </p:sp>
      <p:pic>
        <p:nvPicPr>
          <p:cNvPr id="5122" name="Picture 2" descr="http://www.mrothery.co.uk/images/Image166.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85610" y="2623637"/>
            <a:ext cx="3295650" cy="2124075"/>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http://image.slidesharecdn.com/nnrtis-100228030143-phpapp02/95/nnrt-is-8-728.jpg?cb=126732862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75215" y="2623637"/>
            <a:ext cx="4821383" cy="36160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63352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2" y="628020"/>
            <a:ext cx="9601196" cy="641268"/>
          </a:xfrm>
        </p:spPr>
        <p:txBody>
          <a:bodyPr>
            <a:normAutofit fontScale="90000"/>
          </a:bodyPr>
          <a:lstStyle/>
          <a:p>
            <a:r>
              <a:rPr lang="en-US" dirty="0" smtClean="0"/>
              <a:t>Uncompetitive Inhibitors</a:t>
            </a:r>
            <a:endParaRPr lang="en-US" dirty="0"/>
          </a:p>
        </p:txBody>
      </p:sp>
      <p:sp>
        <p:nvSpPr>
          <p:cNvPr id="3" name="Content Placeholder 2"/>
          <p:cNvSpPr>
            <a:spLocks noGrp="1"/>
          </p:cNvSpPr>
          <p:nvPr>
            <p:ph idx="1"/>
          </p:nvPr>
        </p:nvSpPr>
        <p:spPr>
          <a:xfrm>
            <a:off x="692727" y="1199409"/>
            <a:ext cx="10806546" cy="3318936"/>
          </a:xfrm>
        </p:spPr>
        <p:txBody>
          <a:bodyPr/>
          <a:lstStyle/>
          <a:p>
            <a:r>
              <a:rPr lang="en-US" dirty="0" smtClean="0"/>
              <a:t>Bind only to the enzyme/substrate complex at an allosteric (non-active) site to prevent the reaction and/or substrate release. This too causes a conformational change in the active site, but because it only binds after the substrate has bound, we see an increase in substrate affinity, therefore a decrease in the Km as well as a decrease in Vmax.</a:t>
            </a:r>
            <a:endParaRPr lang="en-US" dirty="0"/>
          </a:p>
        </p:txBody>
      </p:sp>
      <p:pic>
        <p:nvPicPr>
          <p:cNvPr id="6146" name="Picture 2" descr="Zidovudine.sv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2" y="3429000"/>
            <a:ext cx="2095500" cy="238125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3466111" y="3849976"/>
            <a:ext cx="1415772" cy="369332"/>
          </a:xfrm>
          <a:prstGeom prst="rect">
            <a:avLst/>
          </a:prstGeom>
        </p:spPr>
        <p:txBody>
          <a:bodyPr wrap="none">
            <a:spAutoFit/>
          </a:bodyPr>
          <a:lstStyle/>
          <a:p>
            <a:r>
              <a:rPr lang="en-US" b="1" dirty="0">
                <a:solidFill>
                  <a:srgbClr val="000000"/>
                </a:solidFill>
                <a:latin typeface="Arial" panose="020B0604020202020204" pitchFamily="34" charset="0"/>
              </a:rPr>
              <a:t>Zidovudine</a:t>
            </a:r>
            <a:endParaRPr lang="en-US" dirty="0"/>
          </a:p>
        </p:txBody>
      </p:sp>
      <p:sp>
        <p:nvSpPr>
          <p:cNvPr id="5" name="Rectangle 4"/>
          <p:cNvSpPr/>
          <p:nvPr/>
        </p:nvSpPr>
        <p:spPr>
          <a:xfrm>
            <a:off x="2941121" y="4990272"/>
            <a:ext cx="2474027" cy="923330"/>
          </a:xfrm>
          <a:prstGeom prst="rect">
            <a:avLst/>
          </a:prstGeom>
        </p:spPr>
        <p:txBody>
          <a:bodyPr wrap="square">
            <a:spAutoFit/>
          </a:bodyPr>
          <a:lstStyle/>
          <a:p>
            <a:r>
              <a:rPr lang="en-US" dirty="0">
                <a:solidFill>
                  <a:srgbClr val="252525"/>
                </a:solidFill>
                <a:latin typeface="Arial" panose="020B0604020202020204" pitchFamily="34" charset="0"/>
              </a:rPr>
              <a:t> </a:t>
            </a:r>
            <a:r>
              <a:rPr lang="en-US" dirty="0">
                <a:solidFill>
                  <a:srgbClr val="0B0080"/>
                </a:solidFill>
                <a:latin typeface="Arial" panose="020B0604020202020204" pitchFamily="34" charset="0"/>
                <a:hlinkClick r:id="rId3" tooltip="Nucleoside analog reverse-transcriptase inhibitor"/>
              </a:rPr>
              <a:t>nucleoside analog reverse-transcriptase inhibitor</a:t>
            </a:r>
            <a:r>
              <a:rPr lang="en-US" dirty="0">
                <a:solidFill>
                  <a:srgbClr val="252525"/>
                </a:solidFill>
                <a:latin typeface="Arial" panose="020B0604020202020204" pitchFamily="34" charset="0"/>
              </a:rPr>
              <a:t> (NRTI) class</a:t>
            </a:r>
            <a:endParaRPr lang="en-US" dirty="0"/>
          </a:p>
        </p:txBody>
      </p:sp>
      <p:pic>
        <p:nvPicPr>
          <p:cNvPr id="6148" name="Picture 4" descr="http://hiv.uw.edu/images/arvres/arvres_c3_d0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13964" y="2703299"/>
            <a:ext cx="3491345" cy="41547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1400502"/>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70</TotalTime>
  <Words>318</Words>
  <Application>Microsoft Office PowerPoint</Application>
  <PresentationFormat>Widescreen</PresentationFormat>
  <Paragraphs>21</Paragraphs>
  <Slides>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Garamond</vt:lpstr>
      <vt:lpstr>Organic</vt:lpstr>
      <vt:lpstr>Enzymes Inhibition</vt:lpstr>
      <vt:lpstr>Competitive inhibition</vt:lpstr>
      <vt:lpstr>L-B plot of competitive inhibitor:</vt:lpstr>
      <vt:lpstr>PowerPoint Presentation</vt:lpstr>
      <vt:lpstr>Looking closer at the substrate/enzyme interactions of serine protease</vt:lpstr>
      <vt:lpstr>HIV protease inhibitors</vt:lpstr>
      <vt:lpstr>Noncompetitive Inhibitors</vt:lpstr>
      <vt:lpstr>Uncompetitive Inhibitors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Enzymes Inhibition</dc:title>
  <dc:creator>Hayden, Katherine Leigh</dc:creator>
  <cp:lastModifiedBy>Hayden, Katherine Leigh</cp:lastModifiedBy>
  <cp:revision>9</cp:revision>
  <dcterms:created xsi:type="dcterms:W3CDTF">2015-10-02T12:37:50Z</dcterms:created>
  <dcterms:modified xsi:type="dcterms:W3CDTF">2015-10-02T13:48:47Z</dcterms:modified>
</cp:coreProperties>
</file>