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660"/>
  </p:normalViewPr>
  <p:slideViewPr>
    <p:cSldViewPr snapToGrid="0">
      <p:cViewPr>
        <p:scale>
          <a:sx n="81" d="100"/>
          <a:sy n="81" d="100"/>
        </p:scale>
        <p:origin x="388" y="4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5564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97004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7259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63521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87450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00033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73510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02786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6380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19930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51354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10/20/2016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9906228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Motor Proteins</a:t>
            </a:r>
          </a:p>
        </p:txBody>
      </p:sp>
      <p:sp>
        <p:nvSpPr>
          <p:cNvPr id="3" name="Subtitle 2"/>
          <p:cNvSpPr>
            <a:spLocks noGrp="1"/>
          </p:cNvSpPr>
          <p:nvPr>
            <p:ph type="subTitle" idx="1"/>
          </p:nvPr>
        </p:nvSpPr>
        <p:spPr/>
        <p:txBody>
          <a:bodyPr/>
          <a:lstStyle/>
          <a:p>
            <a:r>
              <a:rPr lang="en-US" dirty="0"/>
              <a:t>Molecular motors of the cell</a:t>
            </a:r>
          </a:p>
        </p:txBody>
      </p:sp>
    </p:spTree>
    <p:extLst>
      <p:ext uri="{BB962C8B-B14F-4D97-AF65-F5344CB8AC3E}">
        <p14:creationId xmlns:p14="http://schemas.microsoft.com/office/powerpoint/2010/main" val="3736486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94" y="-271369"/>
            <a:ext cx="10515600" cy="1325563"/>
          </a:xfrm>
        </p:spPr>
        <p:txBody>
          <a:bodyPr/>
          <a:lstStyle/>
          <a:p>
            <a:r>
              <a:rPr lang="en-US" dirty="0"/>
              <a:t>Kinesin Superfamily</a:t>
            </a:r>
          </a:p>
        </p:txBody>
      </p:sp>
      <p:sp>
        <p:nvSpPr>
          <p:cNvPr id="3" name="Content Placeholder 2"/>
          <p:cNvSpPr>
            <a:spLocks noGrp="1"/>
          </p:cNvSpPr>
          <p:nvPr>
            <p:ph idx="1"/>
          </p:nvPr>
        </p:nvSpPr>
        <p:spPr>
          <a:xfrm>
            <a:off x="103094" y="839507"/>
            <a:ext cx="4246189" cy="5677833"/>
          </a:xfrm>
        </p:spPr>
        <p:txBody>
          <a:bodyPr/>
          <a:lstStyle/>
          <a:p>
            <a:r>
              <a:rPr lang="en-US" dirty="0"/>
              <a:t>Like myosin, kinesin is a member of a large protein superfamily, for which the motor domain is the only common element. The yeast Saccharomyces cerevisiae has six distinct kinesins. The nematode C. </a:t>
            </a:r>
            <a:r>
              <a:rPr lang="en-US" dirty="0" err="1"/>
              <a:t>elegans</a:t>
            </a:r>
            <a:r>
              <a:rPr lang="en-US" dirty="0"/>
              <a:t> has 16 kinesins, and humans have about 40.</a:t>
            </a:r>
          </a:p>
        </p:txBody>
      </p:sp>
      <p:pic>
        <p:nvPicPr>
          <p:cNvPr id="8194" name="Picture 2" descr="Figure 16-55. Kinesin and kinesin-related prote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283" y="1461527"/>
            <a:ext cx="7718663" cy="3773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781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3959"/>
            <a:ext cx="10515600" cy="1325563"/>
          </a:xfrm>
        </p:spPr>
        <p:txBody>
          <a:bodyPr/>
          <a:lstStyle/>
          <a:p>
            <a:r>
              <a:rPr lang="en-US" dirty="0" err="1"/>
              <a:t>Dyneins</a:t>
            </a:r>
            <a:endParaRPr lang="en-US" dirty="0"/>
          </a:p>
        </p:txBody>
      </p:sp>
      <p:sp>
        <p:nvSpPr>
          <p:cNvPr id="3" name="Content Placeholder 2"/>
          <p:cNvSpPr>
            <a:spLocks noGrp="1"/>
          </p:cNvSpPr>
          <p:nvPr>
            <p:ph idx="1"/>
          </p:nvPr>
        </p:nvSpPr>
        <p:spPr>
          <a:xfrm>
            <a:off x="542364" y="606425"/>
            <a:ext cx="11443447" cy="4351338"/>
          </a:xfrm>
        </p:spPr>
        <p:txBody>
          <a:bodyPr/>
          <a:lstStyle/>
          <a:p>
            <a:r>
              <a:rPr lang="en-US" dirty="0"/>
              <a:t>The </a:t>
            </a:r>
            <a:r>
              <a:rPr lang="en-US" dirty="0" err="1"/>
              <a:t>dyneins</a:t>
            </a:r>
            <a:r>
              <a:rPr lang="en-US" dirty="0"/>
              <a:t> are a family of minus-end-directed microtubule motors, but they are unrelated to the kinesin superfamily. Important in vesicle trafficking. Composed of 2-3 heavy chains and a variable number of light chains. Axonemal </a:t>
            </a:r>
            <a:r>
              <a:rPr lang="en-US" dirty="0" err="1"/>
              <a:t>dyneins</a:t>
            </a:r>
            <a:r>
              <a:rPr lang="en-US" dirty="0"/>
              <a:t> can move microtubules in a test tube at the remarkable rate of 14 </a:t>
            </a:r>
            <a:r>
              <a:rPr lang="en-US" dirty="0" err="1"/>
              <a:t>μm</a:t>
            </a:r>
            <a:r>
              <a:rPr lang="en-US" dirty="0"/>
              <a:t>/sec. In comparison, the fastest kinesins can move their microtubules at about 2–3 </a:t>
            </a:r>
            <a:r>
              <a:rPr lang="en-US" dirty="0" err="1"/>
              <a:t>μm</a:t>
            </a:r>
            <a:r>
              <a:rPr lang="en-US" dirty="0"/>
              <a:t>/sec.</a:t>
            </a:r>
          </a:p>
        </p:txBody>
      </p:sp>
      <p:pic>
        <p:nvPicPr>
          <p:cNvPr id="1026" name="Picture 2" descr="Image result for dyn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489" y="2211229"/>
            <a:ext cx="6365397" cy="438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62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808" y="3026979"/>
            <a:ext cx="5363358" cy="1574021"/>
          </a:xfrm>
        </p:spPr>
        <p:txBody>
          <a:bodyPr>
            <a:noAutofit/>
          </a:bodyPr>
          <a:lstStyle/>
          <a:p>
            <a:r>
              <a:rPr lang="en-US" sz="2400" dirty="0"/>
              <a:t>Although both myosin and kinesin undergo analogous </a:t>
            </a:r>
            <a:r>
              <a:rPr lang="en-US" sz="2400" dirty="0" err="1"/>
              <a:t>mechanochemical</a:t>
            </a:r>
            <a:r>
              <a:rPr lang="en-US" sz="2400" dirty="0"/>
              <a:t> cycles, the exact nature of the coupling between the mechanical and chemical cycles is different in the two cases. For example, myosin without any nucleotide is tightly bound to its actin track, in a so-called “rigor” state, and it is released from this track by the association of ATP. In contrast, kinesin forms a rigor-like tight association with a microtubule when ATP is bound to the kinesin, and it is hydrolysis of ATP that promotes release of the motor from its track.</a:t>
            </a:r>
          </a:p>
        </p:txBody>
      </p:sp>
      <p:pic>
        <p:nvPicPr>
          <p:cNvPr id="2050" name="Picture 2" descr="Figure 16-59. Comparison of the mechanochemical cycles of kinesin and myosin II."/>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25663" y="1690688"/>
            <a:ext cx="6292596" cy="491161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336176" y="23961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Motor Proteins Generate Force by Coupling ATP Hydrolysis to Conformational Changes</a:t>
            </a:r>
            <a:endParaRPr lang="en-US" dirty="0"/>
          </a:p>
        </p:txBody>
      </p:sp>
    </p:spTree>
    <p:extLst>
      <p:ext uri="{BB962C8B-B14F-4D97-AF65-F5344CB8AC3E}">
        <p14:creationId xmlns:p14="http://schemas.microsoft.com/office/powerpoint/2010/main" val="1536469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62" y="148560"/>
            <a:ext cx="3436883" cy="6540678"/>
          </a:xfrm>
        </p:spPr>
        <p:txBody>
          <a:bodyPr>
            <a:noAutofit/>
          </a:bodyPr>
          <a:lstStyle/>
          <a:p>
            <a:r>
              <a:rPr lang="en-US" sz="2400" dirty="0"/>
              <a:t>Conventional kinesin has its motor domain at the protein's N-terminus and moves toward the plus end of the microtubule. When one head of the dimer is bound to the microtubule in a post-stroke state (with ATP in the nucleotide binding site), the second, unbound head is pointing toward the microtubule plus end, poised to take the next step. (B) </a:t>
            </a:r>
            <a:r>
              <a:rPr lang="en-US" sz="2400" dirty="0" err="1"/>
              <a:t>Ncd</a:t>
            </a:r>
            <a:r>
              <a:rPr lang="en-US" sz="2400" dirty="0"/>
              <a:t>, a minus-end-directed motor with the motor domain at the C-terminus, forms dimers with the opposite orientation.</a:t>
            </a:r>
          </a:p>
        </p:txBody>
      </p:sp>
      <p:pic>
        <p:nvPicPr>
          <p:cNvPr id="3074" name="Picture 2" descr="Figure 16-60. Orientation of forward- and backward-walking kinesin superfamily proteins bound to microtubul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92285" y="148560"/>
            <a:ext cx="8655662" cy="6392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215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otor protein"/>
          <p:cNvPicPr>
            <a:picLocks noChangeAspect="1" noChangeArrowheads="1"/>
          </p:cNvPicPr>
          <p:nvPr/>
        </p:nvPicPr>
        <p:blipFill rotWithShape="1">
          <a:blip r:embed="rId2">
            <a:extLst>
              <a:ext uri="{28A0092B-C50C-407E-A947-70E740481C1C}">
                <a14:useLocalDpi xmlns:a14="http://schemas.microsoft.com/office/drawing/2010/main" val="0"/>
              </a:ext>
            </a:extLst>
          </a:blip>
          <a:srcRect l="13794" r="10138" b="2"/>
          <a:stretch/>
        </p:blipFill>
        <p:spPr bwMode="auto">
          <a:xfrm>
            <a:off x="-5597" y="10"/>
            <a:ext cx="6101597"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448425" y="618518"/>
            <a:ext cx="4598985" cy="1478570"/>
          </a:xfrm>
        </p:spPr>
        <p:txBody>
          <a:bodyPr>
            <a:normAutofit/>
          </a:bodyPr>
          <a:lstStyle/>
          <a:p>
            <a:r>
              <a:rPr lang="en-US" dirty="0"/>
              <a:t>Motor Proteins</a:t>
            </a:r>
          </a:p>
        </p:txBody>
      </p:sp>
      <p:sp>
        <p:nvSpPr>
          <p:cNvPr id="3" name="Content Placeholder 2"/>
          <p:cNvSpPr>
            <a:spLocks noGrp="1"/>
          </p:cNvSpPr>
          <p:nvPr>
            <p:ph idx="1"/>
          </p:nvPr>
        </p:nvSpPr>
        <p:spPr>
          <a:xfrm>
            <a:off x="6448425" y="2249487"/>
            <a:ext cx="4598986" cy="3541714"/>
          </a:xfrm>
        </p:spPr>
        <p:txBody>
          <a:bodyPr>
            <a:normAutofit lnSpcReduction="10000"/>
          </a:bodyPr>
          <a:lstStyle/>
          <a:p>
            <a:r>
              <a:rPr lang="en-US" dirty="0"/>
              <a:t>Bind to the cytoskeleton and harness energy from hydrolysis of ATP to walk along in one direction.</a:t>
            </a:r>
          </a:p>
          <a:p>
            <a:r>
              <a:rPr lang="en-US" dirty="0"/>
              <a:t>Characterized by </a:t>
            </a:r>
          </a:p>
          <a:p>
            <a:pPr lvl="1"/>
            <a:r>
              <a:rPr lang="en-US" dirty="0"/>
              <a:t>the Track:</a:t>
            </a:r>
          </a:p>
          <a:p>
            <a:pPr lvl="2"/>
            <a:r>
              <a:rPr lang="en-US" dirty="0"/>
              <a:t>Actin or microtubules</a:t>
            </a:r>
          </a:p>
          <a:p>
            <a:pPr lvl="1"/>
            <a:r>
              <a:rPr lang="en-US" dirty="0"/>
              <a:t>Directionality</a:t>
            </a:r>
          </a:p>
          <a:p>
            <a:pPr lvl="1"/>
            <a:r>
              <a:rPr lang="en-US" dirty="0"/>
              <a:t>Cargo</a:t>
            </a:r>
          </a:p>
          <a:p>
            <a:pPr lvl="1"/>
            <a:endParaRPr lang="en-US" dirty="0"/>
          </a:p>
        </p:txBody>
      </p:sp>
    </p:spTree>
    <p:extLst>
      <p:ext uri="{BB962C8B-B14F-4D97-AF65-F5344CB8AC3E}">
        <p14:creationId xmlns:p14="http://schemas.microsoft.com/office/powerpoint/2010/main" val="2681405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a:t>
            </a:r>
          </a:p>
        </p:txBody>
      </p:sp>
      <p:sp>
        <p:nvSpPr>
          <p:cNvPr id="3" name="Content Placeholder 2"/>
          <p:cNvSpPr>
            <a:spLocks noGrp="1"/>
          </p:cNvSpPr>
          <p:nvPr>
            <p:ph idx="1"/>
          </p:nvPr>
        </p:nvSpPr>
        <p:spPr/>
        <p:txBody>
          <a:bodyPr>
            <a:normAutofit/>
          </a:bodyPr>
          <a:lstStyle/>
          <a:p>
            <a:r>
              <a:rPr lang="en-US" dirty="0"/>
              <a:t>Carry cargo such as membrane-enclosed organelles </a:t>
            </a:r>
          </a:p>
          <a:p>
            <a:pPr lvl="1"/>
            <a:r>
              <a:rPr lang="en-US" dirty="0"/>
              <a:t>Mitochondria</a:t>
            </a:r>
          </a:p>
          <a:p>
            <a:pPr lvl="1"/>
            <a:r>
              <a:rPr lang="en-US" dirty="0"/>
              <a:t>Golgi stacks</a:t>
            </a:r>
          </a:p>
          <a:p>
            <a:pPr lvl="1"/>
            <a:r>
              <a:rPr lang="en-US" dirty="0"/>
              <a:t>Secretory vesicles</a:t>
            </a:r>
          </a:p>
          <a:p>
            <a:r>
              <a:rPr lang="en-US" dirty="0"/>
              <a:t> cause cytoskeletal filaments to slide against each other </a:t>
            </a:r>
          </a:p>
          <a:p>
            <a:pPr lvl="1"/>
            <a:r>
              <a:rPr lang="en-US" dirty="0"/>
              <a:t>Muscle contraction</a:t>
            </a:r>
          </a:p>
          <a:p>
            <a:pPr lvl="1"/>
            <a:r>
              <a:rPr lang="en-US" dirty="0"/>
              <a:t>Ciliary beating </a:t>
            </a:r>
          </a:p>
          <a:p>
            <a:pPr lvl="1"/>
            <a:r>
              <a:rPr lang="en-US" dirty="0"/>
              <a:t>Cell division</a:t>
            </a:r>
          </a:p>
        </p:txBody>
      </p:sp>
    </p:spTree>
    <p:extLst>
      <p:ext uri="{BB962C8B-B14F-4D97-AF65-F5344CB8AC3E}">
        <p14:creationId xmlns:p14="http://schemas.microsoft.com/office/powerpoint/2010/main" val="4189390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4952" y="-412673"/>
            <a:ext cx="9905998" cy="1626427"/>
          </a:xfrm>
        </p:spPr>
        <p:txBody>
          <a:bodyPr/>
          <a:lstStyle/>
          <a:p>
            <a:r>
              <a:rPr lang="en-US" dirty="0"/>
              <a:t>General structure</a:t>
            </a:r>
          </a:p>
        </p:txBody>
      </p:sp>
      <p:pic>
        <p:nvPicPr>
          <p:cNvPr id="2052" name="Picture 4" descr="Image result for motor protein general structur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69957" y="0"/>
            <a:ext cx="5222043" cy="438651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flipH="1">
            <a:off x="900107" y="671514"/>
            <a:ext cx="6069849" cy="6001643"/>
          </a:xfrm>
          <a:prstGeom prst="rect">
            <a:avLst/>
          </a:prstGeom>
          <a:noFill/>
        </p:spPr>
        <p:txBody>
          <a:bodyPr wrap="square" rtlCol="0">
            <a:spAutoFit/>
          </a:bodyPr>
          <a:lstStyle/>
          <a:p>
            <a:r>
              <a:rPr lang="en-US" sz="2400" dirty="0"/>
              <a:t>The cytoskeletal motor proteins associate with their filament tracks through a “head” region, or motor domain, that binds and hydrolyzes ATP. Coordinated with their cycle of nucleotide hydrolysis and conformational change, the proteins cycle between states in which they are bound strongly to their filament tracks and states in which they are unbound.</a:t>
            </a:r>
          </a:p>
          <a:p>
            <a:endParaRPr lang="en-US" sz="2400" dirty="0"/>
          </a:p>
          <a:p>
            <a:r>
              <a:rPr lang="en-US" sz="2400" dirty="0"/>
              <a:t>Through a </a:t>
            </a:r>
            <a:r>
              <a:rPr lang="en-US" sz="2400" dirty="0" err="1"/>
              <a:t>mechanochemical</a:t>
            </a:r>
            <a:r>
              <a:rPr lang="en-US" sz="2400" dirty="0"/>
              <a:t> cycle of filament binding, conformational change, filament release, conformational relaxation, and filament rebinding, the motor protein and its associated cargo move one step at a time along the filament (typically a distance of a few nanometers). </a:t>
            </a:r>
          </a:p>
        </p:txBody>
      </p:sp>
    </p:spTree>
    <p:extLst>
      <p:ext uri="{BB962C8B-B14F-4D97-AF65-F5344CB8AC3E}">
        <p14:creationId xmlns:p14="http://schemas.microsoft.com/office/powerpoint/2010/main" val="1839872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myosin motor protein"/>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47057" y="1046602"/>
            <a:ext cx="5843755" cy="491352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400992" y="-87160"/>
            <a:ext cx="4747088" cy="1478570"/>
          </a:xfrm>
        </p:spPr>
        <p:txBody>
          <a:bodyPr>
            <a:normAutofit/>
          </a:bodyPr>
          <a:lstStyle/>
          <a:p>
            <a:r>
              <a:rPr lang="en-US" dirty="0"/>
              <a:t>Myosin Superfamily</a:t>
            </a:r>
          </a:p>
        </p:txBody>
      </p:sp>
      <p:sp>
        <p:nvSpPr>
          <p:cNvPr id="3" name="Content Placeholder 2"/>
          <p:cNvSpPr>
            <a:spLocks noGrp="1"/>
          </p:cNvSpPr>
          <p:nvPr>
            <p:ph idx="1"/>
          </p:nvPr>
        </p:nvSpPr>
        <p:spPr>
          <a:xfrm>
            <a:off x="6569957" y="1046602"/>
            <a:ext cx="5396756" cy="5739680"/>
          </a:xfrm>
        </p:spPr>
        <p:txBody>
          <a:bodyPr>
            <a:normAutofit/>
          </a:bodyPr>
          <a:lstStyle/>
          <a:p>
            <a:r>
              <a:rPr lang="en-US" dirty="0"/>
              <a:t>Myosin II – two heads</a:t>
            </a:r>
          </a:p>
          <a:p>
            <a:r>
              <a:rPr lang="en-US" dirty="0"/>
              <a:t>Responsible for muscle contraction</a:t>
            </a:r>
          </a:p>
          <a:p>
            <a:r>
              <a:rPr lang="en-US" dirty="0"/>
              <a:t>Contains two heavy chains</a:t>
            </a:r>
          </a:p>
          <a:p>
            <a:pPr lvl="1"/>
            <a:r>
              <a:rPr lang="en-US" dirty="0"/>
              <a:t> globular N domain</a:t>
            </a:r>
          </a:p>
          <a:p>
            <a:pPr lvl="1"/>
            <a:r>
              <a:rPr lang="en-US" dirty="0"/>
              <a:t>Coil-Coil dimer</a:t>
            </a:r>
          </a:p>
          <a:p>
            <a:pPr lvl="1"/>
            <a:r>
              <a:rPr lang="en-US" dirty="0"/>
              <a:t>Binds to tails of other </a:t>
            </a:r>
            <a:r>
              <a:rPr lang="en-US" dirty="0" err="1"/>
              <a:t>myosins</a:t>
            </a:r>
            <a:r>
              <a:rPr lang="en-US" dirty="0"/>
              <a:t> </a:t>
            </a:r>
          </a:p>
          <a:p>
            <a:r>
              <a:rPr lang="en-US" dirty="0"/>
              <a:t>Contains two light chains</a:t>
            </a:r>
          </a:p>
          <a:p>
            <a:pPr lvl="1"/>
            <a:r>
              <a:rPr lang="en-US" dirty="0"/>
              <a:t>Interact with globular N domain of heavy chains</a:t>
            </a:r>
          </a:p>
        </p:txBody>
      </p:sp>
    </p:spTree>
    <p:extLst>
      <p:ext uri="{BB962C8B-B14F-4D97-AF65-F5344CB8AC3E}">
        <p14:creationId xmlns:p14="http://schemas.microsoft.com/office/powerpoint/2010/main" val="3986326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myosin motor pro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670" y="0"/>
            <a:ext cx="875063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491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4" name="Picture 2" descr="Figure 16-53. Direct evidence for the motor activity of the myosin head."/>
          <p:cNvPicPr>
            <a:picLocks noChangeAspect="1"/>
          </p:cNvPicPr>
          <p:nvPr/>
        </p:nvPicPr>
        <p:blipFill rotWithShape="1">
          <a:blip r:embed="rId2"/>
          <a:srcRect l="2690" r="27048"/>
          <a:stretch/>
        </p:blipFill>
        <p:spPr>
          <a:xfrm>
            <a:off x="-103601" y="20311"/>
            <a:ext cx="7558541" cy="6857990"/>
          </a:xfrm>
          <a:prstGeom prst="rect">
            <a:avLst/>
          </a:prstGeom>
        </p:spPr>
      </p:pic>
      <p:sp>
        <p:nvSpPr>
          <p:cNvPr id="5126" name="Content Placeholder 5125"/>
          <p:cNvSpPr>
            <a:spLocks noGrp="1"/>
          </p:cNvSpPr>
          <p:nvPr>
            <p:ph idx="1"/>
          </p:nvPr>
        </p:nvSpPr>
        <p:spPr>
          <a:xfrm>
            <a:off x="7743444" y="114300"/>
            <a:ext cx="4093750" cy="6496050"/>
          </a:xfrm>
        </p:spPr>
        <p:txBody>
          <a:bodyPr>
            <a:normAutofit/>
          </a:bodyPr>
          <a:lstStyle/>
          <a:p>
            <a:r>
              <a:rPr lang="en-US" sz="2000" dirty="0"/>
              <a:t>In this experiment, purified S1 myosin heads were attached to a glass slide, and then actin filaments labeled with fluorescent </a:t>
            </a:r>
            <a:r>
              <a:rPr lang="en-US" sz="2000" dirty="0" err="1"/>
              <a:t>phalloidin</a:t>
            </a:r>
            <a:r>
              <a:rPr lang="en-US" sz="2000" dirty="0"/>
              <a:t> were added and allowed to bind to the myosin heads. (A) When ATP was added, the actin filaments began to glide along the surface, owing to the many individual steps taken by each of the dozens of myosin heads bound to each filament. The video frames shown in this sequence were recorded about 0.6 second apart; the two actin filaments shown (one red and one green) were moving in opposite directions at a rate of about 4 </a:t>
            </a:r>
            <a:r>
              <a:rPr lang="en-US" sz="2000" dirty="0" err="1"/>
              <a:t>μm</a:t>
            </a:r>
            <a:r>
              <a:rPr lang="en-US" sz="2000" dirty="0"/>
              <a:t>/sec. (B) Diagram of the experiment. The large red arrows indicate the direction of actin filament movement. (A, courtesy of James Spudich.)</a:t>
            </a:r>
          </a:p>
        </p:txBody>
      </p:sp>
    </p:spTree>
    <p:extLst>
      <p:ext uri="{BB962C8B-B14F-4D97-AF65-F5344CB8AC3E}">
        <p14:creationId xmlns:p14="http://schemas.microsoft.com/office/powerpoint/2010/main" val="2699212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gure 16-54. Myosin superfamily tr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17" y="376518"/>
            <a:ext cx="12044107" cy="6113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841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3959"/>
            <a:ext cx="10515600" cy="1325563"/>
          </a:xfrm>
        </p:spPr>
        <p:txBody>
          <a:bodyPr/>
          <a:lstStyle/>
          <a:p>
            <a:r>
              <a:rPr lang="en-US" dirty="0"/>
              <a:t>Kinesin</a:t>
            </a:r>
          </a:p>
        </p:txBody>
      </p:sp>
      <p:sp>
        <p:nvSpPr>
          <p:cNvPr id="3" name="Content Placeholder 2"/>
          <p:cNvSpPr>
            <a:spLocks noGrp="1"/>
          </p:cNvSpPr>
          <p:nvPr>
            <p:ph idx="1"/>
          </p:nvPr>
        </p:nvSpPr>
        <p:spPr>
          <a:xfrm>
            <a:off x="542364" y="606425"/>
            <a:ext cx="11443447" cy="4351338"/>
          </a:xfrm>
        </p:spPr>
        <p:txBody>
          <a:bodyPr/>
          <a:lstStyle/>
          <a:p>
            <a:r>
              <a:rPr lang="en-US" dirty="0"/>
              <a:t>Kinesin is a motor protein that moves along microtubules. It was first identified in the giant axon of the squid, where it carries membrane-enclosed organelles away from the neuronal cell body toward the axon terminal by walking toward the plus end of microtubules</a:t>
            </a:r>
          </a:p>
        </p:txBody>
      </p:sp>
      <p:pic>
        <p:nvPicPr>
          <p:cNvPr id="7170" name="Picture 2" descr="Image result for kinesin motor pro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706" y="2299277"/>
            <a:ext cx="9170894" cy="4290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93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661</TotalTime>
  <Words>715</Words>
  <Application>Microsoft Office PowerPoint</Application>
  <PresentationFormat>Widescreen</PresentationFormat>
  <Paragraphs>41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Motor Proteins</vt:lpstr>
      <vt:lpstr>Motor Proteins</vt:lpstr>
      <vt:lpstr>Functions</vt:lpstr>
      <vt:lpstr>General structure</vt:lpstr>
      <vt:lpstr>Myosin Superfamily</vt:lpstr>
      <vt:lpstr>PowerPoint Presentation</vt:lpstr>
      <vt:lpstr>PowerPoint Presentation</vt:lpstr>
      <vt:lpstr>PowerPoint Presentation</vt:lpstr>
      <vt:lpstr>Kinesin</vt:lpstr>
      <vt:lpstr>Kinesin Superfamily</vt:lpstr>
      <vt:lpstr>Dyneins</vt:lpstr>
      <vt:lpstr>Although both myosin and kinesin undergo analogous mechanochemical cycles, the exact nature of the coupling between the mechanical and chemical cycles is different in the two cases. For example, myosin without any nucleotide is tightly bound to its actin track, in a so-called “rigor” state, and it is released from this track by the association of ATP. In contrast, kinesin forms a rigor-like tight association with a microtubule when ATP is bound to the kinesin, and it is hydrolysis of ATP that promotes release of the motor from its track.</vt:lpstr>
      <vt:lpstr>Conventional kinesin has its motor domain at the protein's N-terminus and moves toward the plus end of the microtubule. When one head of the dimer is bound to the microtubule in a post-stroke state (with ATP in the nucleotide binding site), the second, unbound head is pointing toward the microtubule plus end, poised to take the next step. (B) Ncd, a minus-end-directed motor with the motor domain at the C-terminus, forms dimers with the opposite orientation.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 Proteins</dc:title>
  <dc:creator>Kate Hayden</dc:creator>
  <cp:lastModifiedBy>Kate Hayden</cp:lastModifiedBy>
  <cp:revision>23</cp:revision>
  <dcterms:created xsi:type="dcterms:W3CDTF">2016-10-20T01:03:07Z</dcterms:created>
  <dcterms:modified xsi:type="dcterms:W3CDTF">2016-10-20T12:04:39Z</dcterms:modified>
</cp:coreProperties>
</file>