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9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e Hayden" initials="KH" lastIdx="1" clrIdx="0">
    <p:extLst>
      <p:ext uri="{19B8F6BF-5375-455C-9EA6-DF929625EA0E}">
        <p15:presenceInfo xmlns:p15="http://schemas.microsoft.com/office/powerpoint/2012/main" userId="ff1f5e8f2cd0d3a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List_of_distributed_computing_projects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Molecular modeling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Ch</a:t>
            </a:r>
            <a:r>
              <a:rPr lang="en-US" dirty="0"/>
              <a:t> 1. Useful concepts in molecular modelling.</a:t>
            </a:r>
          </a:p>
        </p:txBody>
      </p:sp>
    </p:spTree>
    <p:extLst>
      <p:ext uri="{BB962C8B-B14F-4D97-AF65-F5344CB8AC3E}">
        <p14:creationId xmlns:p14="http://schemas.microsoft.com/office/powerpoint/2010/main" val="638506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Z-matrix for Methanol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1363" y="3017520"/>
            <a:ext cx="7505991" cy="2211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110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Energy surfaces</a:t>
            </a:r>
            <a:endParaRPr lang="en-US" dirty="0"/>
          </a:p>
        </p:txBody>
      </p:sp>
      <p:pic>
        <p:nvPicPr>
          <p:cNvPr id="1026" name="Picture 2" descr="Image result for born-oppenheimer approximati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67" y="1803273"/>
            <a:ext cx="6472843" cy="4859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926580" y="1803272"/>
            <a:ext cx="5101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Changes in the energy of a system can be considered as movements on a multidimensional ‘surface’ called the </a:t>
            </a:r>
            <a:r>
              <a:rPr lang="en-US" b="1" dirty="0" smtClean="0"/>
              <a:t>energy surface. </a:t>
            </a:r>
            <a:endParaRPr lang="en-US" b="1" dirty="0"/>
          </a:p>
        </p:txBody>
      </p:sp>
      <p:pic>
        <p:nvPicPr>
          <p:cNvPr id="1028" name="Picture 4" descr="Image result for variation in energy with rotation of carbon-carbon bond in etha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580" y="3386378"/>
            <a:ext cx="4762500" cy="327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289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Molecular graphics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797" y="1954998"/>
            <a:ext cx="7682825" cy="4024125"/>
          </a:xfrm>
        </p:spPr>
        <p:txBody>
          <a:bodyPr/>
          <a:lstStyle/>
          <a:p>
            <a:r>
              <a:rPr lang="en-US" dirty="0" smtClean="0"/>
              <a:t>Molecular modeling is more than just graphics, it’s the analysis of interactions between molecular graphics and underlying theoretical methods </a:t>
            </a:r>
          </a:p>
          <a:p>
            <a:r>
              <a:rPr lang="en-US" b="1" dirty="0" smtClean="0"/>
              <a:t>Vector Devices: </a:t>
            </a:r>
            <a:r>
              <a:rPr lang="en-US" dirty="0" smtClean="0"/>
              <a:t>(early) – constructed pictures using an electron fun to draw lines (or dots) on the screen. Used for ~2 decades</a:t>
            </a:r>
          </a:p>
          <a:p>
            <a:r>
              <a:rPr lang="en-US" b="1" dirty="0" smtClean="0"/>
              <a:t>Raster Devices: </a:t>
            </a:r>
            <a:r>
              <a:rPr lang="en-US" dirty="0" smtClean="0"/>
              <a:t>divide the screen into a large number of small “dots”, called pixels. Each pixel can be set to any of a large number of colors to generate an image. </a:t>
            </a:r>
            <a:endParaRPr lang="en-US" b="1" dirty="0"/>
          </a:p>
        </p:txBody>
      </p:sp>
      <p:pic>
        <p:nvPicPr>
          <p:cNvPr id="2050" name="Picture 2" descr="Image result for evolution of computer graphic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844" y="627214"/>
            <a:ext cx="431482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evolution of computer graphics for molecul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4253" y="3929795"/>
            <a:ext cx="2693565" cy="2693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cathode ray tub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616" y="2055103"/>
            <a:ext cx="3244330" cy="191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3787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Variations in models for biomolecules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64297" y="2365126"/>
            <a:ext cx="3029989" cy="4024125"/>
          </a:xfrm>
        </p:spPr>
        <p:txBody>
          <a:bodyPr/>
          <a:lstStyle/>
          <a:p>
            <a:r>
              <a:rPr lang="en-US" dirty="0" smtClean="0"/>
              <a:t>Stick</a:t>
            </a:r>
          </a:p>
          <a:p>
            <a:r>
              <a:rPr lang="en-US" dirty="0" smtClean="0"/>
              <a:t>CPK/space filling</a:t>
            </a:r>
          </a:p>
          <a:p>
            <a:r>
              <a:rPr lang="en-US" dirty="0" smtClean="0"/>
              <a:t>Cartoon</a:t>
            </a:r>
          </a:p>
          <a:p>
            <a:r>
              <a:rPr lang="en-US" dirty="0" smtClean="0"/>
              <a:t>Ribbon</a:t>
            </a:r>
            <a:endParaRPr lang="en-US" dirty="0"/>
          </a:p>
        </p:txBody>
      </p:sp>
      <p:pic>
        <p:nvPicPr>
          <p:cNvPr id="3074" name="Picture 2" descr="Image result for stick, cpk, cartoon, ribb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843" y="1321738"/>
            <a:ext cx="6719048" cy="5375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9837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94560"/>
            <a:ext cx="7327669" cy="4024125"/>
          </a:xfrm>
        </p:spPr>
        <p:txBody>
          <a:bodyPr/>
          <a:lstStyle/>
          <a:p>
            <a:r>
              <a:rPr lang="en-US" dirty="0" smtClean="0"/>
              <a:t>The majority of modelling research involves the non-covalent interaction between two or more molecules</a:t>
            </a:r>
          </a:p>
          <a:p>
            <a:pPr lvl="1"/>
            <a:r>
              <a:rPr lang="en-US" dirty="0" smtClean="0"/>
              <a:t>Van der Waals – molecular or accessible surfaces of the molecule</a:t>
            </a:r>
          </a:p>
          <a:p>
            <a:pPr lvl="2"/>
            <a:r>
              <a:rPr lang="en-US" dirty="0" smtClean="0"/>
              <a:t>Constructed from the overlapping van der Waals spheres of the atoms</a:t>
            </a:r>
          </a:p>
        </p:txBody>
      </p:sp>
      <p:pic>
        <p:nvPicPr>
          <p:cNvPr id="4098" name="Picture 2" descr="Image result for van der waals surface and contact surfa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0034" y="2352502"/>
            <a:ext cx="3810000" cy="305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798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VMD software</a:t>
            </a:r>
            <a:endParaRPr lang="en-US" dirty="0"/>
          </a:p>
        </p:txBody>
      </p:sp>
      <p:pic>
        <p:nvPicPr>
          <p:cNvPr id="5122" name="Picture 2" descr="Image result for VMD softwar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367" y="2032438"/>
            <a:ext cx="7567582" cy="401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264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three ways in which chemists or biologists can use computational chemistry in research.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787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Define “Molecular Modeling”</a:t>
            </a:r>
          </a:p>
          <a:p>
            <a:r>
              <a:rPr lang="en-US" dirty="0"/>
              <a:t>Compare and contrast different types of ‘models’ chemists use on a routine basis.</a:t>
            </a:r>
          </a:p>
          <a:p>
            <a:r>
              <a:rPr lang="en-US" dirty="0"/>
              <a:t>Differentiate between molecular modeling and molecular informatics</a:t>
            </a:r>
          </a:p>
          <a:p>
            <a:r>
              <a:rPr lang="en-US" dirty="0"/>
              <a:t>Construct a Z-matrix for a small </a:t>
            </a:r>
            <a:r>
              <a:rPr lang="en-US" dirty="0" smtClean="0"/>
              <a:t>molecule</a:t>
            </a:r>
          </a:p>
          <a:p>
            <a:r>
              <a:rPr lang="en-US" dirty="0" smtClean="0"/>
              <a:t>Discuss early versus modern computer graphics systems used for molecular modeling.</a:t>
            </a:r>
          </a:p>
          <a:p>
            <a:r>
              <a:rPr lang="en-US" dirty="0" smtClean="0"/>
              <a:t> Use molecular modeling software to analyze the structural features of a protein or nucleic acid.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12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mean by “model”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6873" y="1736580"/>
            <a:ext cx="10820400" cy="4024125"/>
          </a:xfrm>
        </p:spPr>
        <p:txBody>
          <a:bodyPr/>
          <a:lstStyle/>
          <a:p>
            <a:r>
              <a:rPr lang="en-US" dirty="0"/>
              <a:t>Oxford: simplified or idealized description of a system or process, often expressed in mathematical terms, devised to facilitate calculations and predictions. </a:t>
            </a:r>
          </a:p>
        </p:txBody>
      </p:sp>
      <p:pic>
        <p:nvPicPr>
          <p:cNvPr id="1026" name="Picture 2" descr="Image result for chemistry model ki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522" y="3006579"/>
            <a:ext cx="3371554" cy="3042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molecular model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041" y="4594263"/>
            <a:ext cx="3036951" cy="23328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30" name="Picture 6" descr="Image result for spartan molecular modeling softwa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554" y="2442664"/>
            <a:ext cx="2842433" cy="227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mage result for molecular model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520" y="4173552"/>
            <a:ext cx="3559279" cy="255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18057" y="2955360"/>
            <a:ext cx="4448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6"/>
              </a:rPr>
              <a:t>List of distributed computing modeling programs</a:t>
            </a:r>
            <a:endParaRPr lang="en-US" dirty="0"/>
          </a:p>
        </p:txBody>
      </p:sp>
      <p:pic>
        <p:nvPicPr>
          <p:cNvPr id="1036" name="Picture 12" descr="Image result for foldit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3208" y="3439852"/>
            <a:ext cx="2865027" cy="174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3806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73659" y="1069416"/>
            <a:ext cx="5416194" cy="1293028"/>
          </a:xfrm>
        </p:spPr>
        <p:txBody>
          <a:bodyPr>
            <a:normAutofit/>
          </a:bodyPr>
          <a:lstStyle/>
          <a:p>
            <a:r>
              <a:rPr lang="en-US" dirty="0"/>
              <a:t>Molecular modelling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5526" y="2400043"/>
            <a:ext cx="4769777" cy="4024125"/>
          </a:xfrm>
        </p:spPr>
        <p:txBody>
          <a:bodyPr/>
          <a:lstStyle/>
          <a:p>
            <a:r>
              <a:rPr lang="en-US" dirty="0"/>
              <a:t>Quantum mechanics</a:t>
            </a:r>
          </a:p>
          <a:p>
            <a:r>
              <a:rPr lang="en-US" dirty="0"/>
              <a:t>Molecular mechanics</a:t>
            </a:r>
          </a:p>
          <a:p>
            <a:r>
              <a:rPr lang="en-US" dirty="0"/>
              <a:t>Minimizations</a:t>
            </a:r>
          </a:p>
          <a:p>
            <a:r>
              <a:rPr lang="en-US" dirty="0"/>
              <a:t>Simulations</a:t>
            </a:r>
          </a:p>
          <a:p>
            <a:r>
              <a:rPr lang="en-US" dirty="0"/>
              <a:t>Conformational analysis</a:t>
            </a:r>
          </a:p>
          <a:p>
            <a:r>
              <a:rPr lang="en-US" dirty="0"/>
              <a:t>And other computer based methods for </a:t>
            </a:r>
            <a:r>
              <a:rPr lang="en-US" i="1" dirty="0"/>
              <a:t>understanding and predicting the behavior of molecular systems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575461" y="2533607"/>
            <a:ext cx="4498368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Chemoinformatics</a:t>
            </a:r>
            <a:endParaRPr lang="en-US" dirty="0"/>
          </a:p>
          <a:p>
            <a:r>
              <a:rPr lang="en-US" dirty="0"/>
              <a:t>Bioinformatics</a:t>
            </a:r>
          </a:p>
          <a:p>
            <a:r>
              <a:rPr lang="en-US" i="1" dirty="0"/>
              <a:t>Concerned with information about large number of molecules, much larger than a traditional molecular modelling study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876799" y="1107015"/>
            <a:ext cx="5416194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Molecular informatics</a:t>
            </a:r>
          </a:p>
        </p:txBody>
      </p:sp>
    </p:spTree>
    <p:extLst>
      <p:ext uri="{BB962C8B-B14F-4D97-AF65-F5344CB8AC3E}">
        <p14:creationId xmlns:p14="http://schemas.microsoft.com/office/powerpoint/2010/main" val="36237206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molecules versus biomolecules</a:t>
            </a:r>
          </a:p>
        </p:txBody>
      </p:sp>
      <p:pic>
        <p:nvPicPr>
          <p:cNvPr id="2050" name="Picture 2" descr="Image result for small molecule versus biomolecular modeli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69" b="13590"/>
          <a:stretch/>
        </p:blipFill>
        <p:spPr bwMode="auto">
          <a:xfrm>
            <a:off x="1890444" y="2337284"/>
            <a:ext cx="8907695" cy="4068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15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3076" name="Picture 2" descr="Image result for coordinate system cartesian of ethane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4545962" y="906760"/>
            <a:ext cx="7449392" cy="51400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3977639" cy="1600200"/>
          </a:xfrm>
        </p:spPr>
        <p:txBody>
          <a:bodyPr anchor="b">
            <a:normAutofit/>
          </a:bodyPr>
          <a:lstStyle/>
          <a:p>
            <a:pPr algn="l"/>
            <a:r>
              <a:rPr lang="en-US" sz="3200" dirty="0"/>
              <a:t>Coordinate systems</a:t>
            </a:r>
          </a:p>
        </p:txBody>
      </p:sp>
      <p:sp>
        <p:nvSpPr>
          <p:cNvPr id="3078" name="Content Placeholder 3077"/>
          <p:cNvSpPr>
            <a:spLocks noGrp="1"/>
          </p:cNvSpPr>
          <p:nvPr>
            <p:ph idx="1"/>
          </p:nvPr>
        </p:nvSpPr>
        <p:spPr>
          <a:xfrm>
            <a:off x="371677" y="1608332"/>
            <a:ext cx="3977639" cy="4939951"/>
          </a:xfrm>
        </p:spPr>
        <p:txBody>
          <a:bodyPr>
            <a:normAutofit/>
          </a:bodyPr>
          <a:lstStyle/>
          <a:p>
            <a:r>
              <a:rPr lang="en-US" sz="2000" b="1" dirty="0"/>
              <a:t>Cartesian system (x, y, z) </a:t>
            </a:r>
            <a:r>
              <a:rPr lang="en-US" sz="2000" dirty="0"/>
              <a:t>– maps out the coordinates of all atoms 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b="1" dirty="0"/>
              <a:t>Internal coordinates (Z-matrix) </a:t>
            </a:r>
            <a:r>
              <a:rPr lang="en-US" sz="2000" dirty="0"/>
              <a:t>– position of each atom described relative to one central atom</a:t>
            </a:r>
          </a:p>
        </p:txBody>
      </p:sp>
    </p:spTree>
    <p:extLst>
      <p:ext uri="{BB962C8B-B14F-4D97-AF65-F5344CB8AC3E}">
        <p14:creationId xmlns:p14="http://schemas.microsoft.com/office/powerpoint/2010/main" val="1756083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Practice with z-matrix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90" y="1966429"/>
            <a:ext cx="4857136" cy="4024125"/>
          </a:xfrm>
        </p:spPr>
        <p:txBody>
          <a:bodyPr/>
          <a:lstStyle/>
          <a:p>
            <a:r>
              <a:rPr lang="en-US" dirty="0"/>
              <a:t>Construct a Z-matrix for water:</a:t>
            </a:r>
          </a:p>
          <a:p>
            <a:endParaRPr lang="en-US" dirty="0"/>
          </a:p>
        </p:txBody>
      </p:sp>
      <p:pic>
        <p:nvPicPr>
          <p:cNvPr id="4098" name="Picture 2" descr="Image result for water molecu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802171"/>
            <a:ext cx="489585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597446" y="1972563"/>
            <a:ext cx="5053779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Construct a Z-matrix for methanol:</a:t>
            </a:r>
          </a:p>
          <a:p>
            <a:endParaRPr lang="en-US" dirty="0"/>
          </a:p>
        </p:txBody>
      </p:sp>
      <p:pic>
        <p:nvPicPr>
          <p:cNvPr id="4100" name="Picture 4" descr="Image result for methanol molecu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059" y="2713703"/>
            <a:ext cx="4914735" cy="3350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133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4" name="Picture 73"/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pic>
        <p:nvPicPr>
          <p:cNvPr id="5124" name="Picture 2" descr="Image result for constructing a z-matrix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1317523" y="-97707"/>
            <a:ext cx="9274277" cy="6955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136641"/>
      </p:ext>
    </p:extLst>
  </p:cSld>
  <p:clrMapOvr>
    <a:masterClrMapping/>
  </p:clrMapOvr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1554</TotalTime>
  <Words>398</Words>
  <Application>Microsoft Office PowerPoint</Application>
  <PresentationFormat>Widescreen</PresentationFormat>
  <Paragraphs>50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Century Gothic</vt:lpstr>
      <vt:lpstr>Vapor Trail</vt:lpstr>
      <vt:lpstr>Molecular modeling</vt:lpstr>
      <vt:lpstr>Warm up</vt:lpstr>
      <vt:lpstr>Learning objectives</vt:lpstr>
      <vt:lpstr>What do we mean by “model”</vt:lpstr>
      <vt:lpstr>Molecular modelling</vt:lpstr>
      <vt:lpstr>Small molecules versus biomolecules</vt:lpstr>
      <vt:lpstr>Coordinate systems</vt:lpstr>
      <vt:lpstr>Practice with z-matrix</vt:lpstr>
      <vt:lpstr>PowerPoint Presentation</vt:lpstr>
      <vt:lpstr>Z-matrix for Methanol</vt:lpstr>
      <vt:lpstr>Potential Energy surfaces</vt:lpstr>
      <vt:lpstr>Molecular graphics</vt:lpstr>
      <vt:lpstr>Variations in models for biomolecules</vt:lpstr>
      <vt:lpstr>Surfaces</vt:lpstr>
      <vt:lpstr>Using VMD software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Molecular modeling</dc:title>
  <dc:creator>Kate Hayden</dc:creator>
  <cp:lastModifiedBy>Hayden, Katherine Leigh</cp:lastModifiedBy>
  <cp:revision>18</cp:revision>
  <dcterms:created xsi:type="dcterms:W3CDTF">2016-10-28T15:20:57Z</dcterms:created>
  <dcterms:modified xsi:type="dcterms:W3CDTF">2016-11-01T14:20:37Z</dcterms:modified>
</cp:coreProperties>
</file>