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s.uiuc.edu/Training/SumSchool/materials/sources/tutorials/06-forcefield/forcefield-html/node6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Empirical Force Field Models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Molecular Mechanics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8808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 der Waals</a:t>
            </a:r>
            <a:endParaRPr lang="en-US" dirty="0"/>
          </a:p>
        </p:txBody>
      </p:sp>
      <p:pic>
        <p:nvPicPr>
          <p:cNvPr id="8194" name="Picture 2" descr="Image result for Van der Waals interactions molecular mechanic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732" y="1988797"/>
            <a:ext cx="5917086" cy="476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81149" y="2668385"/>
            <a:ext cx="35412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Lennard-Jones 12-6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	</a:t>
            </a:r>
            <a:r>
              <a:rPr lang="en-US" dirty="0" smtClean="0"/>
              <a:t>only has two adjustable parameters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Describes the interaction between two atoms not bonded together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Attraction is defined in r</a:t>
            </a:r>
            <a:r>
              <a:rPr lang="en-US" baseline="30000" dirty="0" smtClean="0"/>
              <a:t>6</a:t>
            </a:r>
            <a:r>
              <a:rPr lang="en-US" dirty="0" smtClean="0"/>
              <a:t> and repulsion is defined in r</a:t>
            </a:r>
            <a:r>
              <a:rPr lang="en-US" baseline="30000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4102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work through a tutorial to do some semi-empirical calculations on a small molecule and optimize our parameters using SPARTAN.</a:t>
            </a:r>
          </a:p>
          <a:p>
            <a:r>
              <a:rPr lang="en-US" dirty="0">
                <a:hlinkClick r:id="rId2"/>
              </a:rPr>
              <a:t>http://www.ks.uiuc.edu/Training/SumSchool/materials/sources/tutorials/06-forcefield/forcefield-html/node6.html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714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Quantum </a:t>
            </a:r>
            <a:r>
              <a:rPr lang="en-US" dirty="0" err="1" smtClean="0"/>
              <a:t>Mech</a:t>
            </a:r>
            <a:r>
              <a:rPr lang="en-US" dirty="0" smtClean="0"/>
              <a:t> versus Molecular </a:t>
            </a:r>
            <a:r>
              <a:rPr lang="en-US" dirty="0" err="1" smtClean="0"/>
              <a:t>Mech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997" y="2186247"/>
            <a:ext cx="6585003" cy="4430684"/>
          </a:xfrm>
        </p:spPr>
        <p:txBody>
          <a:bodyPr>
            <a:normAutofit/>
          </a:bodyPr>
          <a:lstStyle/>
          <a:p>
            <a:r>
              <a:rPr lang="en-US" dirty="0" smtClean="0"/>
              <a:t>QM – focus on the electrons of a system</a:t>
            </a:r>
          </a:p>
          <a:p>
            <a:r>
              <a:rPr lang="en-US" dirty="0" smtClean="0"/>
              <a:t>MM – (also known as force field methods) ignore electronic motion and calculate the energy of a system as a function of the nuclease positions. </a:t>
            </a:r>
          </a:p>
          <a:p>
            <a:pPr lvl="1"/>
            <a:r>
              <a:rPr lang="en-US" dirty="0" smtClean="0"/>
              <a:t>Requires assumptions</a:t>
            </a:r>
            <a:r>
              <a:rPr lang="en-US" dirty="0"/>
              <a:t> </a:t>
            </a:r>
            <a:r>
              <a:rPr lang="en-US" dirty="0" smtClean="0"/>
              <a:t>such as Born-Oppenheimer</a:t>
            </a:r>
          </a:p>
          <a:p>
            <a:pPr lvl="1"/>
            <a:r>
              <a:rPr lang="en-US" dirty="0" smtClean="0"/>
              <a:t>Based on a model of the interactions within a system with contributions from processes</a:t>
            </a:r>
          </a:p>
          <a:p>
            <a:pPr lvl="2"/>
            <a:r>
              <a:rPr lang="en-US" dirty="0" smtClean="0"/>
              <a:t>Stretching of bonds</a:t>
            </a:r>
          </a:p>
          <a:p>
            <a:pPr lvl="2"/>
            <a:r>
              <a:rPr lang="en-US" dirty="0" smtClean="0"/>
              <a:t>Opening and closing of angles</a:t>
            </a:r>
          </a:p>
          <a:p>
            <a:pPr lvl="2"/>
            <a:r>
              <a:rPr lang="en-US" dirty="0" smtClean="0"/>
              <a:t>Rotations</a:t>
            </a:r>
          </a:p>
          <a:p>
            <a:pPr lvl="1"/>
            <a:r>
              <a:rPr lang="en-US" dirty="0" smtClean="0"/>
              <a:t>Able to be transferred across multiple systems.</a:t>
            </a:r>
            <a:endParaRPr lang="en-US" dirty="0"/>
          </a:p>
        </p:txBody>
      </p:sp>
      <p:pic>
        <p:nvPicPr>
          <p:cNvPr id="1026" name="Picture 2" descr="Image result for quantum mechan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75" y="2419004"/>
            <a:ext cx="5753025" cy="369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890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MM force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190" y="2395062"/>
            <a:ext cx="5263279" cy="3599316"/>
          </a:xfrm>
        </p:spPr>
        <p:txBody>
          <a:bodyPr/>
          <a:lstStyle/>
          <a:p>
            <a:r>
              <a:rPr lang="en-US" dirty="0" smtClean="0"/>
              <a:t>Four components to measure intra- and inter molecular forces. Energetic penalties are associate with the deviation of bonds and angles from their ‘reference’ or ‘equilibrium’ values</a:t>
            </a:r>
          </a:p>
          <a:p>
            <a:pPr lvl="1"/>
            <a:r>
              <a:rPr lang="en-US" dirty="0" smtClean="0"/>
              <a:t>Bonds</a:t>
            </a:r>
          </a:p>
          <a:p>
            <a:pPr lvl="1"/>
            <a:r>
              <a:rPr lang="en-US" dirty="0" smtClean="0"/>
              <a:t>Angles</a:t>
            </a:r>
          </a:p>
          <a:p>
            <a:pPr lvl="1"/>
            <a:r>
              <a:rPr lang="en-US" dirty="0" smtClean="0"/>
              <a:t>Torsions</a:t>
            </a:r>
          </a:p>
          <a:p>
            <a:pPr lvl="1"/>
            <a:r>
              <a:rPr lang="en-US" dirty="0" smtClean="0"/>
              <a:t>Non-covalent</a:t>
            </a:r>
            <a:endParaRPr lang="en-US" dirty="0"/>
          </a:p>
        </p:txBody>
      </p:sp>
      <p:pic>
        <p:nvPicPr>
          <p:cNvPr id="2050" name="Picture 2" descr="Image result for simple molecular force fiel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765" y="2111749"/>
            <a:ext cx="5862820" cy="4397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3037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Features of a MM force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specify not only the functional terms, but also the parameters (various constants </a:t>
            </a:r>
            <a:r>
              <a:rPr lang="en-US" dirty="0" err="1" smtClean="0"/>
              <a:t>k</a:t>
            </a:r>
            <a:r>
              <a:rPr lang="en-US" baseline="-25000" dirty="0" err="1" smtClean="0"/>
              <a:t>i</a:t>
            </a:r>
            <a:r>
              <a:rPr lang="en-US" dirty="0" smtClean="0"/>
              <a:t>,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n</a:t>
            </a:r>
            <a:r>
              <a:rPr lang="en-US" dirty="0" smtClean="0"/>
              <a:t>, and </a:t>
            </a:r>
            <a:r>
              <a:rPr lang="el-GR" dirty="0" smtClean="0"/>
              <a:t>δ</a:t>
            </a:r>
            <a:r>
              <a:rPr lang="en-US" baseline="-25000" dirty="0" err="1" smtClean="0"/>
              <a:t>i,j</a:t>
            </a:r>
            <a:r>
              <a:rPr lang="en-US" dirty="0" smtClean="0"/>
              <a:t>). </a:t>
            </a:r>
          </a:p>
          <a:p>
            <a:r>
              <a:rPr lang="en-US" dirty="0" smtClean="0"/>
              <a:t>Should be considered a single entity</a:t>
            </a:r>
          </a:p>
          <a:p>
            <a:r>
              <a:rPr lang="en-US" dirty="0" smtClean="0"/>
              <a:t>Primarily designed to reproduce structural properties</a:t>
            </a:r>
          </a:p>
          <a:p>
            <a:r>
              <a:rPr lang="en-US" dirty="0" smtClean="0"/>
              <a:t>Transferability is important</a:t>
            </a:r>
          </a:p>
          <a:p>
            <a:r>
              <a:rPr lang="en-US" dirty="0" smtClean="0"/>
              <a:t>MM force fields are ‘empirical’ </a:t>
            </a:r>
          </a:p>
          <a:p>
            <a:r>
              <a:rPr lang="en-US" dirty="0" smtClean="0"/>
              <a:t>Compromise between accuracy and computational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7288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21" y="2645526"/>
            <a:ext cx="2295635" cy="2383674"/>
          </a:xfrm>
        </p:spPr>
        <p:txBody>
          <a:bodyPr>
            <a:normAutofit/>
          </a:bodyPr>
          <a:lstStyle/>
          <a:p>
            <a:r>
              <a:rPr lang="en-US" dirty="0" smtClean="0"/>
              <a:t>Defining the atom type</a:t>
            </a:r>
            <a:endParaRPr lang="en-US" dirty="0"/>
          </a:p>
        </p:txBody>
      </p:sp>
      <p:pic>
        <p:nvPicPr>
          <p:cNvPr id="3074" name="Picture 2" descr="Image result for amber atom typ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894" y="18704"/>
            <a:ext cx="9119061" cy="683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1497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Bond stretching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476" y="2104117"/>
            <a:ext cx="5570850" cy="3599316"/>
          </a:xfrm>
        </p:spPr>
        <p:txBody>
          <a:bodyPr/>
          <a:lstStyle/>
          <a:p>
            <a:r>
              <a:rPr lang="en-US" dirty="0" smtClean="0"/>
              <a:t>While the Morse potential is useful in calculating the energy of bonds at various lengths, it requires 3 parameters to be defined. </a:t>
            </a:r>
          </a:p>
          <a:p>
            <a:r>
              <a:rPr lang="en-US" dirty="0" smtClean="0"/>
              <a:t>Hooke’s law (harmonic oscillator) can be used instead. It describes how the energy caries with the square of the displacement from the reference bond length. </a:t>
            </a:r>
            <a:endParaRPr lang="en-US" dirty="0"/>
          </a:p>
        </p:txBody>
      </p:sp>
      <p:pic>
        <p:nvPicPr>
          <p:cNvPr id="4098" name="Picture 2" descr="Image result for morse potenti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326" y="1973851"/>
            <a:ext cx="6481674" cy="488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873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Angle Bending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336873"/>
            <a:ext cx="5155214" cy="3599316"/>
          </a:xfrm>
        </p:spPr>
        <p:txBody>
          <a:bodyPr/>
          <a:lstStyle/>
          <a:p>
            <a:r>
              <a:rPr lang="en-US" dirty="0" smtClean="0"/>
              <a:t>Hooke’s law is also useful to estimate deviation of angles from their references. Although the energy penalty is not quite as high as for bond stretching. </a:t>
            </a:r>
            <a:endParaRPr lang="en-US" dirty="0"/>
          </a:p>
        </p:txBody>
      </p:sp>
      <p:pic>
        <p:nvPicPr>
          <p:cNvPr id="5122" name="Picture 2" descr="Image result for angle bending molecular mechan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983" y="2323711"/>
            <a:ext cx="5070762" cy="3803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849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Torsional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437" y="2395062"/>
            <a:ext cx="3941555" cy="3599316"/>
          </a:xfrm>
        </p:spPr>
        <p:txBody>
          <a:bodyPr/>
          <a:lstStyle/>
          <a:p>
            <a:r>
              <a:rPr lang="en-US" dirty="0" smtClean="0"/>
              <a:t>Most of the variation in structure and relative energies is due to the complex interplay between torsional and non-bonded contributions</a:t>
            </a:r>
          </a:p>
          <a:p>
            <a:r>
              <a:rPr lang="en-US" dirty="0" smtClean="0"/>
              <a:t>Almost always expressed as a cosine series expansion</a:t>
            </a:r>
            <a:endParaRPr lang="en-US" dirty="0"/>
          </a:p>
        </p:txBody>
      </p:sp>
      <p:pic>
        <p:nvPicPr>
          <p:cNvPr id="6146" name="Picture 2" descr="Image result for angle bending molecular mechan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886" y="2193868"/>
            <a:ext cx="7132575" cy="401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torsional term molecular mechan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321" y="5544589"/>
            <a:ext cx="3894120" cy="87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303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Electrostatic Interaction</a:t>
            </a:r>
            <a:endParaRPr lang="en-US" dirty="0"/>
          </a:p>
        </p:txBody>
      </p:sp>
      <p:pic>
        <p:nvPicPr>
          <p:cNvPr id="7170" name="Picture 2" descr="Image result for electrostatic molecular mechan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479" y="2069607"/>
            <a:ext cx="6310516" cy="47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990724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47</TotalTime>
  <Words>335</Words>
  <Application>Microsoft Office PowerPoint</Application>
  <PresentationFormat>Widescreen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Trebuchet MS</vt:lpstr>
      <vt:lpstr>Berlin</vt:lpstr>
      <vt:lpstr>Empirical Force Field Models</vt:lpstr>
      <vt:lpstr>Quantum Mech versus Molecular Mech</vt:lpstr>
      <vt:lpstr>A simple MM force field</vt:lpstr>
      <vt:lpstr>General Features of a MM force field</vt:lpstr>
      <vt:lpstr>Defining the atom type</vt:lpstr>
      <vt:lpstr>Bond stretching</vt:lpstr>
      <vt:lpstr>Angle Bending</vt:lpstr>
      <vt:lpstr>Torsional Terms</vt:lpstr>
      <vt:lpstr>Electrostatic Interaction</vt:lpstr>
      <vt:lpstr>Van der Waals</vt:lpstr>
      <vt:lpstr>Let’s play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Empirical Force Field Models</dc:title>
  <dc:creator>Hayden, Katherine Leigh</dc:creator>
  <cp:lastModifiedBy>Hayden, Katherine Leigh</cp:lastModifiedBy>
  <cp:revision>6</cp:revision>
  <dcterms:created xsi:type="dcterms:W3CDTF">2016-11-03T13:20:50Z</dcterms:created>
  <dcterms:modified xsi:type="dcterms:W3CDTF">2016-11-03T14:08:10Z</dcterms:modified>
</cp:coreProperties>
</file>